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8" r:id="rId2"/>
    <p:sldId id="361" r:id="rId3"/>
    <p:sldId id="280" r:id="rId4"/>
    <p:sldId id="262" r:id="rId5"/>
    <p:sldId id="362" r:id="rId6"/>
    <p:sldId id="281" r:id="rId7"/>
    <p:sldId id="264" r:id="rId8"/>
    <p:sldId id="283" r:id="rId9"/>
    <p:sldId id="284" r:id="rId10"/>
    <p:sldId id="29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9" autoAdjust="0"/>
    <p:restoredTop sz="81032" autoAdjust="0"/>
  </p:normalViewPr>
  <p:slideViewPr>
    <p:cSldViewPr snapToGrid="0">
      <p:cViewPr varScale="1">
        <p:scale>
          <a:sx n="88" d="100"/>
          <a:sy n="88" d="100"/>
        </p:scale>
        <p:origin x="-552"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68AA10-5594-404A-8290-FAE487A5A831}" type="datetimeFigureOut">
              <a:rPr lang="en-US" smtClean="0"/>
              <a:t>10/13/20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D38909-431A-4F4A-880D-0322B834473E}" type="slidenum">
              <a:rPr lang="en-US" smtClean="0"/>
              <a:t>‹#›</a:t>
            </a:fld>
            <a:endParaRPr lang="en-US"/>
          </a:p>
        </p:txBody>
      </p:sp>
    </p:spTree>
    <p:extLst>
      <p:ext uri="{BB962C8B-B14F-4D97-AF65-F5344CB8AC3E}">
        <p14:creationId xmlns:p14="http://schemas.microsoft.com/office/powerpoint/2010/main" val="243299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 Id="rId3" Type="http://schemas.openxmlformats.org/officeDocument/2006/relationships/hyperlink" Target="https://echo.unm.edu/locations-2/echo-hubs-superhubs-united-state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v1020</a:t>
            </a:r>
          </a:p>
        </p:txBody>
      </p:sp>
      <p:sp>
        <p:nvSpPr>
          <p:cNvPr id="4" name="Slide Number Placeholder 3"/>
          <p:cNvSpPr>
            <a:spLocks noGrp="1"/>
          </p:cNvSpPr>
          <p:nvPr>
            <p:ph type="sldNum" sz="quarter" idx="5"/>
          </p:nvPr>
        </p:nvSpPr>
        <p:spPr/>
        <p:txBody>
          <a:bodyPr/>
          <a:lstStyle/>
          <a:p>
            <a:fld id="{D3D38909-431A-4F4A-880D-0322B834473E}" type="slidenum">
              <a:rPr lang="en-US" smtClean="0"/>
              <a:t>1</a:t>
            </a:fld>
            <a:endParaRPr lang="en-US"/>
          </a:p>
        </p:txBody>
      </p:sp>
    </p:spTree>
    <p:extLst>
      <p:ext uri="{BB962C8B-B14F-4D97-AF65-F5344CB8AC3E}">
        <p14:creationId xmlns:p14="http://schemas.microsoft.com/office/powerpoint/2010/main" val="467163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2</a:t>
            </a:fld>
            <a:endParaRPr lang="en-US" dirty="0"/>
          </a:p>
        </p:txBody>
      </p:sp>
    </p:spTree>
    <p:extLst>
      <p:ext uri="{BB962C8B-B14F-4D97-AF65-F5344CB8AC3E}">
        <p14:creationId xmlns:p14="http://schemas.microsoft.com/office/powerpoint/2010/main" val="3918570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052" eaLnBrk="0" fontAlgn="base" hangingPunct="0">
              <a:spcBef>
                <a:spcPct val="30000"/>
              </a:spcBef>
              <a:spcAft>
                <a:spcPct val="0"/>
              </a:spcAft>
              <a:defRPr/>
            </a:pPr>
            <a:r>
              <a:rPr lang="en-US" dirty="0">
                <a:latin typeface="Arial" charset="0"/>
                <a:ea typeface="ＭＳ Ｐゴシック" pitchFamily="1" charset="-128"/>
              </a:rPr>
              <a:t>Everybody has a sexual orientation and a gender identity. The words people use to </a:t>
            </a:r>
            <a:r>
              <a:rPr lang="en-US" baseline="0" dirty="0">
                <a:latin typeface="Arial" charset="0"/>
                <a:ea typeface="ＭＳ Ｐゴシック" pitchFamily="1" charset="-128"/>
              </a:rPr>
              <a:t>describe their sexual orientation and gender identity varies between people and across cultures . Keep in mind that s</a:t>
            </a:r>
            <a:r>
              <a:rPr lang="en-US" dirty="0">
                <a:latin typeface="Arial" charset="0"/>
                <a:ea typeface="ＭＳ Ｐゴシック" pitchFamily="1" charset="-128"/>
              </a:rPr>
              <a:t>exual orientation and gender identity are not the same thing, although</a:t>
            </a:r>
            <a:r>
              <a:rPr lang="en-US" baseline="0" dirty="0">
                <a:latin typeface="Arial" charset="0"/>
                <a:ea typeface="ＭＳ Ｐゴシック" pitchFamily="1" charset="-128"/>
              </a:rPr>
              <a:t> they are often confused</a:t>
            </a:r>
            <a:r>
              <a:rPr lang="en-US" dirty="0">
                <a:latin typeface="Arial" charset="0"/>
                <a:ea typeface="ＭＳ Ｐゴシック" pitchFamily="1" charset="-128"/>
              </a:rPr>
              <a:t>.  The next slides will explain them further. </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29404E-8666-46E5-A79C-E2666E1F6A03}" type="slidenum">
              <a:rPr kumimoji="0" lang="en-US"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615490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itchFamily="34" charset="0"/>
                <a:ea typeface="ＭＳ Ｐゴシック" pitchFamily="34" charset="-128"/>
              </a:rPr>
              <a:t>Sexual orientation is how a person characterizes their sexual and emotional attraction to others. It can be helpful to think of sexual orientation as consisting of three parts or dimensions – 1) behavior, 2) attraction, and 3) identity.  It is important to realize that some people have same-sex partners (behavior) but do not think of themselves as lesbian, gay, or bisexual (identity). Others are attracted to people of the same sex (attraction) but are not sexually active with members of the same sex (behavior).  </a:t>
            </a:r>
          </a:p>
          <a:p>
            <a:pPr algn="just">
              <a:lnSpc>
                <a:spcPct val="115000"/>
              </a:lnSpc>
              <a:spcBef>
                <a:spcPts val="609"/>
              </a:spcBef>
            </a:pPr>
            <a:r>
              <a:rPr lang="en-US" dirty="0">
                <a:latin typeface="Arial" pitchFamily="34" charset="0"/>
                <a:ea typeface="Calibri"/>
                <a:cs typeface="Times New Roman"/>
              </a:rPr>
              <a:t>A person’s sexual identity, behavior, and attraction can change over time. While sexual orientation is not a choice, a person’s stage of development, cultural environment, etc. can shape their own awareness and self-acceptance of their sexuality. </a:t>
            </a:r>
            <a:r>
              <a:rPr lang="en-US" baseline="0" dirty="0"/>
              <a:t>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29404E-8666-46E5-A79C-E2666E1F6A0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00517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38909-431A-4F4A-880D-0322B834473E}" type="slidenum">
              <a:rPr lang="en-US" smtClean="0"/>
              <a:t>6</a:t>
            </a:fld>
            <a:endParaRPr lang="en-US"/>
          </a:p>
        </p:txBody>
      </p:sp>
    </p:spTree>
    <p:extLst>
      <p:ext uri="{BB962C8B-B14F-4D97-AF65-F5344CB8AC3E}">
        <p14:creationId xmlns:p14="http://schemas.microsoft.com/office/powerpoint/2010/main" val="1073691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en-US" dirty="0"/>
              <a:t>Find an HIV TeleECHO clinic in your area: </a:t>
            </a:r>
            <a:r>
              <a:rPr lang="en-US" dirty="0">
                <a:hlinkClick r:id="rId3"/>
              </a:rPr>
              <a:t>https://echo.unm.edu/locations-2/echo-hubs-superhubs-united-states/</a:t>
            </a:r>
            <a:endParaRPr lang="en-US" dirty="0"/>
          </a:p>
          <a:p>
            <a:r>
              <a:rPr lang="en-US" sz="1000" dirty="0"/>
              <a:t>AETC National HIV Curriculum: 6 core modules for self study; regularly updated; CME, CNE</a:t>
            </a:r>
          </a:p>
          <a:p>
            <a:endParaRPr lang="en-US" sz="1000" dirty="0"/>
          </a:p>
          <a:p>
            <a:pPr defTabSz="912937">
              <a:defRPr/>
            </a:pPr>
            <a:endParaRPr lang="en-US" dirty="0"/>
          </a:p>
          <a:p>
            <a:endParaRPr lang="en-US" dirty="0"/>
          </a:p>
        </p:txBody>
      </p:sp>
      <p:sp>
        <p:nvSpPr>
          <p:cNvPr id="4" name="Slide Number Placeholder 3"/>
          <p:cNvSpPr>
            <a:spLocks noGrp="1"/>
          </p:cNvSpPr>
          <p:nvPr>
            <p:ph type="sldNum" sz="quarter" idx="10"/>
          </p:nvPr>
        </p:nvSpPr>
        <p:spPr/>
        <p:txBody>
          <a:bodyPr/>
          <a:lstStyle/>
          <a:p>
            <a:fld id="{F264BA1E-6AC7-4534-AA62-D6AA5C834DC4}" type="slidenum">
              <a:rPr lang="en-US" smtClean="0"/>
              <a:t>10</a:t>
            </a:fld>
            <a:endParaRPr lang="en-US" dirty="0"/>
          </a:p>
        </p:txBody>
      </p:sp>
    </p:spTree>
    <p:extLst>
      <p:ext uri="{BB962C8B-B14F-4D97-AF65-F5344CB8AC3E}">
        <p14:creationId xmlns:p14="http://schemas.microsoft.com/office/powerpoint/2010/main" val="2532559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799" y="2025522"/>
            <a:ext cx="7772399" cy="2546478"/>
          </a:xfrm>
        </p:spPr>
        <p:txBody>
          <a:bodyPr anchor="t"/>
          <a:lstStyle>
            <a:lvl1pPr>
              <a:defRPr sz="42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685800" y="4681684"/>
            <a:ext cx="7772398" cy="1066800"/>
          </a:xfrm>
        </p:spPr>
        <p:txBody>
          <a:bodyPr anchor="t">
            <a:normAutofit/>
          </a:bodyPr>
          <a:lstStyle>
            <a:lvl1pPr marL="0" indent="0" algn="l">
              <a:buNone/>
              <a:defRPr sz="2000">
                <a:solidFill>
                  <a:srgbClr val="22222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2 style</a:t>
            </a:r>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6E2D2B3B-882E-40F3-A32F-6DD516915044}" type="slidenum">
              <a:rPr kumimoji="0" lang="en-US" sz="1800" b="0" i="0" u="none" strike="noStrike" kern="1200" cap="none" spc="0" normalizeH="0" baseline="0" noProof="0" smtClean="0">
                <a:ln>
                  <a:noFill/>
                </a:ln>
                <a:solidFill>
                  <a:srgbClr val="FFFFFF"/>
                </a:solidFill>
                <a:effectLst/>
                <a:uLnTx/>
                <a:uFillTx/>
                <a:latin typeface="ITC Avant Garde Std Bk"/>
                <a:ea typeface="+mn-ea"/>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rgbClr val="FFFFFF"/>
              </a:solidFill>
              <a:effectLst/>
              <a:uLnTx/>
              <a:uFillTx/>
              <a:latin typeface="ITC Avant Garde Std Bk"/>
              <a:ea typeface="+mn-ea"/>
            </a:endParaRPr>
          </a:p>
        </p:txBody>
      </p:sp>
      <p:sp>
        <p:nvSpPr>
          <p:cNvPr id="8" name="Date Placeholder 3"/>
          <p:cNvSpPr>
            <a:spLocks noGrp="1"/>
          </p:cNvSpPr>
          <p:nvPr>
            <p:ph type="dt" sz="half" idx="11"/>
          </p:nvPr>
        </p:nvSpPr>
        <p:spPr>
          <a:xfrm>
            <a:off x="7719756" y="6352706"/>
            <a:ext cx="738443" cy="365760"/>
          </a:xfr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9" name="Footer Placeholder 4"/>
          <p:cNvSpPr>
            <a:spLocks noGrp="1"/>
          </p:cNvSpPr>
          <p:nvPr>
            <p:ph type="ftr" sz="quarter" idx="14"/>
          </p:nvPr>
        </p:nvSpPr>
        <p:spPr>
          <a:xfrm>
            <a:off x="3352459" y="6352706"/>
            <a:ext cx="4367298" cy="36576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C3768">
                  <a:lumMod val="40000"/>
                  <a:lumOff val="60000"/>
                </a:srgbClr>
              </a:solidFill>
              <a:effectLst/>
              <a:uLnTx/>
              <a:uFillTx/>
              <a:latin typeface="Arial"/>
              <a:ea typeface="+mn-ea"/>
              <a:cs typeface="+mn-cs"/>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154" y="152400"/>
            <a:ext cx="3418351" cy="1143000"/>
          </a:xfrm>
          <a:prstGeom prst="rect">
            <a:avLst/>
          </a:prstGeom>
        </p:spPr>
      </p:pic>
    </p:spTree>
    <p:extLst>
      <p:ext uri="{BB962C8B-B14F-4D97-AF65-F5344CB8AC3E}">
        <p14:creationId xmlns:p14="http://schemas.microsoft.com/office/powerpoint/2010/main" val="121964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E2D2B3B-882E-40F3-A32F-6DD516915044}" type="slidenum">
              <a:rPr kumimoji="0" lang="en-US" sz="18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 name="Date Placeholder 3"/>
          <p:cNvSpPr>
            <a:spLocks noGrp="1"/>
          </p:cNvSpPr>
          <p:nvPr>
            <p:ph type="dt" sz="half" idx="2"/>
          </p:nvPr>
        </p:nvSpPr>
        <p:spPr>
          <a:xfrm>
            <a:off x="7719756" y="6352706"/>
            <a:ext cx="738443" cy="365760"/>
          </a:xfrm>
          <a:prstGeom prst="rect">
            <a:avLst/>
          </a:prstGeom>
        </p:spPr>
        <p:txBody>
          <a:bodyPr anchor="ctr"/>
          <a:lstStyle>
            <a:lvl1pPr>
              <a:defRPr sz="1200">
                <a:solidFill>
                  <a:srgbClr val="88A7DF"/>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kern="1200" cap="none" spc="0" normalizeH="0" baseline="0" noProof="0" dirty="0">
              <a:ln>
                <a:noFill/>
              </a:ln>
              <a:solidFill>
                <a:srgbClr val="FFFFFF"/>
              </a:solidFill>
              <a:effectLst/>
              <a:uLnTx/>
              <a:uFillTx/>
              <a:latin typeface="Arial"/>
              <a:ea typeface="+mn-ea"/>
              <a:cs typeface="+mn-cs"/>
            </a:endParaRPr>
          </a:p>
        </p:txBody>
      </p:sp>
      <p:sp>
        <p:nvSpPr>
          <p:cNvPr id="10" name="Footer Placeholder 4"/>
          <p:cNvSpPr>
            <a:spLocks noGrp="1"/>
          </p:cNvSpPr>
          <p:nvPr>
            <p:ph type="ftr" sz="quarter" idx="3"/>
          </p:nvPr>
        </p:nvSpPr>
        <p:spPr>
          <a:xfrm>
            <a:off x="3352459" y="6352706"/>
            <a:ext cx="4367298" cy="365760"/>
          </a:xfrm>
          <a:prstGeom prst="rect">
            <a:avLst/>
          </a:prstGeom>
        </p:spPr>
        <p:txBody>
          <a:bodyPr anchor="ctr"/>
          <a:lstStyle>
            <a:lvl1pPr>
              <a:defRPr sz="1200">
                <a:solidFill>
                  <a:schemeClr val="tx2">
                    <a:lumMod val="40000"/>
                    <a:lumOff val="6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1C3768">
                  <a:lumMod val="40000"/>
                  <a:lumOff val="60000"/>
                </a:srgbClr>
              </a:solidFill>
              <a:effectLst/>
              <a:uLnTx/>
              <a:uFillTx/>
              <a:latin typeface="Arial"/>
              <a:ea typeface="+mn-ea"/>
              <a:cs typeface="+mn-cs"/>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6282647"/>
            <a:ext cx="1580385" cy="538283"/>
          </a:xfrm>
          <a:prstGeom prst="rect">
            <a:avLst/>
          </a:prstGeom>
        </p:spPr>
      </p:pic>
    </p:spTree>
    <p:extLst>
      <p:ext uri="{BB962C8B-B14F-4D97-AF65-F5344CB8AC3E}">
        <p14:creationId xmlns:p14="http://schemas.microsoft.com/office/powerpoint/2010/main" val="1852066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4313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1" y="1536192"/>
            <a:ext cx="4038599" cy="44313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9" name="Date Placeholder 3"/>
          <p:cNvSpPr>
            <a:spLocks noGrp="1"/>
          </p:cNvSpPr>
          <p:nvPr>
            <p:ph type="dt" sz="half" idx="13"/>
          </p:nvPr>
        </p:nvSpPr>
        <p:spPr>
          <a:xfrm>
            <a:off x="7719758" y="6352707"/>
            <a:ext cx="738443" cy="365760"/>
          </a:xfrm>
          <a:prstGeom prst="rect">
            <a:avLst/>
          </a:prstGeom>
        </p:spPr>
        <p:txBody>
          <a:bodyPr anchor="ctr"/>
          <a:lstStyle>
            <a:lvl1pPr>
              <a:defRPr sz="1200">
                <a:solidFill>
                  <a:srgbClr val="88A7DF"/>
                </a:solidFill>
              </a:defRPr>
            </a:lvl1pPr>
          </a:lstStyle>
          <a:p>
            <a:fld id="{48A87A34-81AB-432B-8DAE-1953F412C126}" type="datetimeFigureOut">
              <a:rPr lang="en-US" smtClean="0"/>
              <a:t>10/13/20</a:t>
            </a:fld>
            <a:endParaRPr lang="en-US" dirty="0"/>
          </a:p>
        </p:txBody>
      </p:sp>
      <p:sp>
        <p:nvSpPr>
          <p:cNvPr id="10" name="Footer Placeholder 4"/>
          <p:cNvSpPr>
            <a:spLocks noGrp="1"/>
          </p:cNvSpPr>
          <p:nvPr>
            <p:ph type="ftr" sz="quarter" idx="3"/>
          </p:nvPr>
        </p:nvSpPr>
        <p:spPr>
          <a:xfrm>
            <a:off x="3352459" y="6352707"/>
            <a:ext cx="4367298" cy="365760"/>
          </a:xfrm>
          <a:prstGeom prst="rect">
            <a:avLst/>
          </a:prstGeom>
        </p:spPr>
        <p:txBody>
          <a:bodyPr anchor="ctr"/>
          <a:lstStyle>
            <a:lvl1pPr>
              <a:defRPr sz="1200">
                <a:solidFill>
                  <a:schemeClr val="tx2">
                    <a:lumMod val="40000"/>
                    <a:lumOff val="60000"/>
                  </a:schemeClr>
                </a:solidFill>
              </a:defRPr>
            </a:lvl1pPr>
          </a:lstStyle>
          <a:p>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6264088"/>
            <a:ext cx="1302037" cy="593912"/>
          </a:xfrm>
          <a:prstGeom prst="rect">
            <a:avLst/>
          </a:prstGeom>
        </p:spPr>
      </p:pic>
    </p:spTree>
    <p:extLst>
      <p:ext uri="{BB962C8B-B14F-4D97-AF65-F5344CB8AC3E}">
        <p14:creationId xmlns:p14="http://schemas.microsoft.com/office/powerpoint/2010/main" val="20003215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17" name="Picture 16" descr="AETC_2016_ribbon.png"/>
          <p:cNvPicPr>
            <a:picLocks noChangeAspect="1"/>
          </p:cNvPicPr>
          <p:nvPr/>
        </p:nvPicPr>
        <p:blipFill rotWithShape="1">
          <a:blip r:embed="rId5" cstate="print">
            <a:alphaModFix amt="5000"/>
            <a:extLst>
              <a:ext uri="{28A0092B-C50C-407E-A947-70E740481C1C}">
                <a14:useLocalDpi xmlns:a14="http://schemas.microsoft.com/office/drawing/2010/main" val="0"/>
              </a:ext>
            </a:extLst>
          </a:blip>
          <a:srcRect l="35150" t="21563" r="9715" b="1014"/>
          <a:stretch/>
        </p:blipFill>
        <p:spPr>
          <a:xfrm>
            <a:off x="1" y="1"/>
            <a:ext cx="9144000" cy="6858000"/>
          </a:xfrm>
          <a:prstGeom prst="rect">
            <a:avLst/>
          </a:prstGeom>
          <a:effectLst/>
        </p:spPr>
      </p:pic>
      <p:sp>
        <p:nvSpPr>
          <p:cNvPr id="7" name="Rectangle 6"/>
          <p:cNvSpPr/>
          <p:nvPr/>
        </p:nvSpPr>
        <p:spPr>
          <a:xfrm>
            <a:off x="1" y="6223069"/>
            <a:ext cx="9143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199" y="274638"/>
            <a:ext cx="8315569"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199" y="1600200"/>
            <a:ext cx="8315569" cy="43672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8458200" y="6223069"/>
            <a:ext cx="685800"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solidFill>
            </a:endParaRPr>
          </a:p>
        </p:txBody>
      </p:sp>
      <p:sp>
        <p:nvSpPr>
          <p:cNvPr id="6" name="Slide Number Placeholder 5"/>
          <p:cNvSpPr>
            <a:spLocks noGrp="1"/>
          </p:cNvSpPr>
          <p:nvPr>
            <p:ph type="sldNum" sz="quarter" idx="4"/>
          </p:nvPr>
        </p:nvSpPr>
        <p:spPr>
          <a:xfrm>
            <a:off x="8531788" y="6305883"/>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fontAlgn="base">
              <a:spcBef>
                <a:spcPct val="0"/>
              </a:spcBef>
              <a:spcAft>
                <a:spcPct val="0"/>
              </a:spcAft>
            </a:pPr>
            <a:fld id="{F7ACA5AA-DD8D-2B43-B4FE-0EDC6B4AB294}" type="slidenum">
              <a:rPr lang="en-US" smtClean="0">
                <a:solidFill>
                  <a:srgbClr val="FFFFFF"/>
                </a:solidFill>
                <a:ea typeface="ＭＳ Ｐゴシック" charset="0"/>
              </a:rPr>
              <a:pPr fontAlgn="base">
                <a:spcBef>
                  <a:spcPct val="0"/>
                </a:spcBef>
                <a:spcAft>
                  <a:spcPct val="0"/>
                </a:spcAft>
              </a:pPr>
              <a:t>‹#›</a:t>
            </a:fld>
            <a:endParaRPr lang="en-US" dirty="0">
              <a:solidFill>
                <a:srgbClr val="FFFFFF"/>
              </a:solidFill>
              <a:ea typeface="ＭＳ Ｐゴシック" charset="0"/>
            </a:endParaRPr>
          </a:p>
        </p:txBody>
      </p:sp>
      <p:sp>
        <p:nvSpPr>
          <p:cNvPr id="15" name="Date Placeholder 3"/>
          <p:cNvSpPr>
            <a:spLocks noGrp="1"/>
          </p:cNvSpPr>
          <p:nvPr>
            <p:ph type="dt" sz="half" idx="2"/>
          </p:nvPr>
        </p:nvSpPr>
        <p:spPr>
          <a:xfrm>
            <a:off x="7719756" y="6352706"/>
            <a:ext cx="738443" cy="365760"/>
          </a:xfrm>
          <a:prstGeom prst="rect">
            <a:avLst/>
          </a:prstGeom>
        </p:spPr>
        <p:txBody>
          <a:bodyPr anchor="ctr"/>
          <a:lstStyle>
            <a:lvl1pPr>
              <a:defRPr sz="1200">
                <a:solidFill>
                  <a:srgbClr val="88A7DF"/>
                </a:solidFill>
              </a:defRPr>
            </a:lvl1pPr>
          </a:lstStyle>
          <a:p>
            <a:pPr fontAlgn="base">
              <a:spcBef>
                <a:spcPct val="0"/>
              </a:spcBef>
              <a:spcAft>
                <a:spcPct val="0"/>
              </a:spcAft>
              <a:defRPr/>
            </a:pPr>
            <a:endParaRPr lang="en-US" altLang="en-US" dirty="0">
              <a:solidFill>
                <a:srgbClr val="FFFFFF"/>
              </a:solidFill>
            </a:endParaRPr>
          </a:p>
        </p:txBody>
      </p:sp>
      <p:sp>
        <p:nvSpPr>
          <p:cNvPr id="16" name="Footer Placeholder 4"/>
          <p:cNvSpPr>
            <a:spLocks noGrp="1"/>
          </p:cNvSpPr>
          <p:nvPr>
            <p:ph type="ftr" sz="quarter" idx="3"/>
          </p:nvPr>
        </p:nvSpPr>
        <p:spPr>
          <a:xfrm>
            <a:off x="3352459" y="6352706"/>
            <a:ext cx="4367298" cy="365760"/>
          </a:xfrm>
          <a:prstGeom prst="rect">
            <a:avLst/>
          </a:prstGeom>
        </p:spPr>
        <p:txBody>
          <a:bodyPr anchor="ctr"/>
          <a:lstStyle>
            <a:lvl1pPr>
              <a:defRPr sz="1200">
                <a:solidFill>
                  <a:schemeClr val="tx2">
                    <a:lumMod val="40000"/>
                    <a:lumOff val="60000"/>
                  </a:schemeClr>
                </a:solidFill>
              </a:defRPr>
            </a:lvl1pPr>
          </a:lstStyle>
          <a:p>
            <a:endParaRPr lang="en-US" dirty="0"/>
          </a:p>
        </p:txBody>
      </p:sp>
    </p:spTree>
    <p:extLst>
      <p:ext uri="{BB962C8B-B14F-4D97-AF65-F5344CB8AC3E}">
        <p14:creationId xmlns:p14="http://schemas.microsoft.com/office/powerpoint/2010/main" val="39353506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l" defTabSz="914400"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900" indent="-228600" algn="l" defTabSz="914400"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40080" indent="-228600" algn="l" defTabSz="914400"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5840" indent="-228600" algn="l" defTabSz="914400"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80160" indent="-228600" algn="l" defTabSz="914400"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4480" indent="-228600" algn="l" defTabSz="914400"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nccc.ucsf.edu/" TargetMode="External"/><Relationship Id="rId4" Type="http://schemas.openxmlformats.org/officeDocument/2006/relationships/hyperlink" Target="mailto:scaetcecho@salud.unm.edu" TargetMode="External"/><Relationship Id="rId5" Type="http://schemas.openxmlformats.org/officeDocument/2006/relationships/hyperlink" Target="http://www.scaetc.org/" TargetMode="External"/><Relationship Id="rId6" Type="http://schemas.openxmlformats.org/officeDocument/2006/relationships/hyperlink" Target="https://aidsetc.org/nhc" TargetMode="External"/><Relationship Id="rId7" Type="http://schemas.openxmlformats.org/officeDocument/2006/relationships/hyperlink" Target="https://aidsetc.org/hivhcv" TargetMode="External"/><Relationship Id="rId8" Type="http://schemas.openxmlformats.org/officeDocument/2006/relationships/hyperlink" Target="https://www.hepatitisc.uw.edu/" TargetMode="External"/><Relationship Id="rId9" Type="http://schemas.openxmlformats.org/officeDocument/2006/relationships/hyperlink" Target="https://targethiv.org/library/aetc-national-coordinating-resource-center-0" TargetMode="External"/><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1181" y="1524000"/>
            <a:ext cx="8549726" cy="1368822"/>
          </a:xfrm>
        </p:spPr>
        <p:txBody>
          <a:bodyPr>
            <a:noAutofit/>
          </a:bodyPr>
          <a:lstStyle/>
          <a:p>
            <a:pPr algn="ctr"/>
            <a:r>
              <a:rPr lang="en-US" sz="4400" b="1" i="1" dirty="0"/>
              <a:t>Implications of Communication on Providing Care to the LGBTQ Community</a:t>
            </a:r>
            <a:endParaRPr lang="en-US" sz="5400" b="1" dirty="0">
              <a:effectLst>
                <a:outerShdw blurRad="38100" dist="38100" dir="2700000" algn="tl">
                  <a:srgbClr val="000000">
                    <a:alpha val="43137"/>
                  </a:srgbClr>
                </a:outerShdw>
              </a:effectLst>
            </a:endParaRPr>
          </a:p>
        </p:txBody>
      </p:sp>
      <p:sp>
        <p:nvSpPr>
          <p:cNvPr id="4" name="Subtitle 2"/>
          <p:cNvSpPr txBox="1">
            <a:spLocks/>
          </p:cNvSpPr>
          <p:nvPr/>
        </p:nvSpPr>
        <p:spPr>
          <a:xfrm>
            <a:off x="1295400" y="3886200"/>
            <a:ext cx="7188869" cy="514350"/>
          </a:xfrm>
          <a:prstGeom prst="rect">
            <a:avLst/>
          </a:prstGeom>
        </p:spPr>
        <p:txBody>
          <a:bodyPr vert="horz" lIns="68580" tIns="34290" rIns="68580" bIns="3429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1" u="none" strike="noStrike" kern="1200" cap="none" spc="0" normalizeH="0" baseline="0" noProof="0" dirty="0">
                <a:ln>
                  <a:noFill/>
                </a:ln>
                <a:solidFill>
                  <a:srgbClr val="1C3768"/>
                </a:solidFill>
                <a:effectLst/>
                <a:uLnTx/>
                <a:uFillTx/>
                <a:latin typeface="Arial"/>
                <a:ea typeface="+mn-ea"/>
                <a:cs typeface="+mn-cs"/>
              </a:rPr>
              <a:t>Russell “Rusty” Rooms, MSN, APRN-CNP</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1" u="none" strike="noStrike" kern="1200" cap="none" spc="0" normalizeH="0" baseline="0" noProof="0" dirty="0">
                <a:ln>
                  <a:noFill/>
                </a:ln>
                <a:solidFill>
                  <a:srgbClr val="1C3768"/>
                </a:solidFill>
                <a:effectLst/>
                <a:uLnTx/>
                <a:uFillTx/>
                <a:latin typeface="Arial"/>
                <a:ea typeface="+mn-ea"/>
                <a:cs typeface="+mn-cs"/>
              </a:rPr>
              <a:t>OU Medicine Health Equality Coordinator</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1" u="none" strike="noStrike" kern="1200" cap="none" spc="0" normalizeH="0" baseline="0" noProof="0" dirty="0">
                <a:ln>
                  <a:noFill/>
                </a:ln>
                <a:solidFill>
                  <a:srgbClr val="1C3768"/>
                </a:solidFill>
                <a:effectLst/>
                <a:uLnTx/>
                <a:uFillTx/>
                <a:latin typeface="Arial"/>
                <a:ea typeface="+mn-ea"/>
                <a:cs typeface="+mn-cs"/>
              </a:rPr>
              <a:t>Diversity Family Health Nurse Practitioner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1" u="none" strike="noStrike" kern="1200" cap="none" spc="0" normalizeH="0" baseline="0" noProof="0" dirty="0">
              <a:ln>
                <a:noFill/>
              </a:ln>
              <a:solidFill>
                <a:srgbClr val="FF0000"/>
              </a:solidFill>
              <a:effectLst/>
              <a:uLnTx/>
              <a:uFillTx/>
              <a:latin typeface="Arial"/>
              <a:ea typeface="+mn-ea"/>
              <a:cs typeface="+mn-cs"/>
            </a:endParaRPr>
          </a:p>
        </p:txBody>
      </p:sp>
    </p:spTree>
    <p:extLst>
      <p:ext uri="{BB962C8B-B14F-4D97-AF65-F5344CB8AC3E}">
        <p14:creationId xmlns:p14="http://schemas.microsoft.com/office/powerpoint/2010/main" val="1938494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85901" y="446538"/>
            <a:ext cx="6236677" cy="536972"/>
          </a:xfrm>
        </p:spPr>
        <p:txBody>
          <a:bodyPr/>
          <a:lstStyle/>
          <a:p>
            <a:pPr algn="ctr"/>
            <a:r>
              <a:rPr lang="en-US" dirty="0"/>
              <a:t>Resources</a:t>
            </a:r>
          </a:p>
        </p:txBody>
      </p:sp>
      <p:sp>
        <p:nvSpPr>
          <p:cNvPr id="6" name="Content Placeholder 5"/>
          <p:cNvSpPr>
            <a:spLocks noGrp="1"/>
          </p:cNvSpPr>
          <p:nvPr>
            <p:ph sz="half" idx="1"/>
          </p:nvPr>
        </p:nvSpPr>
        <p:spPr>
          <a:xfrm>
            <a:off x="99282" y="1752037"/>
            <a:ext cx="4462080" cy="3771900"/>
          </a:xfrm>
        </p:spPr>
        <p:txBody>
          <a:bodyPr>
            <a:normAutofit fontScale="92500" lnSpcReduction="20000"/>
          </a:bodyPr>
          <a:lstStyle/>
          <a:p>
            <a:r>
              <a:rPr lang="en-US" dirty="0"/>
              <a:t>Clinical Consultation Center </a:t>
            </a:r>
            <a:r>
              <a:rPr lang="en-US" sz="2400" dirty="0">
                <a:hlinkClick r:id="rId3"/>
              </a:rPr>
              <a:t>http://nccc.ucsf.edu/</a:t>
            </a:r>
            <a:endParaRPr lang="en-US" sz="2400" dirty="0"/>
          </a:p>
          <a:p>
            <a:pPr lvl="1"/>
            <a:r>
              <a:rPr lang="en-US" sz="2200" dirty="0"/>
              <a:t>HIV Management</a:t>
            </a:r>
          </a:p>
          <a:p>
            <a:pPr lvl="1"/>
            <a:r>
              <a:rPr lang="en-US" sz="2200" dirty="0"/>
              <a:t>Perinatal HIV </a:t>
            </a:r>
          </a:p>
          <a:p>
            <a:pPr lvl="1"/>
            <a:r>
              <a:rPr lang="en-US" sz="2200" dirty="0"/>
              <a:t>HIV PrEP </a:t>
            </a:r>
          </a:p>
          <a:p>
            <a:pPr lvl="1"/>
            <a:r>
              <a:rPr lang="en-US" sz="2200" dirty="0"/>
              <a:t>HIV PEP line</a:t>
            </a:r>
          </a:p>
          <a:p>
            <a:pPr lvl="1"/>
            <a:r>
              <a:rPr lang="en-US" sz="2200" dirty="0"/>
              <a:t>HCV Management</a:t>
            </a:r>
          </a:p>
          <a:p>
            <a:pPr lvl="1"/>
            <a:r>
              <a:rPr lang="en-US" sz="2200" dirty="0"/>
              <a:t>Substance Use Managemen</a:t>
            </a:r>
            <a:r>
              <a:rPr lang="en-US" dirty="0"/>
              <a:t>t</a:t>
            </a:r>
          </a:p>
          <a:p>
            <a:pPr lvl="1"/>
            <a:endParaRPr lang="en-US" sz="300" dirty="0"/>
          </a:p>
          <a:p>
            <a:r>
              <a:rPr lang="en-US" dirty="0"/>
              <a:t>Additional Trainings </a:t>
            </a:r>
            <a:r>
              <a:rPr lang="en-US" sz="2600" dirty="0">
                <a:hlinkClick r:id="rId4"/>
              </a:rPr>
              <a:t>scaetcecho@salud.unm.edu</a:t>
            </a:r>
            <a:r>
              <a:rPr lang="en-US" sz="2600" dirty="0"/>
              <a:t>       </a:t>
            </a:r>
            <a:r>
              <a:rPr lang="en-US" sz="2600" dirty="0">
                <a:hlinkClick r:id="rId5"/>
              </a:rPr>
              <a:t>www.scaetc.org</a:t>
            </a:r>
            <a:endParaRPr lang="en-US" sz="2600" dirty="0"/>
          </a:p>
          <a:p>
            <a:endParaRPr lang="en-US" sz="2600" dirty="0"/>
          </a:p>
          <a:p>
            <a:pPr marL="114297" indent="0">
              <a:buNone/>
            </a:pPr>
            <a:endParaRPr lang="en-US" sz="2200" dirty="0"/>
          </a:p>
        </p:txBody>
      </p:sp>
      <p:sp>
        <p:nvSpPr>
          <p:cNvPr id="7" name="Content Placeholder 6"/>
          <p:cNvSpPr>
            <a:spLocks noGrp="1"/>
          </p:cNvSpPr>
          <p:nvPr>
            <p:ph sz="half" idx="2"/>
          </p:nvPr>
        </p:nvSpPr>
        <p:spPr>
          <a:xfrm>
            <a:off x="4295553" y="1752037"/>
            <a:ext cx="4885350" cy="4393582"/>
          </a:xfrm>
        </p:spPr>
        <p:txBody>
          <a:bodyPr>
            <a:normAutofit fontScale="77500" lnSpcReduction="20000"/>
          </a:bodyPr>
          <a:lstStyle/>
          <a:p>
            <a:r>
              <a:rPr lang="en-US" sz="3500" dirty="0"/>
              <a:t>AETC National HIV Curriculum </a:t>
            </a:r>
            <a:r>
              <a:rPr lang="en-US" sz="2700" dirty="0">
                <a:hlinkClick r:id="rId6"/>
              </a:rPr>
              <a:t>https://aidsetc.org/nhc</a:t>
            </a:r>
            <a:endParaRPr lang="en-US" sz="2700" dirty="0"/>
          </a:p>
          <a:p>
            <a:endParaRPr lang="en-US" sz="1100" dirty="0"/>
          </a:p>
          <a:p>
            <a:r>
              <a:rPr lang="en-US" sz="3500" dirty="0">
                <a:solidFill>
                  <a:schemeClr val="dk1"/>
                </a:solidFill>
              </a:rPr>
              <a:t>AETC National HIV-HCV Curriculum </a:t>
            </a:r>
            <a:r>
              <a:rPr lang="en-US" sz="2700" u="sng" dirty="0">
                <a:solidFill>
                  <a:schemeClr val="hlink"/>
                </a:solidFill>
                <a:hlinkClick r:id="rId7"/>
              </a:rPr>
              <a:t>https://aidsetc.org/hivhcv</a:t>
            </a:r>
            <a:endParaRPr lang="en-US" sz="2700" u="sng" dirty="0">
              <a:solidFill>
                <a:schemeClr val="hlink"/>
              </a:solidFill>
            </a:endParaRPr>
          </a:p>
          <a:p>
            <a:endParaRPr lang="en-US" sz="1300" u="sng" dirty="0">
              <a:solidFill>
                <a:schemeClr val="dk1"/>
              </a:solidFill>
            </a:endParaRPr>
          </a:p>
          <a:p>
            <a:r>
              <a:rPr lang="en-US" sz="3500" dirty="0">
                <a:solidFill>
                  <a:schemeClr val="dk1"/>
                </a:solidFill>
              </a:rPr>
              <a:t>Hepatitis C Online</a:t>
            </a:r>
            <a:r>
              <a:rPr lang="en-US" dirty="0">
                <a:solidFill>
                  <a:schemeClr val="dk1"/>
                </a:solidFill>
              </a:rPr>
              <a:t> </a:t>
            </a:r>
            <a:r>
              <a:rPr lang="en-US" sz="2700" u="sng" dirty="0">
                <a:solidFill>
                  <a:schemeClr val="hlink"/>
                </a:solidFill>
                <a:hlinkClick r:id="rId8"/>
              </a:rPr>
              <a:t>https://www.hepatitisc.uw.edu/</a:t>
            </a:r>
            <a:endParaRPr lang="en-US" sz="2700" u="sng" dirty="0">
              <a:solidFill>
                <a:schemeClr val="hlink"/>
              </a:solidFill>
            </a:endParaRPr>
          </a:p>
          <a:p>
            <a:endParaRPr lang="en-US" sz="1300" dirty="0">
              <a:solidFill>
                <a:schemeClr val="dk1"/>
              </a:solidFill>
            </a:endParaRPr>
          </a:p>
          <a:p>
            <a:r>
              <a:rPr lang="en-US" sz="3500" dirty="0"/>
              <a:t>AETC National Coordinating Resource Center </a:t>
            </a:r>
            <a:r>
              <a:rPr lang="en-US" sz="2700" dirty="0">
                <a:hlinkClick r:id="rId9"/>
              </a:rPr>
              <a:t>https://targethiv.org/library/aetc-national-coordinating-resource-center-0</a:t>
            </a:r>
            <a:endParaRPr lang="en-US" sz="2700" dirty="0"/>
          </a:p>
          <a:p>
            <a:pPr marL="114298" indent="0">
              <a:buNone/>
            </a:pPr>
            <a:endParaRPr lang="en-US" sz="2700"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10</a:t>
            </a:fld>
            <a:endParaRPr lang="en-US" dirty="0"/>
          </a:p>
        </p:txBody>
      </p:sp>
    </p:spTree>
    <p:extLst>
      <p:ext uri="{BB962C8B-B14F-4D97-AF65-F5344CB8AC3E}">
        <p14:creationId xmlns:p14="http://schemas.microsoft.com/office/powerpoint/2010/main" val="1232202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Conflict of Interest Disclosure Statement</a:t>
            </a:r>
          </a:p>
        </p:txBody>
      </p:sp>
      <p:sp>
        <p:nvSpPr>
          <p:cNvPr id="3" name="Content Placeholder 2"/>
          <p:cNvSpPr>
            <a:spLocks noGrp="1"/>
          </p:cNvSpPr>
          <p:nvPr>
            <p:ph idx="1"/>
          </p:nvPr>
        </p:nvSpPr>
        <p:spPr>
          <a:xfrm>
            <a:off x="457201" y="2057402"/>
            <a:ext cx="8315569" cy="2819399"/>
          </a:xfrm>
        </p:spPr>
        <p:txBody>
          <a:bodyPr>
            <a:normAutofit/>
          </a:bodyPr>
          <a:lstStyle/>
          <a:p>
            <a:pPr lvl="0" indent="-342900">
              <a:buFont typeface="Wingdings" panose="05000000000000000000" pitchFamily="2" charset="2"/>
              <a:buChar char="§"/>
            </a:pPr>
            <a:r>
              <a:rPr lang="en-US" dirty="0"/>
              <a:t>The planners and presenters of this activity have no relevant financial relationships with any commercial interests pertaining to this activity.</a:t>
            </a:r>
          </a:p>
          <a:p>
            <a:pPr marL="114297" indent="0">
              <a:buNone/>
            </a:pP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
        <p:nvSpPr>
          <p:cNvPr id="6" name="TextBox 5"/>
          <p:cNvSpPr txBox="1"/>
          <p:nvPr/>
        </p:nvSpPr>
        <p:spPr>
          <a:xfrm>
            <a:off x="260499" y="5287929"/>
            <a:ext cx="8610600" cy="769441"/>
          </a:xfrm>
          <a:prstGeom prst="rect">
            <a:avLst/>
          </a:prstGeom>
          <a:noFill/>
        </p:spPr>
        <p:txBody>
          <a:bodyPr wrap="square" rtlCol="0">
            <a:spAutoFit/>
          </a:bodyPr>
          <a:lstStyle/>
          <a:p>
            <a:r>
              <a:rPr lang="en-US" sz="1100" dirty="0">
                <a:solidFill>
                  <a:srgbClr val="222222"/>
                </a:solidFill>
                <a:latin typeface="Calibri" panose="020F0502020204030204" pitchFamily="34" charset="0"/>
                <a:ea typeface="Calibri" panose="020F0502020204030204" pitchFamily="34" charset="0"/>
                <a:cs typeface="Times New Roman" panose="02020603050405020304" pitchFamily="18" charset="0"/>
              </a:rPr>
              <a:t>This project is supported by the Health Resources and Services Administration (HRSA) of the U.S. Department of Health and Human Services (HHS). Under grant number U1OHA33225 (South Central AIDS Education and Training Center). It was awarded to the University of New Mexico. No percentage of this project was financed with non-governmental sources. This information or content and conclusions are those of the authors and should not be construed as the official position or policy of, nor should any endorsements be inferred by HRSA, HHS, or the U.S. Government.</a:t>
            </a:r>
          </a:p>
        </p:txBody>
      </p:sp>
    </p:spTree>
    <p:extLst>
      <p:ext uri="{BB962C8B-B14F-4D97-AF65-F5344CB8AC3E}">
        <p14:creationId xmlns:p14="http://schemas.microsoft.com/office/powerpoint/2010/main" val="2338728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315569" cy="844463"/>
          </a:xfrm>
        </p:spPr>
        <p:txBody>
          <a:bodyPr>
            <a:noAutofit/>
          </a:bodyPr>
          <a:lstStyle/>
          <a:p>
            <a:pPr algn="ctr"/>
            <a:r>
              <a:rPr lang="en-US" dirty="0"/>
              <a:t/>
            </a:r>
            <a:br>
              <a:rPr lang="en-US" dirty="0"/>
            </a:br>
            <a:r>
              <a:rPr lang="en-US" sz="3600" dirty="0"/>
              <a:t>Sexual Orientation and Gender Identity</a:t>
            </a:r>
          </a:p>
        </p:txBody>
      </p:sp>
      <p:sp>
        <p:nvSpPr>
          <p:cNvPr id="3" name="Content Placeholder 2"/>
          <p:cNvSpPr>
            <a:spLocks noGrp="1"/>
          </p:cNvSpPr>
          <p:nvPr>
            <p:ph sz="quarter" idx="4294967295"/>
          </p:nvPr>
        </p:nvSpPr>
        <p:spPr>
          <a:xfrm>
            <a:off x="361507" y="1665350"/>
            <a:ext cx="8601740" cy="2016821"/>
          </a:xfrm>
        </p:spPr>
        <p:txBody>
          <a:bodyPr>
            <a:normAutofit/>
          </a:bodyPr>
          <a:lstStyle/>
          <a:p>
            <a:r>
              <a:rPr lang="en-US" dirty="0"/>
              <a:t>All people have a sexual orientation and a gender identity</a:t>
            </a:r>
          </a:p>
          <a:p>
            <a:pPr lvl="1"/>
            <a:r>
              <a:rPr lang="en-US" dirty="0"/>
              <a:t>How people identify can change </a:t>
            </a:r>
          </a:p>
          <a:p>
            <a:pPr lvl="1"/>
            <a:r>
              <a:rPr lang="en-US" dirty="0"/>
              <a:t>Terminology varies</a:t>
            </a:r>
          </a:p>
          <a:p>
            <a:r>
              <a:rPr lang="en-US" dirty="0"/>
              <a:t>Gender identity &amp; sexual orientation are separate concepts</a:t>
            </a:r>
          </a:p>
          <a:p>
            <a:endParaRPr lang="en-US" dirty="0"/>
          </a:p>
        </p:txBody>
      </p:sp>
      <p:pic>
        <p:nvPicPr>
          <p:cNvPr id="4" name="Picture 3"/>
          <p:cNvPicPr>
            <a:picLocks noChangeAspect="1"/>
          </p:cNvPicPr>
          <p:nvPr/>
        </p:nvPicPr>
        <p:blipFill rotWithShape="1">
          <a:blip r:embed="rId3"/>
          <a:srcRect l="15459" r="15502"/>
          <a:stretch/>
        </p:blipFill>
        <p:spPr>
          <a:xfrm>
            <a:off x="1646709" y="3686835"/>
            <a:ext cx="6061335" cy="1905509"/>
          </a:xfrm>
          <a:prstGeom prst="rect">
            <a:avLst/>
          </a:prstGeom>
          <a:noFill/>
          <a:ln>
            <a:noFill/>
          </a:ln>
        </p:spPr>
      </p:pic>
      <p:sp>
        <p:nvSpPr>
          <p:cNvPr id="5" name="Not Equal 4"/>
          <p:cNvSpPr/>
          <p:nvPr/>
        </p:nvSpPr>
        <p:spPr>
          <a:xfrm>
            <a:off x="4381559" y="4286250"/>
            <a:ext cx="685800" cy="685800"/>
          </a:xfrm>
          <a:prstGeom prst="mathNotEqual">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222222"/>
              </a:solidFill>
              <a:effectLst/>
              <a:uLnTx/>
              <a:uFillTx/>
              <a:latin typeface="Arial"/>
              <a:ea typeface="+mn-ea"/>
              <a:cs typeface="+mn-cs"/>
            </a:endParaRPr>
          </a:p>
        </p:txBody>
      </p:sp>
      <p:sp>
        <p:nvSpPr>
          <p:cNvPr id="6" name="TextBox 5"/>
          <p:cNvSpPr txBox="1"/>
          <p:nvPr/>
        </p:nvSpPr>
        <p:spPr>
          <a:xfrm>
            <a:off x="168216" y="3902028"/>
            <a:ext cx="2536166"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222222"/>
                </a:solidFill>
                <a:effectLst/>
                <a:uLnTx/>
                <a:uFillTx/>
                <a:latin typeface="Arial"/>
                <a:ea typeface="+mn-ea"/>
                <a:cs typeface="+mn-cs"/>
              </a:rPr>
              <a:t>Straight/Hetero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222222"/>
                </a:solidFill>
                <a:effectLst/>
                <a:uLnTx/>
                <a:uFillTx/>
                <a:latin typeface="Arial"/>
                <a:ea typeface="+mn-ea"/>
                <a:cs typeface="+mn-cs"/>
              </a:rPr>
              <a:t>L</a:t>
            </a:r>
            <a:r>
              <a:rPr kumimoji="0" lang="en-US" sz="2400" b="0" i="0" u="none" strike="noStrike" kern="1200" cap="none" spc="0" normalizeH="0" baseline="0" noProof="0" dirty="0">
                <a:ln>
                  <a:noFill/>
                </a:ln>
                <a:solidFill>
                  <a:srgbClr val="222222"/>
                </a:solidFill>
                <a:effectLst/>
                <a:uLnTx/>
                <a:uFillTx/>
                <a:latin typeface="Arial"/>
                <a:ea typeface="+mn-ea"/>
                <a:cs typeface="+mn-cs"/>
              </a:rPr>
              <a:t>esbian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222222"/>
                </a:solidFill>
                <a:effectLst/>
                <a:uLnTx/>
                <a:uFillTx/>
                <a:latin typeface="Arial"/>
                <a:ea typeface="+mn-ea"/>
                <a:cs typeface="+mn-cs"/>
              </a:rPr>
              <a:t>G</a:t>
            </a:r>
            <a:r>
              <a:rPr kumimoji="0" lang="en-US" sz="2400" b="0" i="0" u="none" strike="noStrike" kern="1200" cap="none" spc="0" normalizeH="0" baseline="0" noProof="0" dirty="0">
                <a:ln>
                  <a:noFill/>
                </a:ln>
                <a:solidFill>
                  <a:srgbClr val="222222"/>
                </a:solidFill>
                <a:effectLst/>
                <a:uLnTx/>
                <a:uFillTx/>
                <a:latin typeface="Arial"/>
                <a:ea typeface="+mn-ea"/>
                <a:cs typeface="+mn-cs"/>
              </a:rPr>
              <a:t>ay/Homo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222222"/>
                </a:solidFill>
                <a:effectLst/>
                <a:uLnTx/>
                <a:uFillTx/>
                <a:latin typeface="Arial"/>
                <a:ea typeface="+mn-ea"/>
                <a:cs typeface="+mn-cs"/>
              </a:rPr>
              <a:t>B</a:t>
            </a:r>
            <a:r>
              <a:rPr kumimoji="0" lang="en-US" sz="2400" b="0" i="0" u="none" strike="noStrike" kern="1200" cap="none" spc="0" normalizeH="0" baseline="0" noProof="0" dirty="0">
                <a:ln>
                  <a:noFill/>
                </a:ln>
                <a:solidFill>
                  <a:srgbClr val="222222"/>
                </a:solidFill>
                <a:effectLst/>
                <a:uLnTx/>
                <a:uFillTx/>
                <a:latin typeface="Arial"/>
                <a:ea typeface="+mn-ea"/>
                <a:cs typeface="+mn-cs"/>
              </a:rPr>
              <a:t>isexual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222222"/>
                </a:solidFill>
                <a:effectLst/>
                <a:uLnTx/>
                <a:uFillTx/>
                <a:latin typeface="Arial"/>
                <a:ea typeface="+mn-ea"/>
                <a:cs typeface="+mn-cs"/>
              </a:rPr>
              <a:t>Q</a:t>
            </a:r>
            <a:r>
              <a:rPr kumimoji="0" lang="en-US" sz="2400" b="0" i="0" u="none" strike="noStrike" kern="1200" cap="none" spc="0" normalizeH="0" baseline="0" noProof="0" dirty="0">
                <a:ln>
                  <a:noFill/>
                </a:ln>
                <a:solidFill>
                  <a:srgbClr val="222222"/>
                </a:solidFill>
                <a:effectLst/>
                <a:uLnTx/>
                <a:uFillTx/>
                <a:latin typeface="Arial"/>
                <a:ea typeface="+mn-ea"/>
                <a:cs typeface="+mn-cs"/>
              </a:rPr>
              <a:t>ueer</a:t>
            </a:r>
          </a:p>
        </p:txBody>
      </p:sp>
      <p:sp>
        <p:nvSpPr>
          <p:cNvPr id="7" name="TextBox 6"/>
          <p:cNvSpPr txBox="1"/>
          <p:nvPr/>
        </p:nvSpPr>
        <p:spPr>
          <a:xfrm>
            <a:off x="7166345" y="3852428"/>
            <a:ext cx="1968932"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222222"/>
                </a:solidFill>
                <a:effectLst/>
                <a:uLnTx/>
                <a:uFillTx/>
                <a:latin typeface="Arial"/>
                <a:ea typeface="+mn-ea"/>
                <a:cs typeface="+mn-cs"/>
              </a:rPr>
              <a:t>Cisgender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222222"/>
                </a:solidFill>
                <a:effectLst/>
                <a:uLnTx/>
                <a:uFillTx/>
                <a:latin typeface="Arial"/>
                <a:ea typeface="+mn-ea"/>
                <a:cs typeface="+mn-cs"/>
              </a:rPr>
              <a:t>T</a:t>
            </a:r>
            <a:r>
              <a:rPr kumimoji="0" lang="en-US" sz="2400" b="0" i="0" u="none" strike="noStrike" kern="1200" cap="none" spc="0" normalizeH="0" baseline="0" noProof="0" dirty="0">
                <a:ln>
                  <a:noFill/>
                </a:ln>
                <a:solidFill>
                  <a:srgbClr val="222222"/>
                </a:solidFill>
                <a:effectLst/>
                <a:uLnTx/>
                <a:uFillTx/>
                <a:latin typeface="Arial"/>
                <a:ea typeface="+mn-ea"/>
                <a:cs typeface="+mn-cs"/>
              </a:rPr>
              <a:t>ransgender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222222"/>
                </a:solidFill>
                <a:effectLst/>
                <a:uLnTx/>
                <a:uFillTx/>
                <a:latin typeface="Arial"/>
                <a:ea typeface="+mn-ea"/>
                <a:cs typeface="+mn-cs"/>
              </a:rPr>
              <a:t>Non-Binary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222222"/>
                </a:solidFill>
                <a:effectLst/>
                <a:uLnTx/>
                <a:uFillTx/>
                <a:latin typeface="Arial"/>
                <a:ea typeface="+mn-ea"/>
                <a:cs typeface="+mn-cs"/>
              </a:rPr>
              <a:t>Intersex</a:t>
            </a:r>
          </a:p>
        </p:txBody>
      </p:sp>
      <p:sp>
        <p:nvSpPr>
          <p:cNvPr id="8" name="TextBox 7"/>
          <p:cNvSpPr txBox="1"/>
          <p:nvPr/>
        </p:nvSpPr>
        <p:spPr>
          <a:xfrm>
            <a:off x="3538787" y="5518299"/>
            <a:ext cx="25361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222222"/>
                </a:solidFill>
                <a:effectLst/>
                <a:uLnTx/>
                <a:uFillTx/>
                <a:latin typeface="Arial"/>
                <a:ea typeface="+mn-ea"/>
                <a:cs typeface="+mn-cs"/>
              </a:rPr>
              <a:t>Asexual or Ally</a:t>
            </a:r>
          </a:p>
        </p:txBody>
      </p:sp>
    </p:spTree>
    <p:extLst>
      <p:ext uri="{BB962C8B-B14F-4D97-AF65-F5344CB8AC3E}">
        <p14:creationId xmlns:p14="http://schemas.microsoft.com/office/powerpoint/2010/main" val="14391157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Sexual Orientation</a:t>
            </a:r>
          </a:p>
        </p:txBody>
      </p:sp>
      <p:sp>
        <p:nvSpPr>
          <p:cNvPr id="3" name="Content Placeholder 2"/>
          <p:cNvSpPr>
            <a:spLocks noGrp="1"/>
          </p:cNvSpPr>
          <p:nvPr>
            <p:ph sz="quarter" idx="4294967295"/>
          </p:nvPr>
        </p:nvSpPr>
        <p:spPr>
          <a:xfrm>
            <a:off x="-1" y="1238069"/>
            <a:ext cx="4976037" cy="3503612"/>
          </a:xfrm>
        </p:spPr>
        <p:txBody>
          <a:bodyPr>
            <a:normAutofit/>
          </a:bodyPr>
          <a:lstStyle/>
          <a:p>
            <a:r>
              <a:rPr lang="en-US" sz="2800" dirty="0"/>
              <a:t>Sexual orientation is how a person characterizes their physical and emotional attraction to others</a:t>
            </a:r>
          </a:p>
          <a:p>
            <a:r>
              <a:rPr lang="en-US" sz="2800" dirty="0"/>
              <a:t>It has 3 dimensions:</a:t>
            </a:r>
          </a:p>
        </p:txBody>
      </p:sp>
      <p:sp>
        <p:nvSpPr>
          <p:cNvPr id="6" name="Freeform 5"/>
          <p:cNvSpPr/>
          <p:nvPr/>
        </p:nvSpPr>
        <p:spPr>
          <a:xfrm>
            <a:off x="4317304" y="1824898"/>
            <a:ext cx="2600921" cy="2600921"/>
          </a:xfrm>
          <a:custGeom>
            <a:avLst/>
            <a:gdLst>
              <a:gd name="connsiteX0" fmla="*/ 0 w 3467895"/>
              <a:gd name="connsiteY0" fmla="*/ 1733948 h 3467895"/>
              <a:gd name="connsiteX1" fmla="*/ 1733948 w 3467895"/>
              <a:gd name="connsiteY1" fmla="*/ 0 h 3467895"/>
              <a:gd name="connsiteX2" fmla="*/ 3467896 w 3467895"/>
              <a:gd name="connsiteY2" fmla="*/ 1733948 h 3467895"/>
              <a:gd name="connsiteX3" fmla="*/ 1733948 w 3467895"/>
              <a:gd name="connsiteY3" fmla="*/ 3467896 h 3467895"/>
              <a:gd name="connsiteX4" fmla="*/ 0 w 3467895"/>
              <a:gd name="connsiteY4" fmla="*/ 1733948 h 34678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7895" h="3467895">
                <a:moveTo>
                  <a:pt x="0" y="1733948"/>
                </a:moveTo>
                <a:cubicBezTo>
                  <a:pt x="0" y="776315"/>
                  <a:pt x="776315" y="0"/>
                  <a:pt x="1733948" y="0"/>
                </a:cubicBezTo>
                <a:cubicBezTo>
                  <a:pt x="2691581" y="0"/>
                  <a:pt x="3467896" y="776315"/>
                  <a:pt x="3467896" y="1733948"/>
                </a:cubicBezTo>
                <a:cubicBezTo>
                  <a:pt x="3467896" y="2691581"/>
                  <a:pt x="2691581" y="3467896"/>
                  <a:pt x="1733948" y="3467896"/>
                </a:cubicBezTo>
                <a:cubicBezTo>
                  <a:pt x="776315" y="3467896"/>
                  <a:pt x="0" y="2691581"/>
                  <a:pt x="0" y="1733948"/>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346790" tIns="455161" rIns="346790" bIns="975346" numCol="1" spcCol="1270" anchor="ctr" anchorCtr="0">
            <a:noAutofit/>
          </a:bodyPr>
          <a:lstStyle/>
          <a:p>
            <a:pPr marL="0" marR="0" lvl="0" indent="0" algn="ctr" defTabSz="666750" rtl="0" eaLnBrk="1" fontAlgn="auto" latinLnBrk="0" hangingPunct="1">
              <a:lnSpc>
                <a:spcPct val="90000"/>
              </a:lnSpc>
              <a:spcBef>
                <a:spcPct val="0"/>
              </a:spcBef>
              <a:spcAft>
                <a:spcPct val="35000"/>
              </a:spcAft>
              <a:buClrTx/>
              <a:buSzTx/>
              <a:buFontTx/>
              <a:buNone/>
              <a:tabLst/>
              <a:defRPr/>
            </a:pPr>
            <a:r>
              <a:rPr kumimoji="0" lang="en-US" sz="2000" b="1" i="0" u="sng" strike="noStrike" kern="1200" cap="none" spc="0" normalizeH="0" baseline="0" noProof="0" dirty="0">
                <a:ln>
                  <a:noFill/>
                </a:ln>
                <a:solidFill>
                  <a:srgbClr val="FFFFFF"/>
                </a:solidFill>
                <a:effectLst/>
                <a:uLnTx/>
                <a:uFillTx/>
                <a:latin typeface="Arial"/>
                <a:ea typeface="+mn-ea"/>
                <a:cs typeface="+mn-cs"/>
              </a:rPr>
              <a:t>Identity</a:t>
            </a:r>
          </a:p>
          <a:p>
            <a:pPr marL="0" marR="0" lvl="0" indent="0" algn="ctr" defTabSz="666750" rtl="0" eaLnBrk="1" fontAlgn="auto" latinLnBrk="0" hangingPunct="1">
              <a:lnSpc>
                <a:spcPct val="90000"/>
              </a:lnSpc>
              <a:spcBef>
                <a:spcPct val="0"/>
              </a:spcBef>
              <a:spcAft>
                <a:spcPct val="35000"/>
              </a:spcAft>
              <a:buClrTx/>
              <a:buSzTx/>
              <a:buFontTx/>
              <a:buNone/>
              <a:tabLst/>
              <a:defRPr/>
            </a:pPr>
            <a:r>
              <a:rPr kumimoji="0" lang="en-US" b="0" i="0" u="none" strike="noStrike" kern="1200" cap="none" spc="0" normalizeH="0" baseline="0" noProof="0" dirty="0">
                <a:ln>
                  <a:noFill/>
                </a:ln>
                <a:solidFill>
                  <a:srgbClr val="FFFFFF"/>
                </a:solidFill>
                <a:effectLst/>
                <a:uLnTx/>
                <a:uFillTx/>
                <a:latin typeface="Arial"/>
                <a:ea typeface="+mn-ea"/>
                <a:cs typeface="+mn-cs"/>
              </a:rPr>
              <a:t>Do you consider yourself gay, lesbian, bisexual, straight, queer, something else?</a:t>
            </a:r>
          </a:p>
        </p:txBody>
      </p:sp>
      <p:sp>
        <p:nvSpPr>
          <p:cNvPr id="7" name="Freeform 6"/>
          <p:cNvSpPr/>
          <p:nvPr/>
        </p:nvSpPr>
        <p:spPr>
          <a:xfrm>
            <a:off x="5946738" y="3365658"/>
            <a:ext cx="2529882" cy="2505074"/>
          </a:xfrm>
          <a:custGeom>
            <a:avLst/>
            <a:gdLst>
              <a:gd name="connsiteX0" fmla="*/ 0 w 3373176"/>
              <a:gd name="connsiteY0" fmla="*/ 1670050 h 3340099"/>
              <a:gd name="connsiteX1" fmla="*/ 1686588 w 3373176"/>
              <a:gd name="connsiteY1" fmla="*/ 0 h 3340099"/>
              <a:gd name="connsiteX2" fmla="*/ 3373176 w 3373176"/>
              <a:gd name="connsiteY2" fmla="*/ 1670050 h 3340099"/>
              <a:gd name="connsiteX3" fmla="*/ 1686588 w 3373176"/>
              <a:gd name="connsiteY3" fmla="*/ 3340100 h 3340099"/>
              <a:gd name="connsiteX4" fmla="*/ 0 w 3373176"/>
              <a:gd name="connsiteY4" fmla="*/ 1670050 h 334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3176" h="3340099">
                <a:moveTo>
                  <a:pt x="0" y="1670050"/>
                </a:moveTo>
                <a:cubicBezTo>
                  <a:pt x="0" y="747707"/>
                  <a:pt x="755111" y="0"/>
                  <a:pt x="1686588" y="0"/>
                </a:cubicBezTo>
                <a:cubicBezTo>
                  <a:pt x="2618065" y="0"/>
                  <a:pt x="3373176" y="747707"/>
                  <a:pt x="3373176" y="1670050"/>
                </a:cubicBezTo>
                <a:cubicBezTo>
                  <a:pt x="3373176" y="2592393"/>
                  <a:pt x="2618065" y="3340100"/>
                  <a:pt x="1686588" y="3340100"/>
                </a:cubicBezTo>
                <a:cubicBezTo>
                  <a:pt x="755111" y="3340100"/>
                  <a:pt x="0" y="2592393"/>
                  <a:pt x="0" y="1670050"/>
                </a:cubicBezTo>
                <a:close/>
              </a:path>
            </a:pathLst>
          </a:custGeom>
          <a:solidFill>
            <a:srgbClr val="EC827E">
              <a:alpha val="52941"/>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773723" tIns="647144" rIns="238230" bIns="480140" numCol="1" spcCol="1270" anchor="ctr" anchorCtr="0">
            <a:noAutofit/>
          </a:bodyPr>
          <a:lstStyle/>
          <a:p>
            <a:pPr marL="0" marR="0" lvl="0" indent="0" defTabSz="666750" rtl="0" eaLnBrk="1" fontAlgn="auto" latinLnBrk="0" hangingPunct="1">
              <a:lnSpc>
                <a:spcPct val="90000"/>
              </a:lnSpc>
              <a:spcBef>
                <a:spcPct val="0"/>
              </a:spcBef>
              <a:spcAft>
                <a:spcPct val="35000"/>
              </a:spcAft>
              <a:buClrTx/>
              <a:buSzTx/>
              <a:buFontTx/>
              <a:buNone/>
              <a:tabLst/>
              <a:defRPr/>
            </a:pPr>
            <a:r>
              <a:rPr kumimoji="0" lang="en-US" sz="2000" b="1" i="0" u="sng" strike="noStrike" kern="1200" cap="none" spc="0" normalizeH="0" baseline="0" noProof="0" dirty="0">
                <a:ln>
                  <a:noFill/>
                </a:ln>
                <a:effectLst/>
                <a:uLnTx/>
                <a:uFillTx/>
                <a:latin typeface="Arial"/>
                <a:ea typeface="+mn-ea"/>
                <a:cs typeface="+mn-cs"/>
              </a:rPr>
              <a:t>Attraction</a:t>
            </a:r>
          </a:p>
          <a:p>
            <a:pPr marL="0" marR="0" lvl="0" indent="0" defTabSz="666750" rtl="0" eaLnBrk="1" fontAlgn="auto" latinLnBrk="0" hangingPunct="1">
              <a:lnSpc>
                <a:spcPct val="90000"/>
              </a:lnSpc>
              <a:spcBef>
                <a:spcPct val="0"/>
              </a:spcBef>
              <a:spcAft>
                <a:spcPct val="35000"/>
              </a:spcAft>
              <a:buClrTx/>
              <a:buSzTx/>
              <a:buFontTx/>
              <a:buNone/>
              <a:tabLst/>
              <a:defRPr/>
            </a:pPr>
            <a:r>
              <a:rPr kumimoji="0" lang="en-US" sz="2000" b="0" i="0" u="none" strike="noStrike" kern="1200" cap="none" spc="0" normalizeH="0" baseline="0" noProof="0" dirty="0">
                <a:ln>
                  <a:noFill/>
                </a:ln>
                <a:effectLst/>
                <a:uLnTx/>
                <a:uFillTx/>
                <a:latin typeface="Arial"/>
                <a:ea typeface="+mn-ea"/>
                <a:cs typeface="+mn-cs"/>
              </a:rPr>
              <a:t>What gender(s) are you attracted to?</a:t>
            </a:r>
          </a:p>
        </p:txBody>
      </p:sp>
      <p:sp>
        <p:nvSpPr>
          <p:cNvPr id="8" name="Freeform 7"/>
          <p:cNvSpPr/>
          <p:nvPr/>
        </p:nvSpPr>
        <p:spPr>
          <a:xfrm>
            <a:off x="2847004" y="3397557"/>
            <a:ext cx="2452186" cy="2505074"/>
          </a:xfrm>
          <a:custGeom>
            <a:avLst/>
            <a:gdLst>
              <a:gd name="connsiteX0" fmla="*/ 0 w 3269581"/>
              <a:gd name="connsiteY0" fmla="*/ 1670050 h 3340099"/>
              <a:gd name="connsiteX1" fmla="*/ 1634791 w 3269581"/>
              <a:gd name="connsiteY1" fmla="*/ 0 h 3340099"/>
              <a:gd name="connsiteX2" fmla="*/ 3269582 w 3269581"/>
              <a:gd name="connsiteY2" fmla="*/ 1670050 h 3340099"/>
              <a:gd name="connsiteX3" fmla="*/ 1634791 w 3269581"/>
              <a:gd name="connsiteY3" fmla="*/ 3340100 h 3340099"/>
              <a:gd name="connsiteX4" fmla="*/ 0 w 3269581"/>
              <a:gd name="connsiteY4" fmla="*/ 1670050 h 334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9581" h="3340099">
                <a:moveTo>
                  <a:pt x="0" y="1670050"/>
                </a:moveTo>
                <a:cubicBezTo>
                  <a:pt x="0" y="747707"/>
                  <a:pt x="731921" y="0"/>
                  <a:pt x="1634791" y="0"/>
                </a:cubicBezTo>
                <a:cubicBezTo>
                  <a:pt x="2537661" y="0"/>
                  <a:pt x="3269582" y="747707"/>
                  <a:pt x="3269582" y="1670050"/>
                </a:cubicBezTo>
                <a:cubicBezTo>
                  <a:pt x="3269582" y="2592393"/>
                  <a:pt x="2537661" y="3340100"/>
                  <a:pt x="1634791" y="3340100"/>
                </a:cubicBezTo>
                <a:cubicBezTo>
                  <a:pt x="731921" y="3340100"/>
                  <a:pt x="0" y="2592393"/>
                  <a:pt x="0" y="1670050"/>
                </a:cubicBezTo>
                <a:close/>
              </a:path>
            </a:pathLst>
          </a:custGeom>
          <a:solidFill>
            <a:schemeClr val="accent4">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230915" tIns="647144" rIns="749960" bIns="480140" numCol="1" spcCol="1270" anchor="ctr" anchorCtr="0">
            <a:noAutofit/>
          </a:bodyPr>
          <a:lstStyle/>
          <a:p>
            <a:pPr marL="0" marR="0" lvl="0" indent="0" algn="r" defTabSz="666750" rtl="0" eaLnBrk="1" fontAlgn="auto" latinLnBrk="0" hangingPunct="1">
              <a:lnSpc>
                <a:spcPct val="90000"/>
              </a:lnSpc>
              <a:spcBef>
                <a:spcPct val="0"/>
              </a:spcBef>
              <a:spcAft>
                <a:spcPct val="35000"/>
              </a:spcAft>
              <a:buClrTx/>
              <a:buSzTx/>
              <a:buFontTx/>
              <a:buNone/>
              <a:tabLst/>
              <a:defRPr/>
            </a:pPr>
            <a:r>
              <a:rPr kumimoji="0" lang="en-US" sz="2000" b="1" i="0" u="sng" strike="noStrike" kern="1200" cap="none" spc="0" normalizeH="0" baseline="0" noProof="0" dirty="0">
                <a:ln>
                  <a:noFill/>
                </a:ln>
                <a:solidFill>
                  <a:schemeClr val="bg1"/>
                </a:solidFill>
                <a:effectLst/>
                <a:uLnTx/>
                <a:uFillTx/>
                <a:latin typeface="Arial"/>
                <a:ea typeface="+mn-ea"/>
                <a:cs typeface="+mn-cs"/>
              </a:rPr>
              <a:t>Behavior</a:t>
            </a:r>
          </a:p>
          <a:p>
            <a:pPr marL="0" marR="0" lvl="0" indent="0" algn="ctr" defTabSz="666750" rtl="0" eaLnBrk="1" fontAlgn="auto" latinLnBrk="0" hangingPunct="1">
              <a:lnSpc>
                <a:spcPct val="90000"/>
              </a:lnSpc>
              <a:spcBef>
                <a:spcPct val="0"/>
              </a:spcBef>
              <a:spcAft>
                <a:spcPct val="35000"/>
              </a:spcAft>
              <a:buClrTx/>
              <a:buSzTx/>
              <a:buFontTx/>
              <a:buNone/>
              <a:tabLst/>
              <a:defRPr/>
            </a:pPr>
            <a:r>
              <a:rPr kumimoji="0" lang="en-US" sz="2000" b="0" i="0" u="none" strike="noStrike" kern="1200" cap="none" spc="0" normalizeH="0" baseline="0" noProof="0" dirty="0">
                <a:ln>
                  <a:noFill/>
                </a:ln>
                <a:solidFill>
                  <a:schemeClr val="bg1"/>
                </a:solidFill>
                <a:effectLst/>
                <a:uLnTx/>
                <a:uFillTx/>
                <a:latin typeface="Arial"/>
                <a:ea typeface="+mn-ea"/>
                <a:cs typeface="+mn-cs"/>
              </a:rPr>
              <a:t>What gender(s) </a:t>
            </a:r>
          </a:p>
          <a:p>
            <a:pPr marL="0" marR="0" lvl="0" indent="0" algn="ctr" defTabSz="666750" rtl="0" eaLnBrk="1" fontAlgn="auto" latinLnBrk="0" hangingPunct="1">
              <a:lnSpc>
                <a:spcPct val="90000"/>
              </a:lnSpc>
              <a:spcBef>
                <a:spcPct val="0"/>
              </a:spcBef>
              <a:spcAft>
                <a:spcPct val="35000"/>
              </a:spcAft>
              <a:buClrTx/>
              <a:buSzTx/>
              <a:buFontTx/>
              <a:buNone/>
              <a:tabLst/>
              <a:defRPr/>
            </a:pPr>
            <a:r>
              <a:rPr kumimoji="0" lang="en-US" sz="2000" b="0" i="0" u="none" strike="noStrike" kern="1200" cap="none" spc="0" normalizeH="0" baseline="0" noProof="0" dirty="0">
                <a:ln>
                  <a:noFill/>
                </a:ln>
                <a:solidFill>
                  <a:schemeClr val="bg1"/>
                </a:solidFill>
                <a:effectLst/>
                <a:uLnTx/>
                <a:uFillTx/>
                <a:latin typeface="Arial"/>
                <a:ea typeface="+mn-ea"/>
                <a:cs typeface="+mn-cs"/>
              </a:rPr>
              <a:t>do you have sex with?</a:t>
            </a:r>
          </a:p>
        </p:txBody>
      </p:sp>
    </p:spTree>
    <p:extLst>
      <p:ext uri="{BB962C8B-B14F-4D97-AF65-F5344CB8AC3E}">
        <p14:creationId xmlns:p14="http://schemas.microsoft.com/office/powerpoint/2010/main" val="35309646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6"/>
                                        </p:tgtEl>
                                        <p:attrNameLst>
                                          <p:attrName>ppt_x</p:attrName>
                                          <p:attrName>ppt_y</p:attrName>
                                        </p:attrNameLst>
                                      </p:cBhvr>
                                    </p:animMotion>
                                  </p:childTnLst>
                                </p:cTn>
                              </p:par>
                            </p:childTnLst>
                          </p:cTn>
                        </p:par>
                        <p:par>
                          <p:cTn id="7" fill="hold">
                            <p:stCondLst>
                              <p:cond delay="2000"/>
                            </p:stCondLst>
                            <p:childTnLst>
                              <p:par>
                                <p:cTn id="8" presetID="1" presetClass="path" presetSubtype="0" accel="50000" decel="50000" fill="hold" grpId="0" nodeType="afterEffect">
                                  <p:stCondLst>
                                    <p:cond delay="0"/>
                                  </p:stCondLst>
                                  <p:childTnLst>
                                    <p:animMotion origin="layout" path="M 0 0 C 0.069 0 0.125 0.056 0.125 0.125 C 0.125 0.194 0.069 0.25 0 0.25 C -0.069 0.25 -0.125 0.194 -0.125 0.125 C -0.125 0.056 -0.069 0 0 0 Z" pathEditMode="relative" ptsTypes="">
                                      <p:cBhvr>
                                        <p:cTn id="9" dur="2000" fill="hold"/>
                                        <p:tgtEl>
                                          <p:spTgt spid="7"/>
                                        </p:tgtEl>
                                        <p:attrNameLst>
                                          <p:attrName>ppt_x</p:attrName>
                                          <p:attrName>ppt_y</p:attrName>
                                        </p:attrNameLst>
                                      </p:cBhvr>
                                    </p:animMotion>
                                  </p:childTnLst>
                                </p:cTn>
                              </p:par>
                            </p:childTnLst>
                          </p:cTn>
                        </p:par>
                        <p:par>
                          <p:cTn id="10" fill="hold">
                            <p:stCondLst>
                              <p:cond delay="4000"/>
                            </p:stCondLst>
                            <p:childTnLst>
                              <p:par>
                                <p:cTn id="11" presetID="26" presetClass="path" presetSubtype="0" accel="50000" decel="50000" fill="hold" grpId="0" nodeType="afterEffect">
                                  <p:stCondLst>
                                    <p:cond delay="0"/>
                                  </p:stCondLst>
                                  <p:childTnLst>
                                    <p:animMotion origin="layout" path="M -0.13698 -0.0074 C -0.13529 -0.04051 -0.16081 -0.07129 -0.19375 -0.07708 C -0.23255 -0.0831 -0.24805 -0.05486 -0.25495 -0.03796 L -0.26211 -0.01481 C -0.26888 0.00162 -0.28529 0.02963 -0.32917 0.02292 C -0.35703 0.01852 -0.38763 -0.01319 -0.38594 -0.04629 C -0.38438 -0.07916 -0.35117 -0.10092 -0.32331 -0.09652 C -0.27943 -0.08981 -0.26576 -0.05787 -0.26068 -0.03889 L -0.25612 -0.01389 C -0.25104 0.0051 -0.23841 0.03635 -0.19961 0.04236 C -0.16654 0.04815 -0.13854 0.02547 -0.13698 -0.0074 Z " pathEditMode="relative" rAng="11100000" ptsTypes="AAAAAAAAAAA">
                                      <p:cBhvr>
                                        <p:cTn id="12" dur="2000" fill="hold"/>
                                        <p:tgtEl>
                                          <p:spTgt spid="8"/>
                                        </p:tgtEl>
                                        <p:attrNameLst>
                                          <p:attrName>ppt_x</p:attrName>
                                          <p:attrName>ppt_y</p:attrName>
                                        </p:attrNameLst>
                                      </p:cBhvr>
                                      <p:rCtr x="-12448" y="-19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18" y="225062"/>
            <a:ext cx="8879511" cy="994172"/>
          </a:xfrm>
        </p:spPr>
        <p:txBody>
          <a:bodyPr>
            <a:noAutofit/>
          </a:bodyPr>
          <a:lstStyle/>
          <a:p>
            <a:pPr algn="ctr"/>
            <a:r>
              <a:rPr lang="en-US" sz="4050" dirty="0"/>
              <a:t>Improving Communication in </a:t>
            </a:r>
            <a:br>
              <a:rPr lang="en-US" sz="4050" dirty="0"/>
            </a:br>
            <a:r>
              <a:rPr lang="en-US" sz="4050" dirty="0"/>
              <a:t>Healthcare for LGBT+</a:t>
            </a:r>
          </a:p>
        </p:txBody>
      </p:sp>
      <p:sp>
        <p:nvSpPr>
          <p:cNvPr id="3" name="Content Placeholder 2"/>
          <p:cNvSpPr>
            <a:spLocks noGrp="1"/>
          </p:cNvSpPr>
          <p:nvPr>
            <p:ph idx="1"/>
          </p:nvPr>
        </p:nvSpPr>
        <p:spPr>
          <a:xfrm>
            <a:off x="730831" y="1690577"/>
            <a:ext cx="7490755" cy="4465674"/>
          </a:xfrm>
        </p:spPr>
        <p:txBody>
          <a:bodyPr>
            <a:noAutofit/>
          </a:bodyPr>
          <a:lstStyle/>
          <a:p>
            <a:r>
              <a:rPr lang="en-US" sz="2800" dirty="0"/>
              <a:t>Safety symbol on entering the building/reception area/exam room</a:t>
            </a:r>
          </a:p>
          <a:p>
            <a:endParaRPr lang="en-US" sz="2800" dirty="0"/>
          </a:p>
          <a:p>
            <a:r>
              <a:rPr lang="en-US" sz="2800" dirty="0"/>
              <a:t>On registration forms have places to put other genders than male (M) &amp; female (F)</a:t>
            </a:r>
          </a:p>
          <a:p>
            <a:pPr lvl="1"/>
            <a:r>
              <a:rPr lang="en-US" sz="2800" dirty="0"/>
              <a:t>(MTF, FTM, NB)</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217" t="23485" r="80089" b="56653"/>
          <a:stretch/>
        </p:blipFill>
        <p:spPr>
          <a:xfrm>
            <a:off x="7151911" y="1818053"/>
            <a:ext cx="1069675" cy="1091504"/>
          </a:xfrm>
          <a:prstGeom prst="rect">
            <a:avLst/>
          </a:prstGeom>
        </p:spPr>
      </p:pic>
      <p:pic>
        <p:nvPicPr>
          <p:cNvPr id="6" name="Picture 5" descr="LGBT – Dementia Projec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2305" y="4108692"/>
            <a:ext cx="1177465" cy="1169222"/>
          </a:xfrm>
          <a:prstGeom prst="rect">
            <a:avLst/>
          </a:prstGeom>
        </p:spPr>
      </p:pic>
      <p:pic>
        <p:nvPicPr>
          <p:cNvPr id="7" name="Picture 6" descr="Do You Have a Flag? - Freedom Requires Wing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34378" y="4374222"/>
            <a:ext cx="1281361" cy="961021"/>
          </a:xfrm>
          <a:prstGeom prst="rect">
            <a:avLst/>
          </a:prstGeom>
        </p:spPr>
      </p:pic>
    </p:spTree>
    <p:extLst>
      <p:ext uri="{BB962C8B-B14F-4D97-AF65-F5344CB8AC3E}">
        <p14:creationId xmlns:p14="http://schemas.microsoft.com/office/powerpoint/2010/main" val="34838357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50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7000"/>
                            </p:stCondLst>
                            <p:childTnLst>
                              <p:par>
                                <p:cTn id="11" presetID="45"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anim calcmode="lin" valueType="num">
                                      <p:cBhvr>
                                        <p:cTn id="14" dur="2000" fill="hold"/>
                                        <p:tgtEl>
                                          <p:spTgt spid="7"/>
                                        </p:tgtEl>
                                        <p:attrNameLst>
                                          <p:attrName>ppt_w</p:attrName>
                                        </p:attrNameLst>
                                      </p:cBhvr>
                                      <p:tavLst>
                                        <p:tav tm="0" fmla="#ppt_w*sin(2.5*pi*$)">
                                          <p:val>
                                            <p:fltVal val="0"/>
                                          </p:val>
                                        </p:tav>
                                        <p:tav tm="100000">
                                          <p:val>
                                            <p:fltVal val="1"/>
                                          </p:val>
                                        </p:tav>
                                      </p:tavLst>
                                    </p:anim>
                                    <p:anim calcmode="lin" valueType="num">
                                      <p:cBhvr>
                                        <p:cTn id="15" dur="2000" fill="hold"/>
                                        <p:tgtEl>
                                          <p:spTgt spid="7"/>
                                        </p:tgtEl>
                                        <p:attrNameLst>
                                          <p:attrName>ppt_h</p:attrName>
                                        </p:attrNameLst>
                                      </p:cBhvr>
                                      <p:tavLst>
                                        <p:tav tm="0">
                                          <p:val>
                                            <p:strVal val="#ppt_h"/>
                                          </p:val>
                                        </p:tav>
                                        <p:tav tm="100000">
                                          <p:val>
                                            <p:strVal val="#ppt_h"/>
                                          </p:val>
                                        </p:tav>
                                      </p:tavLst>
                                    </p:anim>
                                  </p:childTnLst>
                                </p:cTn>
                              </p:par>
                            </p:childTnLst>
                          </p:cTn>
                        </p:par>
                        <p:par>
                          <p:cTn id="16" fill="hold">
                            <p:stCondLst>
                              <p:cond delay="9000"/>
                            </p:stCondLst>
                            <p:childTnLst>
                              <p:par>
                                <p:cTn id="17" presetID="45"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anim calcmode="lin" valueType="num">
                                      <p:cBhvr>
                                        <p:cTn id="20" dur="2000" fill="hold"/>
                                        <p:tgtEl>
                                          <p:spTgt spid="6"/>
                                        </p:tgtEl>
                                        <p:attrNameLst>
                                          <p:attrName>ppt_w</p:attrName>
                                        </p:attrNameLst>
                                      </p:cBhvr>
                                      <p:tavLst>
                                        <p:tav tm="0" fmla="#ppt_w*sin(2.5*pi*$)">
                                          <p:val>
                                            <p:fltVal val="0"/>
                                          </p:val>
                                        </p:tav>
                                        <p:tav tm="100000">
                                          <p:val>
                                            <p:fltVal val="1"/>
                                          </p:val>
                                        </p:tav>
                                      </p:tavLst>
                                    </p:anim>
                                    <p:anim calcmode="lin" valueType="num">
                                      <p:cBhvr>
                                        <p:cTn id="21"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18" y="171897"/>
            <a:ext cx="8879511" cy="994172"/>
          </a:xfrm>
        </p:spPr>
        <p:txBody>
          <a:bodyPr>
            <a:noAutofit/>
          </a:bodyPr>
          <a:lstStyle/>
          <a:p>
            <a:pPr algn="ctr"/>
            <a:r>
              <a:rPr lang="en-US" sz="4050" dirty="0"/>
              <a:t>Improving Communication in </a:t>
            </a:r>
            <a:br>
              <a:rPr lang="en-US" sz="4050" dirty="0"/>
            </a:br>
            <a:r>
              <a:rPr lang="en-US" sz="4050" dirty="0"/>
              <a:t>Healthcare for LGBT+</a:t>
            </a:r>
          </a:p>
        </p:txBody>
      </p:sp>
      <p:sp>
        <p:nvSpPr>
          <p:cNvPr id="3" name="Content Placeholder 2"/>
          <p:cNvSpPr>
            <a:spLocks noGrp="1"/>
          </p:cNvSpPr>
          <p:nvPr>
            <p:ph idx="1"/>
          </p:nvPr>
        </p:nvSpPr>
        <p:spPr>
          <a:xfrm>
            <a:off x="404036" y="1701208"/>
            <a:ext cx="8272131" cy="4284921"/>
          </a:xfrm>
        </p:spPr>
        <p:txBody>
          <a:bodyPr>
            <a:noAutofit/>
          </a:bodyPr>
          <a:lstStyle/>
          <a:p>
            <a:r>
              <a:rPr lang="en-US" sz="2800" dirty="0"/>
              <a:t>On Review of Systems (ROS) include: </a:t>
            </a:r>
          </a:p>
          <a:p>
            <a:pPr marL="728663" lvl="1" indent="-385763">
              <a:buAutoNum type="arabicParenR"/>
            </a:pPr>
            <a:r>
              <a:rPr lang="en-US" sz="2800" dirty="0"/>
              <a:t>Have there been any changes to your sexual behaviors since we saw you last?</a:t>
            </a:r>
          </a:p>
          <a:p>
            <a:pPr marL="728663" lvl="1" indent="-385763">
              <a:buAutoNum type="arabicParenR"/>
            </a:pPr>
            <a:r>
              <a:rPr lang="en-US" sz="2800" dirty="0"/>
              <a:t>Do you want to talk about your sexual health today?</a:t>
            </a:r>
          </a:p>
          <a:p>
            <a:pPr marL="728663" lvl="1" indent="-385763">
              <a:buAutoNum type="arabicParenR"/>
            </a:pPr>
            <a:endParaRPr lang="en-US" sz="800" dirty="0"/>
          </a:p>
          <a:p>
            <a:r>
              <a:rPr lang="en-US" sz="2800" dirty="0"/>
              <a:t>History forms include not only sexual orientation, but also behaviors and attractions</a:t>
            </a:r>
          </a:p>
          <a:p>
            <a:endParaRPr lang="en-US" sz="800" dirty="0"/>
          </a:p>
          <a:p>
            <a:r>
              <a:rPr lang="en-US" sz="2800" dirty="0"/>
              <a:t>Give the opportunity to talk about sex!</a:t>
            </a:r>
          </a:p>
        </p:txBody>
      </p:sp>
    </p:spTree>
    <p:extLst>
      <p:ext uri="{BB962C8B-B14F-4D97-AF65-F5344CB8AC3E}">
        <p14:creationId xmlns:p14="http://schemas.microsoft.com/office/powerpoint/2010/main" val="1484396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0874" y="49613"/>
            <a:ext cx="8442252" cy="1143000"/>
          </a:xfrm>
        </p:spPr>
        <p:txBody>
          <a:bodyPr>
            <a:normAutofit/>
          </a:bodyPr>
          <a:lstStyle/>
          <a:p>
            <a:pPr algn="ctr"/>
            <a:r>
              <a:rPr lang="en-US" sz="3200" dirty="0"/>
              <a:t>Transmission Risks of Different Exposures</a:t>
            </a:r>
          </a:p>
        </p:txBody>
      </p:sp>
      <p:sp>
        <p:nvSpPr>
          <p:cNvPr id="5" name="Rectangle 9"/>
          <p:cNvSpPr>
            <a:spLocks noChangeArrowheads="1"/>
          </p:cNvSpPr>
          <p:nvPr/>
        </p:nvSpPr>
        <p:spPr bwMode="auto">
          <a:xfrm>
            <a:off x="3185403" y="6267485"/>
            <a:ext cx="3318325"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schemeClr val="bg1"/>
                </a:solidFill>
                <a:effectLst/>
                <a:uLnTx/>
                <a:uFillTx/>
                <a:latin typeface="Corbel"/>
                <a:ea typeface="+mn-ea"/>
                <a:cs typeface="+mn-cs"/>
              </a:rPr>
              <a:t>AIDS. 28(10):1509-1519, June 19, 2014.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kern="1200" cap="none" spc="0" normalizeH="0" baseline="0" noProof="0" dirty="0">
                <a:ln>
                  <a:noFill/>
                </a:ln>
                <a:solidFill>
                  <a:schemeClr val="bg1"/>
                </a:solidFill>
                <a:effectLst/>
                <a:uLnTx/>
                <a:uFillTx/>
                <a:latin typeface="Corbel"/>
                <a:ea typeface="+mn-ea"/>
                <a:cs typeface="+mn-cs"/>
              </a:rPr>
              <a:t>DOI: 10.1097/QAD.0000000000000298</a:t>
            </a:r>
          </a:p>
        </p:txBody>
      </p:sp>
      <p:graphicFrame>
        <p:nvGraphicFramePr>
          <p:cNvPr id="6" name="Table 5"/>
          <p:cNvGraphicFramePr>
            <a:graphicFrameLocks noGrp="1"/>
          </p:cNvGraphicFramePr>
          <p:nvPr/>
        </p:nvGraphicFramePr>
        <p:xfrm>
          <a:off x="2686482" y="1852613"/>
          <a:ext cx="4962935" cy="3649979"/>
        </p:xfrm>
        <a:graphic>
          <a:graphicData uri="http://schemas.openxmlformats.org/drawingml/2006/table">
            <a:tbl>
              <a:tblPr firstRow="1" bandRow="1">
                <a:tableStyleId>{5C22544A-7EE6-4342-B048-85BDC9FD1C3A}</a:tableStyleId>
              </a:tblPr>
              <a:tblGrid>
                <a:gridCol w="1648754">
                  <a:extLst>
                    <a:ext uri="{9D8B030D-6E8A-4147-A177-3AD203B41FA5}">
                      <a16:colId xmlns:a16="http://schemas.microsoft.com/office/drawing/2014/main" xmlns="" val="20000"/>
                    </a:ext>
                  </a:extLst>
                </a:gridCol>
                <a:gridCol w="2146431">
                  <a:extLst>
                    <a:ext uri="{9D8B030D-6E8A-4147-A177-3AD203B41FA5}">
                      <a16:colId xmlns:a16="http://schemas.microsoft.com/office/drawing/2014/main" xmlns="" val="20001"/>
                    </a:ext>
                  </a:extLst>
                </a:gridCol>
                <a:gridCol w="1167750">
                  <a:extLst>
                    <a:ext uri="{9D8B030D-6E8A-4147-A177-3AD203B41FA5}">
                      <a16:colId xmlns:a16="http://schemas.microsoft.com/office/drawing/2014/main" xmlns="" val="20002"/>
                    </a:ext>
                  </a:extLst>
                </a:gridCol>
              </a:tblGrid>
              <a:tr h="617220">
                <a:tc>
                  <a:txBody>
                    <a:bodyPr/>
                    <a:lstStyle/>
                    <a:p>
                      <a:r>
                        <a:rPr lang="en-US" sz="1800" dirty="0">
                          <a:solidFill>
                            <a:schemeClr val="tx1"/>
                          </a:solidFill>
                        </a:rPr>
                        <a:t>Exposure</a:t>
                      </a: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rPr>
                        <a:t>Risk/10,000</a:t>
                      </a:r>
                      <a:r>
                        <a:rPr lang="en-US" sz="1800" baseline="0" dirty="0">
                          <a:solidFill>
                            <a:schemeClr val="tx1"/>
                          </a:solidFill>
                        </a:rPr>
                        <a:t> exposures</a:t>
                      </a:r>
                      <a:endParaRPr lang="en-US" sz="1800" dirty="0">
                        <a:solidFill>
                          <a:schemeClr val="tx1"/>
                        </a:solidFill>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1"/>
                          </a:solidFill>
                        </a:rPr>
                        <a:t>95% CI</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74320">
                <a:tc>
                  <a:txBody>
                    <a:bodyPr/>
                    <a:lstStyle/>
                    <a:p>
                      <a:r>
                        <a:rPr lang="en-US" sz="1400" dirty="0"/>
                        <a:t>Blood transfusion</a:t>
                      </a:r>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9250</a:t>
                      </a:r>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8900-9610</a:t>
                      </a:r>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1"/>
                  </a:ext>
                </a:extLst>
              </a:tr>
              <a:tr h="453929">
                <a:tc>
                  <a:txBody>
                    <a:bodyPr/>
                    <a:lstStyle/>
                    <a:p>
                      <a:r>
                        <a:rPr lang="en-US" sz="1400" dirty="0"/>
                        <a:t>Needle-sharing</a:t>
                      </a:r>
                      <a:r>
                        <a:rPr lang="en-US" sz="1400" baseline="0" dirty="0"/>
                        <a:t> IDU</a:t>
                      </a:r>
                      <a:endParaRPr lang="en-US" sz="1400" dirty="0"/>
                    </a:p>
                  </a:txBody>
                  <a:tcPr marL="68580" marR="68580" marT="34290" marB="34290"/>
                </a:tc>
                <a:tc>
                  <a:txBody>
                    <a:bodyPr/>
                    <a:lstStyle/>
                    <a:p>
                      <a:pPr algn="ctr"/>
                      <a:r>
                        <a:rPr lang="en-US" sz="1400" dirty="0"/>
                        <a:t>63</a:t>
                      </a:r>
                    </a:p>
                  </a:txBody>
                  <a:tcPr marL="68580" marR="68580" marT="34290" marB="34290"/>
                </a:tc>
                <a:tc>
                  <a:txBody>
                    <a:bodyPr/>
                    <a:lstStyle/>
                    <a:p>
                      <a:pPr algn="ctr"/>
                      <a:r>
                        <a:rPr lang="en-US" sz="1400" dirty="0"/>
                        <a:t>41-92</a:t>
                      </a:r>
                    </a:p>
                  </a:txBody>
                  <a:tcPr marL="68580" marR="68580" marT="34290" marB="34290"/>
                </a:tc>
                <a:extLst>
                  <a:ext uri="{0D108BD9-81ED-4DB2-BD59-A6C34878D82A}">
                    <a16:rowId xmlns:a16="http://schemas.microsoft.com/office/drawing/2014/main" xmlns="" val="10002"/>
                  </a:ext>
                </a:extLst>
              </a:tr>
              <a:tr h="274320">
                <a:tc>
                  <a:txBody>
                    <a:bodyPr/>
                    <a:lstStyle/>
                    <a:p>
                      <a:r>
                        <a:rPr lang="en-US" sz="1400" dirty="0"/>
                        <a:t>Needle stick</a:t>
                      </a:r>
                    </a:p>
                  </a:txBody>
                  <a:tcPr marL="68580" marR="68580" marT="34290" marB="34290"/>
                </a:tc>
                <a:tc>
                  <a:txBody>
                    <a:bodyPr/>
                    <a:lstStyle/>
                    <a:p>
                      <a:pPr algn="ctr"/>
                      <a:r>
                        <a:rPr lang="en-US" sz="1400" dirty="0"/>
                        <a:t>23</a:t>
                      </a:r>
                    </a:p>
                  </a:txBody>
                  <a:tcPr marL="68580" marR="68580" marT="34290" marB="34290"/>
                </a:tc>
                <a:tc>
                  <a:txBody>
                    <a:bodyPr/>
                    <a:lstStyle/>
                    <a:p>
                      <a:pPr algn="ctr"/>
                      <a:r>
                        <a:rPr lang="en-US" sz="1400" dirty="0"/>
                        <a:t>0-46</a:t>
                      </a:r>
                    </a:p>
                  </a:txBody>
                  <a:tcPr marL="68580" marR="68580" marT="34290" marB="34290"/>
                </a:tc>
                <a:extLst>
                  <a:ext uri="{0D108BD9-81ED-4DB2-BD59-A6C34878D82A}">
                    <a16:rowId xmlns:a16="http://schemas.microsoft.com/office/drawing/2014/main" xmlns="" val="10003"/>
                  </a:ext>
                </a:extLst>
              </a:tr>
              <a:tr h="274320">
                <a:tc>
                  <a:txBody>
                    <a:bodyPr/>
                    <a:lstStyle/>
                    <a:p>
                      <a:r>
                        <a:rPr lang="en-US" sz="1400" dirty="0"/>
                        <a:t>Receptive AI</a:t>
                      </a:r>
                    </a:p>
                  </a:txBody>
                  <a:tcPr marL="68580" marR="68580" marT="34290" marB="34290"/>
                </a:tc>
                <a:tc>
                  <a:txBody>
                    <a:bodyPr/>
                    <a:lstStyle/>
                    <a:p>
                      <a:pPr algn="ctr"/>
                      <a:r>
                        <a:rPr lang="en-US" sz="1400" dirty="0"/>
                        <a:t>138</a:t>
                      </a:r>
                    </a:p>
                  </a:txBody>
                  <a:tcPr marL="68580" marR="68580" marT="34290" marB="34290"/>
                </a:tc>
                <a:tc>
                  <a:txBody>
                    <a:bodyPr/>
                    <a:lstStyle/>
                    <a:p>
                      <a:pPr algn="ctr"/>
                      <a:r>
                        <a:rPr lang="en-US" sz="1400" dirty="0"/>
                        <a:t>102-186</a:t>
                      </a:r>
                    </a:p>
                  </a:txBody>
                  <a:tcPr marL="68580" marR="68580" marT="34290" marB="34290"/>
                </a:tc>
                <a:extLst>
                  <a:ext uri="{0D108BD9-81ED-4DB2-BD59-A6C34878D82A}">
                    <a16:rowId xmlns:a16="http://schemas.microsoft.com/office/drawing/2014/main" xmlns="" val="10004"/>
                  </a:ext>
                </a:extLst>
              </a:tr>
              <a:tr h="274320">
                <a:tc>
                  <a:txBody>
                    <a:bodyPr/>
                    <a:lstStyle/>
                    <a:p>
                      <a:r>
                        <a:rPr lang="en-US" sz="1400" dirty="0"/>
                        <a:t>Insertive</a:t>
                      </a:r>
                      <a:r>
                        <a:rPr lang="en-US" sz="1400" baseline="0" dirty="0"/>
                        <a:t> AI</a:t>
                      </a:r>
                      <a:endParaRPr lang="en-US" sz="1400" dirty="0"/>
                    </a:p>
                  </a:txBody>
                  <a:tcPr marL="68580" marR="68580" marT="34290" marB="34290"/>
                </a:tc>
                <a:tc>
                  <a:txBody>
                    <a:bodyPr/>
                    <a:lstStyle/>
                    <a:p>
                      <a:pPr algn="ctr"/>
                      <a:r>
                        <a:rPr lang="en-US" sz="1400" dirty="0"/>
                        <a:t>11</a:t>
                      </a:r>
                    </a:p>
                  </a:txBody>
                  <a:tcPr marL="68580" marR="68580" marT="34290" marB="34290"/>
                </a:tc>
                <a:tc>
                  <a:txBody>
                    <a:bodyPr/>
                    <a:lstStyle/>
                    <a:p>
                      <a:pPr algn="ctr"/>
                      <a:r>
                        <a:rPr lang="en-US" sz="1400" dirty="0"/>
                        <a:t>4-28</a:t>
                      </a:r>
                    </a:p>
                  </a:txBody>
                  <a:tcPr marL="68580" marR="68580" marT="34290" marB="34290"/>
                </a:tc>
                <a:extLst>
                  <a:ext uri="{0D108BD9-81ED-4DB2-BD59-A6C34878D82A}">
                    <a16:rowId xmlns:a16="http://schemas.microsoft.com/office/drawing/2014/main" xmlns="" val="10005"/>
                  </a:ext>
                </a:extLst>
              </a:tr>
              <a:tr h="274320">
                <a:tc>
                  <a:txBody>
                    <a:bodyPr/>
                    <a:lstStyle/>
                    <a:p>
                      <a:r>
                        <a:rPr lang="en-US" sz="1400" dirty="0"/>
                        <a:t>Receptive PVI</a:t>
                      </a:r>
                    </a:p>
                  </a:txBody>
                  <a:tcPr marL="68580" marR="68580" marT="34290" marB="34290"/>
                </a:tc>
                <a:tc>
                  <a:txBody>
                    <a:bodyPr/>
                    <a:lstStyle/>
                    <a:p>
                      <a:pPr algn="ctr"/>
                      <a:r>
                        <a:rPr lang="en-US" sz="1400" dirty="0"/>
                        <a:t>8</a:t>
                      </a:r>
                    </a:p>
                  </a:txBody>
                  <a:tcPr marL="68580" marR="68580" marT="34290" marB="34290"/>
                </a:tc>
                <a:tc>
                  <a:txBody>
                    <a:bodyPr/>
                    <a:lstStyle/>
                    <a:p>
                      <a:pPr algn="ctr"/>
                      <a:r>
                        <a:rPr lang="en-US" sz="1400" dirty="0"/>
                        <a:t>6-11</a:t>
                      </a:r>
                    </a:p>
                  </a:txBody>
                  <a:tcPr marL="68580" marR="68580" marT="34290" marB="34290"/>
                </a:tc>
                <a:extLst>
                  <a:ext uri="{0D108BD9-81ED-4DB2-BD59-A6C34878D82A}">
                    <a16:rowId xmlns:a16="http://schemas.microsoft.com/office/drawing/2014/main" xmlns="" val="10006"/>
                  </a:ext>
                </a:extLst>
              </a:tr>
              <a:tr h="274320">
                <a:tc>
                  <a:txBody>
                    <a:bodyPr/>
                    <a:lstStyle/>
                    <a:p>
                      <a:r>
                        <a:rPr lang="en-US" sz="1400" dirty="0"/>
                        <a:t>Insertive PVI</a:t>
                      </a:r>
                    </a:p>
                  </a:txBody>
                  <a:tcPr marL="68580" marR="68580" marT="34290" marB="34290"/>
                </a:tc>
                <a:tc>
                  <a:txBody>
                    <a:bodyPr/>
                    <a:lstStyle/>
                    <a:p>
                      <a:pPr algn="ctr"/>
                      <a:r>
                        <a:rPr lang="en-US" sz="1400" dirty="0"/>
                        <a:t>4</a:t>
                      </a:r>
                    </a:p>
                  </a:txBody>
                  <a:tcPr marL="68580" marR="68580" marT="34290" marB="34290"/>
                </a:tc>
                <a:tc>
                  <a:txBody>
                    <a:bodyPr/>
                    <a:lstStyle/>
                    <a:p>
                      <a:pPr algn="ctr"/>
                      <a:r>
                        <a:rPr lang="en-US" sz="1400" dirty="0"/>
                        <a:t>1-14</a:t>
                      </a:r>
                    </a:p>
                  </a:txBody>
                  <a:tcPr marL="68580" marR="68580" marT="34290" marB="34290"/>
                </a:tc>
                <a:extLst>
                  <a:ext uri="{0D108BD9-81ED-4DB2-BD59-A6C34878D82A}">
                    <a16:rowId xmlns:a16="http://schemas.microsoft.com/office/drawing/2014/main" xmlns="" val="10007"/>
                  </a:ext>
                </a:extLst>
              </a:tr>
              <a:tr h="274320">
                <a:tc>
                  <a:txBody>
                    <a:bodyPr/>
                    <a:lstStyle/>
                    <a:p>
                      <a:r>
                        <a:rPr lang="en-US" sz="1400" dirty="0"/>
                        <a:t>Receptive</a:t>
                      </a:r>
                      <a:r>
                        <a:rPr lang="en-US" sz="1400" baseline="0" dirty="0"/>
                        <a:t> oral</a:t>
                      </a:r>
                      <a:endParaRPr lang="en-US" sz="1400" dirty="0"/>
                    </a:p>
                  </a:txBody>
                  <a:tcPr marL="68580" marR="68580" marT="34290" marB="34290"/>
                </a:tc>
                <a:tc>
                  <a:txBody>
                    <a:bodyPr/>
                    <a:lstStyle/>
                    <a:p>
                      <a:pPr algn="ctr"/>
                      <a:r>
                        <a:rPr lang="en-US" sz="1400" dirty="0"/>
                        <a:t>Low</a:t>
                      </a:r>
                    </a:p>
                  </a:txBody>
                  <a:tcPr marL="68580" marR="68580" marT="34290" marB="34290"/>
                </a:tc>
                <a:tc>
                  <a:txBody>
                    <a:bodyPr/>
                    <a:lstStyle/>
                    <a:p>
                      <a:pPr algn="ctr"/>
                      <a:r>
                        <a:rPr lang="en-US" sz="1400" dirty="0"/>
                        <a:t>0-4</a:t>
                      </a:r>
                    </a:p>
                  </a:txBody>
                  <a:tcPr marL="68580" marR="68580" marT="34290" marB="34290"/>
                </a:tc>
                <a:extLst>
                  <a:ext uri="{0D108BD9-81ED-4DB2-BD59-A6C34878D82A}">
                    <a16:rowId xmlns:a16="http://schemas.microsoft.com/office/drawing/2014/main" xmlns="" val="10008"/>
                  </a:ext>
                </a:extLst>
              </a:tr>
              <a:tr h="274320">
                <a:tc>
                  <a:txBody>
                    <a:bodyPr/>
                    <a:lstStyle/>
                    <a:p>
                      <a:r>
                        <a:rPr lang="en-US" sz="1400" dirty="0"/>
                        <a:t>Insertive oral </a:t>
                      </a:r>
                    </a:p>
                  </a:txBody>
                  <a:tcPr marL="68580" marR="68580" marT="34290" marB="34290"/>
                </a:tc>
                <a:tc>
                  <a:txBody>
                    <a:bodyPr/>
                    <a:lstStyle/>
                    <a:p>
                      <a:pPr algn="ctr"/>
                      <a:r>
                        <a:rPr lang="en-US" sz="1400" dirty="0"/>
                        <a:t>Low</a:t>
                      </a:r>
                    </a:p>
                  </a:txBody>
                  <a:tcPr marL="68580" marR="68580" marT="34290" marB="34290"/>
                </a:tc>
                <a:tc>
                  <a:txBody>
                    <a:bodyPr/>
                    <a:lstStyle/>
                    <a:p>
                      <a:pPr algn="ctr"/>
                      <a:r>
                        <a:rPr lang="en-US" sz="1400" dirty="0"/>
                        <a:t>0-4</a:t>
                      </a:r>
                    </a:p>
                  </a:txBody>
                  <a:tcPr marL="68580" marR="68580" marT="34290" marB="34290"/>
                </a:tc>
                <a:extLst>
                  <a:ext uri="{0D108BD9-81ED-4DB2-BD59-A6C34878D82A}">
                    <a16:rowId xmlns:a16="http://schemas.microsoft.com/office/drawing/2014/main" xmlns="" val="10009"/>
                  </a:ext>
                </a:extLst>
              </a:tr>
              <a:tr h="274320">
                <a:tc>
                  <a:txBody>
                    <a:bodyPr/>
                    <a:lstStyle/>
                    <a:p>
                      <a:pPr marL="0" indent="0">
                        <a:buFont typeface="Arial" panose="020B0604020202020204" pitchFamily="34" charset="0"/>
                        <a:buNone/>
                      </a:pPr>
                      <a:r>
                        <a:rPr lang="en-US" sz="1400" dirty="0"/>
                        <a:t>Mother-to-child</a:t>
                      </a: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400" dirty="0"/>
                        <a:t>2260</a:t>
                      </a: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US" sz="1400" dirty="0"/>
                        <a:t>1700-2900</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7" name="Left Brace 6"/>
          <p:cNvSpPr/>
          <p:nvPr/>
        </p:nvSpPr>
        <p:spPr>
          <a:xfrm>
            <a:off x="2392971" y="2576878"/>
            <a:ext cx="285608" cy="845064"/>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Arial"/>
              <a:ea typeface="+mn-ea"/>
              <a:cs typeface="+mn-cs"/>
            </a:endParaRPr>
          </a:p>
        </p:txBody>
      </p:sp>
      <p:sp>
        <p:nvSpPr>
          <p:cNvPr id="8" name="TextBox 7"/>
          <p:cNvSpPr txBox="1"/>
          <p:nvPr/>
        </p:nvSpPr>
        <p:spPr>
          <a:xfrm>
            <a:off x="1359306" y="2838261"/>
            <a:ext cx="1074333" cy="3231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orbel"/>
                <a:ea typeface="+mn-ea"/>
                <a:cs typeface="+mn-cs"/>
              </a:rPr>
              <a:t>Parenteral</a:t>
            </a:r>
          </a:p>
        </p:txBody>
      </p:sp>
      <p:sp>
        <p:nvSpPr>
          <p:cNvPr id="10" name="Left Brace 9"/>
          <p:cNvSpPr/>
          <p:nvPr/>
        </p:nvSpPr>
        <p:spPr>
          <a:xfrm>
            <a:off x="2392970" y="3515948"/>
            <a:ext cx="285608" cy="1598076"/>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Arial"/>
              <a:ea typeface="+mn-ea"/>
              <a:cs typeface="+mn-cs"/>
            </a:endParaRPr>
          </a:p>
        </p:txBody>
      </p:sp>
      <p:sp>
        <p:nvSpPr>
          <p:cNvPr id="11" name="TextBox 10"/>
          <p:cNvSpPr txBox="1"/>
          <p:nvPr/>
        </p:nvSpPr>
        <p:spPr>
          <a:xfrm>
            <a:off x="1686929" y="4165827"/>
            <a:ext cx="774571" cy="3231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orbel"/>
                <a:ea typeface="+mn-ea"/>
                <a:cs typeface="+mn-cs"/>
              </a:rPr>
              <a:t>Sexual</a:t>
            </a:r>
          </a:p>
        </p:txBody>
      </p:sp>
      <p:sp>
        <p:nvSpPr>
          <p:cNvPr id="12" name="TextBox 11"/>
          <p:cNvSpPr txBox="1"/>
          <p:nvPr/>
        </p:nvSpPr>
        <p:spPr>
          <a:xfrm>
            <a:off x="1637654" y="5114024"/>
            <a:ext cx="816827" cy="3231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orbel"/>
                <a:ea typeface="+mn-ea"/>
                <a:cs typeface="+mn-cs"/>
              </a:rPr>
              <a:t>Vertical</a:t>
            </a:r>
          </a:p>
        </p:txBody>
      </p:sp>
      <p:sp>
        <p:nvSpPr>
          <p:cNvPr id="13" name="Left Brace 12"/>
          <p:cNvSpPr/>
          <p:nvPr/>
        </p:nvSpPr>
        <p:spPr>
          <a:xfrm>
            <a:off x="2386829" y="5152730"/>
            <a:ext cx="285608" cy="228600"/>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Arial"/>
              <a:ea typeface="+mn-ea"/>
              <a:cs typeface="+mn-cs"/>
            </a:endParaRPr>
          </a:p>
        </p:txBody>
      </p:sp>
      <p:sp>
        <p:nvSpPr>
          <p:cNvPr id="14" name="TextBox 13"/>
          <p:cNvSpPr txBox="1"/>
          <p:nvPr/>
        </p:nvSpPr>
        <p:spPr>
          <a:xfrm>
            <a:off x="1287644" y="5601459"/>
            <a:ext cx="728136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orbel"/>
                <a:ea typeface="+mn-ea"/>
                <a:cs typeface="+mn-cs"/>
              </a:rPr>
              <a:t>These are </a:t>
            </a:r>
            <a:r>
              <a:rPr kumimoji="0" lang="en-US" b="1" i="0" u="none" strike="noStrike" kern="1200" cap="none" spc="0" normalizeH="0" baseline="0" noProof="0" dirty="0">
                <a:ln>
                  <a:noFill/>
                </a:ln>
                <a:solidFill>
                  <a:prstClr val="black"/>
                </a:solidFill>
                <a:effectLst/>
                <a:uLnTx/>
                <a:uFillTx/>
                <a:latin typeface="Corbel"/>
                <a:ea typeface="+mn-ea"/>
                <a:cs typeface="+mn-cs"/>
              </a:rPr>
              <a:t>average estimates</a:t>
            </a:r>
            <a:r>
              <a:rPr kumimoji="0" lang="en-US" b="0" i="0" u="none" strike="noStrike" kern="1200" cap="none" spc="0" normalizeH="0" baseline="0" noProof="0" dirty="0">
                <a:ln>
                  <a:noFill/>
                </a:ln>
                <a:solidFill>
                  <a:prstClr val="black"/>
                </a:solidFill>
                <a:effectLst/>
                <a:uLnTx/>
                <a:uFillTx/>
                <a:latin typeface="Corbel"/>
                <a:ea typeface="+mn-ea"/>
                <a:cs typeface="+mn-cs"/>
              </a:rPr>
              <a:t>. There are many mitigating factors, the most important of which is HIV viral load</a:t>
            </a:r>
            <a:r>
              <a:rPr kumimoji="0" lang="en-US" sz="1088" b="0" i="0" u="none" strike="noStrike" kern="1200" cap="none" spc="0" normalizeH="0" baseline="0" noProof="0" dirty="0">
                <a:ln>
                  <a:noFill/>
                </a:ln>
                <a:solidFill>
                  <a:prstClr val="black"/>
                </a:solidFill>
                <a:effectLst/>
                <a:uLnTx/>
                <a:uFillTx/>
                <a:latin typeface="Corbel"/>
                <a:ea typeface="+mn-ea"/>
                <a:cs typeface="+mn-cs"/>
              </a:rPr>
              <a:t>.</a:t>
            </a:r>
          </a:p>
        </p:txBody>
      </p:sp>
      <p:sp>
        <p:nvSpPr>
          <p:cNvPr id="3" name="TextBox 2"/>
          <p:cNvSpPr txBox="1"/>
          <p:nvPr/>
        </p:nvSpPr>
        <p:spPr>
          <a:xfrm>
            <a:off x="3869" y="3138343"/>
            <a:ext cx="1606641" cy="1708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1" i="1" u="sng" strike="noStrike" kern="1200" cap="none" spc="0" normalizeH="0" baseline="0" noProof="0" dirty="0">
                <a:ln>
                  <a:noFill/>
                </a:ln>
                <a:solidFill>
                  <a:srgbClr val="222222"/>
                </a:solidFill>
                <a:effectLst/>
                <a:uLnTx/>
                <a:uFillTx/>
                <a:latin typeface="Arial"/>
                <a:ea typeface="+mn-ea"/>
                <a:cs typeface="+mn-cs"/>
              </a:rPr>
              <a:t>TERMS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22222"/>
                </a:solidFill>
                <a:effectLst/>
                <a:uLnTx/>
                <a:uFillTx/>
                <a:latin typeface="Arial"/>
                <a:ea typeface="+mn-ea"/>
                <a:cs typeface="+mn-cs"/>
              </a:rPr>
              <a:t>Bottoming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22222"/>
                </a:solidFill>
                <a:effectLst/>
                <a:uLnTx/>
                <a:uFillTx/>
                <a:latin typeface="Arial"/>
                <a:ea typeface="+mn-ea"/>
                <a:cs typeface="+mn-cs"/>
              </a:rPr>
              <a:t>Topping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22222"/>
                </a:solidFill>
                <a:effectLst/>
                <a:uLnTx/>
                <a:uFillTx/>
                <a:latin typeface="Arial"/>
                <a:ea typeface="+mn-ea"/>
                <a:cs typeface="+mn-cs"/>
              </a:rPr>
              <a:t>Verse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222222"/>
                </a:solidFill>
                <a:effectLst/>
                <a:uLnTx/>
                <a:uFillTx/>
                <a:latin typeface="Arial"/>
                <a:ea typeface="+mn-ea"/>
                <a:cs typeface="+mn-cs"/>
              </a:rPr>
              <a:t>Give Blow Jobs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222222"/>
                </a:solidFill>
                <a:effectLst/>
                <a:uLnTx/>
                <a:uFillTx/>
                <a:latin typeface="Arial"/>
                <a:ea typeface="+mn-ea"/>
                <a:cs typeface="+mn-cs"/>
              </a:rPr>
              <a:t>Get Blow Jobs</a:t>
            </a:r>
          </a:p>
        </p:txBody>
      </p:sp>
      <p:cxnSp>
        <p:nvCxnSpPr>
          <p:cNvPr id="15" name="Straight Arrow Connector 14"/>
          <p:cNvCxnSpPr/>
          <p:nvPr/>
        </p:nvCxnSpPr>
        <p:spPr>
          <a:xfrm>
            <a:off x="1351403" y="3635693"/>
            <a:ext cx="109728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1359306" y="3905268"/>
            <a:ext cx="109728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8" name="Cloud Callout 17"/>
          <p:cNvSpPr/>
          <p:nvPr/>
        </p:nvSpPr>
        <p:spPr>
          <a:xfrm>
            <a:off x="5382883" y="1852613"/>
            <a:ext cx="3761117" cy="2265422"/>
          </a:xfrm>
          <a:prstGeom prst="cloudCallou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Arial"/>
                <a:ea typeface="+mn-ea"/>
                <a:cs typeface="+mn-cs"/>
              </a:rPr>
              <a:t>KEEP IN MIND: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Arial"/>
                <a:ea typeface="+mn-ea"/>
                <a:cs typeface="+mn-cs"/>
              </a:rPr>
              <a:t>ANAL is not just for boys!!!</a:t>
            </a:r>
          </a:p>
        </p:txBody>
      </p:sp>
      <p:cxnSp>
        <p:nvCxnSpPr>
          <p:cNvPr id="19" name="Straight Arrow Connector 18"/>
          <p:cNvCxnSpPr/>
          <p:nvPr/>
        </p:nvCxnSpPr>
        <p:spPr>
          <a:xfrm>
            <a:off x="1468007" y="4460440"/>
            <a:ext cx="1067766" cy="23420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a:off x="1500741" y="4694642"/>
            <a:ext cx="1070146" cy="30190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pSp>
        <p:nvGrpSpPr>
          <p:cNvPr id="25" name="Group 24"/>
          <p:cNvGrpSpPr/>
          <p:nvPr/>
        </p:nvGrpSpPr>
        <p:grpSpPr>
          <a:xfrm>
            <a:off x="809971" y="3606315"/>
            <a:ext cx="533528" cy="580606"/>
            <a:chOff x="1079961" y="3665419"/>
            <a:chExt cx="711371" cy="774141"/>
          </a:xfrm>
        </p:grpSpPr>
        <p:cxnSp>
          <p:nvCxnSpPr>
            <p:cNvPr id="17" name="Straight Arrow Connector 16"/>
            <p:cNvCxnSpPr>
              <a:endCxn id="23" idx="1"/>
            </p:cNvCxnSpPr>
            <p:nvPr/>
          </p:nvCxnSpPr>
          <p:spPr>
            <a:xfrm flipV="1">
              <a:off x="1079961" y="3912412"/>
              <a:ext cx="636898" cy="52714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3" name="Left Brace 22"/>
            <p:cNvSpPr/>
            <p:nvPr/>
          </p:nvSpPr>
          <p:spPr>
            <a:xfrm>
              <a:off x="1716859" y="3665419"/>
              <a:ext cx="74473" cy="493986"/>
            </a:xfrm>
            <a:prstGeom prst="leftBrace">
              <a:avLst/>
            </a:prstGeom>
            <a:ln w="2222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222222"/>
                </a:solidFill>
                <a:effectLst/>
                <a:uLnTx/>
                <a:uFillTx/>
                <a:latin typeface="Arial"/>
                <a:ea typeface="+mn-ea"/>
                <a:cs typeface="+mn-cs"/>
              </a:endParaRPr>
            </a:p>
          </p:txBody>
        </p:sp>
      </p:grpSp>
    </p:spTree>
    <p:extLst>
      <p:ext uri="{BB962C8B-B14F-4D97-AF65-F5344CB8AC3E}">
        <p14:creationId xmlns:p14="http://schemas.microsoft.com/office/powerpoint/2010/main" val="3579734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0-#ppt_w/2"/>
                                          </p:val>
                                        </p:tav>
                                        <p:tav tm="100000">
                                          <p:val>
                                            <p:strVal val="#ppt_x"/>
                                          </p:val>
                                        </p:tav>
                                      </p:tavLst>
                                    </p:anim>
                                    <p:anim calcmode="lin" valueType="num">
                                      <p:cBhvr additive="base">
                                        <p:cTn id="14"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0-#ppt_w/2"/>
                                          </p:val>
                                        </p:tav>
                                        <p:tav tm="100000">
                                          <p:val>
                                            <p:strVal val="#ppt_x"/>
                                          </p:val>
                                        </p:tav>
                                      </p:tavLst>
                                    </p:anim>
                                    <p:anim calcmode="lin" valueType="num">
                                      <p:cBhvr additive="base">
                                        <p:cTn id="20"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down)">
                                      <p:cBhvr>
                                        <p:cTn id="25" dur="500"/>
                                        <p:tgtEl>
                                          <p:spTgt spid="2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additive="base">
                                        <p:cTn id="30" dur="500" fill="hold"/>
                                        <p:tgtEl>
                                          <p:spTgt spid="19"/>
                                        </p:tgtEl>
                                        <p:attrNameLst>
                                          <p:attrName>ppt_x</p:attrName>
                                        </p:attrNameLst>
                                      </p:cBhvr>
                                      <p:tavLst>
                                        <p:tav tm="0">
                                          <p:val>
                                            <p:strVal val="0-#ppt_w/2"/>
                                          </p:val>
                                        </p:tav>
                                        <p:tav tm="100000">
                                          <p:val>
                                            <p:strVal val="#ppt_x"/>
                                          </p:val>
                                        </p:tav>
                                      </p:tavLst>
                                    </p:anim>
                                    <p:anim calcmode="lin" valueType="num">
                                      <p:cBhvr additive="base">
                                        <p:cTn id="31"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0-#ppt_w/2"/>
                                          </p:val>
                                        </p:tav>
                                        <p:tav tm="100000">
                                          <p:val>
                                            <p:strVal val="#ppt_x"/>
                                          </p:val>
                                        </p:tav>
                                      </p:tavLst>
                                    </p:anim>
                                    <p:anim calcmode="lin" valueType="num">
                                      <p:cBhvr additive="base">
                                        <p:cTn id="37"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randombar(horizontal)">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352800" y="0"/>
            <a:ext cx="2876550" cy="969771"/>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100" normalizeH="0" baseline="0" noProof="0" dirty="0">
                <a:ln>
                  <a:noFill/>
                </a:ln>
                <a:solidFill>
                  <a:srgbClr val="D6201A"/>
                </a:solidFill>
                <a:effectLst/>
                <a:uLnTx/>
                <a:uFillTx/>
                <a:latin typeface="Arial"/>
                <a:ea typeface="+mj-ea"/>
              </a:rPr>
              <a:t>Summary</a:t>
            </a:r>
          </a:p>
        </p:txBody>
      </p:sp>
      <p:sp>
        <p:nvSpPr>
          <p:cNvPr id="6" name="Content Placeholder 2"/>
          <p:cNvSpPr txBox="1">
            <a:spLocks/>
          </p:cNvSpPr>
          <p:nvPr/>
        </p:nvSpPr>
        <p:spPr>
          <a:xfrm>
            <a:off x="148079" y="1053158"/>
            <a:ext cx="8807584" cy="3348892"/>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40080" indent="-228600" algn="l" defTabSz="914400"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5840" indent="-228600" algn="l" defTabSz="914400"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80160" indent="-228600" algn="l" defTabSz="914400"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4480" indent="-228600" algn="l" defTabSz="914400"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342900" marR="0" lvl="0" indent="-228600" algn="l" defTabSz="914400" rtl="0" eaLnBrk="1" fontAlgn="auto" latinLnBrk="0" hangingPunct="1">
              <a:lnSpc>
                <a:spcPct val="100000"/>
              </a:lnSpc>
              <a:spcBef>
                <a:spcPct val="20000"/>
              </a:spcBef>
              <a:spcAft>
                <a:spcPts val="0"/>
              </a:spcAft>
              <a:buClr>
                <a:srgbClr val="D6201A"/>
              </a:buClr>
              <a:buSzTx/>
              <a:buFont typeface="Wingdings" charset="2"/>
              <a:buChar char="§"/>
              <a:tabLst/>
              <a:defRPr/>
            </a:pPr>
            <a:r>
              <a:rPr kumimoji="0" lang="en-US" sz="2400" b="0" i="0" u="none" strike="noStrike" kern="1200" cap="none" spc="0" normalizeH="0" baseline="0" noProof="0" dirty="0">
                <a:ln>
                  <a:noFill/>
                </a:ln>
                <a:solidFill>
                  <a:srgbClr val="222222"/>
                </a:solidFill>
                <a:effectLst/>
                <a:uLnTx/>
                <a:uFillTx/>
                <a:latin typeface="Arial"/>
                <a:ea typeface="+mn-ea"/>
              </a:rPr>
              <a:t>Getting to know your patients by taking a sexual history can improve the provider/patient relationship and allow you to protect them against HIV and other STI’s</a:t>
            </a:r>
          </a:p>
          <a:p>
            <a:pPr marL="342900" marR="0" lvl="0" indent="-228600" algn="l" defTabSz="914400" rtl="0" eaLnBrk="1" fontAlgn="auto" latinLnBrk="0" hangingPunct="1">
              <a:lnSpc>
                <a:spcPct val="100000"/>
              </a:lnSpc>
              <a:spcBef>
                <a:spcPct val="20000"/>
              </a:spcBef>
              <a:spcAft>
                <a:spcPts val="0"/>
              </a:spcAft>
              <a:buClr>
                <a:srgbClr val="D6201A"/>
              </a:buClr>
              <a:buSzTx/>
              <a:buFont typeface="Wingdings" charset="2"/>
              <a:buChar char="§"/>
              <a:tabLst/>
              <a:defRPr/>
            </a:pPr>
            <a:r>
              <a:rPr kumimoji="0" lang="en-US" sz="2400" b="0" i="0" u="none" strike="noStrike" kern="1200" cap="none" spc="0" normalizeH="0" baseline="0" noProof="0" dirty="0">
                <a:ln>
                  <a:noFill/>
                </a:ln>
                <a:solidFill>
                  <a:srgbClr val="222222"/>
                </a:solidFill>
                <a:effectLst/>
                <a:uLnTx/>
                <a:uFillTx/>
                <a:latin typeface="Arial"/>
                <a:ea typeface="+mn-ea"/>
              </a:rPr>
              <a:t>Understanding the culture and being purposeful at creating a safe environment will remove barriers and permit the LGBT patients to talk more openly with you.</a:t>
            </a:r>
          </a:p>
          <a:p>
            <a:pPr marL="342900" marR="0" lvl="0" indent="-228600" algn="l" defTabSz="914400" rtl="0" eaLnBrk="1" fontAlgn="auto" latinLnBrk="0" hangingPunct="1">
              <a:lnSpc>
                <a:spcPct val="100000"/>
              </a:lnSpc>
              <a:spcBef>
                <a:spcPct val="20000"/>
              </a:spcBef>
              <a:spcAft>
                <a:spcPts val="0"/>
              </a:spcAft>
              <a:buClr>
                <a:srgbClr val="D6201A"/>
              </a:buClr>
              <a:buSzTx/>
              <a:buFont typeface="Wingdings" charset="2"/>
              <a:buChar char="§"/>
              <a:tabLst/>
              <a:defRPr/>
            </a:pPr>
            <a:r>
              <a:rPr kumimoji="0" lang="en-US" sz="2400" b="0" i="0" u="none" strike="noStrike" kern="1200" cap="none" spc="0" normalizeH="0" baseline="0" noProof="0" dirty="0">
                <a:ln>
                  <a:noFill/>
                </a:ln>
                <a:solidFill>
                  <a:srgbClr val="222222"/>
                </a:solidFill>
                <a:effectLst/>
                <a:uLnTx/>
                <a:uFillTx/>
                <a:latin typeface="Arial"/>
                <a:ea typeface="+mn-ea"/>
              </a:rPr>
              <a:t>Check your own morality at the door. </a:t>
            </a:r>
          </a:p>
          <a:p>
            <a:pPr marL="342900" marR="0" lvl="0" indent="-228600" algn="l" defTabSz="914400" rtl="0" eaLnBrk="1" fontAlgn="auto" latinLnBrk="0" hangingPunct="1">
              <a:lnSpc>
                <a:spcPct val="100000"/>
              </a:lnSpc>
              <a:spcBef>
                <a:spcPct val="20000"/>
              </a:spcBef>
              <a:spcAft>
                <a:spcPts val="0"/>
              </a:spcAft>
              <a:buClr>
                <a:srgbClr val="D6201A"/>
              </a:buClr>
              <a:buSzTx/>
              <a:buFont typeface="Wingdings" charset="2"/>
              <a:buChar char="§"/>
              <a:tabLst/>
              <a:defRPr/>
            </a:pPr>
            <a:r>
              <a:rPr kumimoji="0" lang="en-US" sz="2400" b="0" i="0" u="none" strike="noStrike" kern="1200" cap="none" spc="0" normalizeH="0" baseline="0" noProof="0" dirty="0">
                <a:ln>
                  <a:noFill/>
                </a:ln>
                <a:solidFill>
                  <a:srgbClr val="222222"/>
                </a:solidFill>
                <a:effectLst/>
                <a:uLnTx/>
                <a:uFillTx/>
                <a:latin typeface="Arial"/>
                <a:ea typeface="+mn-ea"/>
              </a:rPr>
              <a:t>You don’t have to understand, you just have to care</a:t>
            </a:r>
          </a:p>
        </p:txBody>
      </p:sp>
      <p:pic>
        <p:nvPicPr>
          <p:cNvPr id="7" name="Picture 6"/>
          <p:cNvPicPr>
            <a:picLocks noChangeAspect="1"/>
          </p:cNvPicPr>
          <p:nvPr/>
        </p:nvPicPr>
        <p:blipFill rotWithShape="1">
          <a:blip r:embed="rId2"/>
          <a:srcRect l="29529" r="18214"/>
          <a:stretch/>
        </p:blipFill>
        <p:spPr>
          <a:xfrm rot="3573962">
            <a:off x="6458991" y="4590111"/>
            <a:ext cx="1333581" cy="129590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60" y="4334931"/>
            <a:ext cx="4572000" cy="1924384"/>
          </a:xfrm>
          <a:prstGeom prst="rect">
            <a:avLst/>
          </a:prstGeom>
        </p:spPr>
      </p:pic>
    </p:spTree>
    <p:extLst>
      <p:ext uri="{BB962C8B-B14F-4D97-AF65-F5344CB8AC3E}">
        <p14:creationId xmlns:p14="http://schemas.microsoft.com/office/powerpoint/2010/main" val="3408117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640390" y="3896838"/>
            <a:ext cx="3686525" cy="969771"/>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100" normalizeH="0" baseline="0" noProof="0" dirty="0">
                <a:ln>
                  <a:noFill/>
                </a:ln>
                <a:solidFill>
                  <a:srgbClr val="D6201A"/>
                </a:solidFill>
                <a:effectLst/>
                <a:uLnTx/>
                <a:uFillTx/>
                <a:latin typeface="Arial"/>
                <a:ea typeface="+mj-ea"/>
              </a:rPr>
              <a:t>Questions</a:t>
            </a:r>
          </a:p>
        </p:txBody>
      </p:sp>
      <p:pic>
        <p:nvPicPr>
          <p:cNvPr id="2" name="Picture 1">
            <a:extLst>
              <a:ext uri="{FF2B5EF4-FFF2-40B4-BE49-F238E27FC236}">
                <a16:creationId xmlns:a16="http://schemas.microsoft.com/office/drawing/2014/main" xmlns="" id="{214B3A35-81C4-4F56-A313-7D5F317507B7}"/>
              </a:ext>
            </a:extLst>
          </p:cNvPr>
          <p:cNvPicPr>
            <a:picLocks noChangeAspect="1"/>
          </p:cNvPicPr>
          <p:nvPr/>
        </p:nvPicPr>
        <p:blipFill>
          <a:blip r:embed="rId2"/>
          <a:stretch>
            <a:fillRect/>
          </a:stretch>
        </p:blipFill>
        <p:spPr>
          <a:xfrm>
            <a:off x="2083989" y="427650"/>
            <a:ext cx="4976022" cy="3323147"/>
          </a:xfrm>
          <a:prstGeom prst="rect">
            <a:avLst/>
          </a:prstGeom>
        </p:spPr>
      </p:pic>
    </p:spTree>
    <p:extLst>
      <p:ext uri="{BB962C8B-B14F-4D97-AF65-F5344CB8AC3E}">
        <p14:creationId xmlns:p14="http://schemas.microsoft.com/office/powerpoint/2010/main" val="22925339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BLANK-MASTER">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943</Words>
  <Application>Microsoft Macintosh PowerPoint</Application>
  <PresentationFormat>On-screen Show (4:3)</PresentationFormat>
  <Paragraphs>131</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AETC-BLANK-MASTER</vt:lpstr>
      <vt:lpstr>Implications of Communication on Providing Care to the LGBTQ Community</vt:lpstr>
      <vt:lpstr>Conflict of Interest Disclosure Statement</vt:lpstr>
      <vt:lpstr> Sexual Orientation and Gender Identity</vt:lpstr>
      <vt:lpstr>Sexual Orientation</vt:lpstr>
      <vt:lpstr>Improving Communication in  Healthcare for LGBT+</vt:lpstr>
      <vt:lpstr>Improving Communication in  Healthcare for LGBT+</vt:lpstr>
      <vt:lpstr>Transmission Risks of Different Exposures</vt:lpstr>
      <vt:lpstr>PowerPoint Presentation</vt:lpstr>
      <vt:lpstr>PowerPoint Presentation</vt:lpstr>
      <vt:lpstr>Resources</vt:lpstr>
    </vt:vector>
  </TitlesOfParts>
  <Company>OUHSC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Coleman, Jill (HSC)</dc:creator>
  <cp:lastModifiedBy>Judy Collins</cp:lastModifiedBy>
  <cp:revision>45</cp:revision>
  <dcterms:created xsi:type="dcterms:W3CDTF">2017-10-11T18:19:25Z</dcterms:created>
  <dcterms:modified xsi:type="dcterms:W3CDTF">2020-10-13T21:20:19Z</dcterms:modified>
</cp:coreProperties>
</file>