
<file path=[Content_Types].xml><?xml version="1.0" encoding="utf-8"?>
<Types xmlns="http://schemas.openxmlformats.org/package/2006/content-types">
  <Default Extension="png" ContentType="image/png"/>
  <Default Extension="xlsm" ContentType="application/vnd.ms-excel.sheet.macroEnabled.12"/>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1" r:id="rId1"/>
    <p:sldMasterId id="2147483675" r:id="rId2"/>
    <p:sldMasterId id="2147483716" r:id="rId3"/>
    <p:sldMasterId id="2147483720" r:id="rId4"/>
    <p:sldMasterId id="2147483722" r:id="rId5"/>
  </p:sldMasterIdLst>
  <p:notesMasterIdLst>
    <p:notesMasterId r:id="rId58"/>
  </p:notesMasterIdLst>
  <p:handoutMasterIdLst>
    <p:handoutMasterId r:id="rId59"/>
  </p:handoutMasterIdLst>
  <p:sldIdLst>
    <p:sldId id="405" r:id="rId6"/>
    <p:sldId id="504" r:id="rId7"/>
    <p:sldId id="448" r:id="rId8"/>
    <p:sldId id="461" r:id="rId9"/>
    <p:sldId id="451" r:id="rId10"/>
    <p:sldId id="452" r:id="rId11"/>
    <p:sldId id="453" r:id="rId12"/>
    <p:sldId id="454" r:id="rId13"/>
    <p:sldId id="455" r:id="rId14"/>
    <p:sldId id="456" r:id="rId15"/>
    <p:sldId id="503" r:id="rId16"/>
    <p:sldId id="457" r:id="rId17"/>
    <p:sldId id="458" r:id="rId18"/>
    <p:sldId id="459" r:id="rId19"/>
    <p:sldId id="463" r:id="rId20"/>
    <p:sldId id="465" r:id="rId21"/>
    <p:sldId id="466" r:id="rId22"/>
    <p:sldId id="467" r:id="rId23"/>
    <p:sldId id="468" r:id="rId24"/>
    <p:sldId id="469" r:id="rId25"/>
    <p:sldId id="470" r:id="rId26"/>
    <p:sldId id="471" r:id="rId27"/>
    <p:sldId id="472" r:id="rId28"/>
    <p:sldId id="473" r:id="rId29"/>
    <p:sldId id="474" r:id="rId30"/>
    <p:sldId id="475" r:id="rId31"/>
    <p:sldId id="476" r:id="rId32"/>
    <p:sldId id="477" r:id="rId33"/>
    <p:sldId id="478" r:id="rId34"/>
    <p:sldId id="479" r:id="rId35"/>
    <p:sldId id="480" r:id="rId36"/>
    <p:sldId id="481" r:id="rId37"/>
    <p:sldId id="482" r:id="rId38"/>
    <p:sldId id="483" r:id="rId39"/>
    <p:sldId id="484" r:id="rId40"/>
    <p:sldId id="485" r:id="rId41"/>
    <p:sldId id="486" r:id="rId42"/>
    <p:sldId id="487" r:id="rId43"/>
    <p:sldId id="488" r:id="rId44"/>
    <p:sldId id="490" r:id="rId45"/>
    <p:sldId id="489" r:id="rId46"/>
    <p:sldId id="491" r:id="rId47"/>
    <p:sldId id="492" r:id="rId48"/>
    <p:sldId id="493" r:id="rId49"/>
    <p:sldId id="494" r:id="rId50"/>
    <p:sldId id="495" r:id="rId51"/>
    <p:sldId id="496" r:id="rId52"/>
    <p:sldId id="497" r:id="rId53"/>
    <p:sldId id="498" r:id="rId54"/>
    <p:sldId id="499" r:id="rId55"/>
    <p:sldId id="500" r:id="rId56"/>
    <p:sldId id="501" r:id="rId57"/>
  </p:sldIdLst>
  <p:sldSz cx="12188825"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866"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52" userDrawn="1">
          <p15:clr>
            <a:srgbClr val="A4A3A4"/>
          </p15:clr>
        </p15:guide>
        <p15:guide id="2" pos="34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Friedman" initials="MF" lastIdx="2" clrIdx="0">
    <p:extLst/>
  </p:cmAuthor>
  <p:cmAuthor id="2" name="John Nelson" initials="JN" lastIdx="4" clrIdx="1">
    <p:extLst/>
  </p:cmAuthor>
  <p:cmAuthor id="3" name="Watriss, Ariel" initials="WA"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96B6"/>
    <a:srgbClr val="DDDCD3"/>
    <a:srgbClr val="F8F6F0"/>
    <a:srgbClr val="FCFAF4"/>
    <a:srgbClr val="F0EDE4"/>
    <a:srgbClr val="E7E5D9"/>
    <a:srgbClr val="C5C4BA"/>
    <a:srgbClr val="A9A89F"/>
    <a:srgbClr val="DAD8CB"/>
    <a:srgbClr val="939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89056" autoAdjust="0"/>
  </p:normalViewPr>
  <p:slideViewPr>
    <p:cSldViewPr snapToGrid="0">
      <p:cViewPr varScale="1">
        <p:scale>
          <a:sx n="83" d="100"/>
          <a:sy n="83" d="100"/>
        </p:scale>
        <p:origin x="48" y="78"/>
      </p:cViewPr>
      <p:guideLst>
        <p:guide orient="horz" pos="1552"/>
        <p:guide pos="341"/>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1592"/>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43750000000001"/>
          <c:y val="6.8767908309455603E-2"/>
          <c:w val="0.640625"/>
          <c:h val="0.56446991404011504"/>
        </c:manualLayout>
      </c:layout>
      <c:barChart>
        <c:barDir val="col"/>
        <c:grouping val="clustered"/>
        <c:varyColors val="0"/>
        <c:ser>
          <c:idx val="0"/>
          <c:order val="0"/>
          <c:tx>
            <c:strRef>
              <c:f>Sheet1!$A$2</c:f>
              <c:strCache>
                <c:ptCount val="1"/>
                <c:pt idx="0">
                  <c:v>College cases</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Sheet1!$B$1:$G$1</c:f>
              <c:strCache>
                <c:ptCount val="6"/>
                <c:pt idx="0">
                  <c:v>2000</c:v>
                </c:pt>
                <c:pt idx="1">
                  <c:v>2001</c:v>
                </c:pt>
                <c:pt idx="2">
                  <c:v>2002</c:v>
                </c:pt>
                <c:pt idx="3">
                  <c:v>2003</c:v>
                </c:pt>
                <c:pt idx="4">
                  <c:v>2004</c:v>
                </c:pt>
                <c:pt idx="5">
                  <c:v>Jan-April 2005</c:v>
                </c:pt>
              </c:strCache>
            </c:strRef>
          </c:cat>
          <c:val>
            <c:numRef>
              <c:f>Sheet1!$B$2:$G$2</c:f>
              <c:numCache>
                <c:formatCode>General</c:formatCode>
                <c:ptCount val="6"/>
                <c:pt idx="0">
                  <c:v>6</c:v>
                </c:pt>
                <c:pt idx="1">
                  <c:v>20</c:v>
                </c:pt>
                <c:pt idx="2">
                  <c:v>30</c:v>
                </c:pt>
                <c:pt idx="3">
                  <c:v>39</c:v>
                </c:pt>
                <c:pt idx="4">
                  <c:v>49</c:v>
                </c:pt>
                <c:pt idx="5">
                  <c:v>13</c:v>
                </c:pt>
              </c:numCache>
            </c:numRef>
          </c:val>
          <c:extLst>
            <c:ext xmlns:c16="http://schemas.microsoft.com/office/drawing/2014/chart" uri="{C3380CC4-5D6E-409C-BE32-E72D297353CC}">
              <c16:uniqueId val="{00000000-23B4-40BF-8C91-FA21AFD8F2A3}"/>
            </c:ext>
          </c:extLst>
        </c:ser>
        <c:dLbls>
          <c:dLblPos val="inEnd"/>
          <c:showLegendKey val="0"/>
          <c:showVal val="1"/>
          <c:showCatName val="0"/>
          <c:showSerName val="0"/>
          <c:showPercent val="0"/>
          <c:showBubbleSize val="0"/>
        </c:dLbls>
        <c:gapWidth val="41"/>
        <c:axId val="2126827192"/>
        <c:axId val="2126839688"/>
      </c:barChart>
      <c:catAx>
        <c:axId val="212682719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dirty="0"/>
                  <a:t>Year of Diagnosis</a:t>
                </a:r>
              </a:p>
            </c:rich>
          </c:tx>
          <c:layout>
            <c:manualLayout>
              <c:xMode val="edge"/>
              <c:yMode val="edge"/>
              <c:x val="0.32656249999999998"/>
              <c:y val="0.88538681948424103"/>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2126839688"/>
        <c:crosses val="autoZero"/>
        <c:auto val="1"/>
        <c:lblAlgn val="ctr"/>
        <c:lblOffset val="100"/>
        <c:tickLblSkip val="1"/>
        <c:tickMarkSkip val="1"/>
        <c:noMultiLvlLbl val="0"/>
      </c:catAx>
      <c:valAx>
        <c:axId val="2126839688"/>
        <c:scaling>
          <c:orientation val="minMax"/>
        </c:scaling>
        <c:delete val="1"/>
        <c:axPos val="l"/>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dirty="0"/>
                  <a:t>Number of Cases</a:t>
                </a:r>
              </a:p>
            </c:rich>
          </c:tx>
          <c:layout>
            <c:manualLayout>
              <c:xMode val="edge"/>
              <c:yMode val="edge"/>
              <c:x val="1.40625E-2"/>
              <c:y val="0.1375358166189110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1268271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CD4BC3-4558-412F-8D5B-8D118CCE74BB}" type="datetimeFigureOut">
              <a:rPr lang="en-US" smtClean="0"/>
              <a:pPr/>
              <a:t>11/30/2020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03289E-2394-452D-948A-64C5AC31F64F}" type="slidenum">
              <a:rPr lang="en-US" smtClean="0"/>
              <a:pPr/>
              <a:t>‹#›</a:t>
            </a:fld>
            <a:endParaRPr lang="en-US" dirty="0"/>
          </a:p>
        </p:txBody>
      </p:sp>
    </p:spTree>
    <p:extLst>
      <p:ext uri="{BB962C8B-B14F-4D97-AF65-F5344CB8AC3E}">
        <p14:creationId xmlns:p14="http://schemas.microsoft.com/office/powerpoint/2010/main" val="328750774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indent="0" algn="l" rtl="0">
              <a:defRPr sz="18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dirty="0"/>
          </a:p>
        </p:txBody>
      </p:sp>
    </p:spTree>
    <p:extLst>
      <p:ext uri="{BB962C8B-B14F-4D97-AF65-F5344CB8AC3E}">
        <p14:creationId xmlns:p14="http://schemas.microsoft.com/office/powerpoint/2010/main" val="1254938878"/>
      </p:ext>
    </p:extLst>
  </p:cSld>
  <p:clrMap bg1="lt1" tx1="dk1" bg2="dk2" tx2="lt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551906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03293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85243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1"/>
          </p:nvPr>
        </p:nvSpPr>
        <p:spPr/>
        <p:txBody>
          <a:bodyPr/>
          <a:lstStyle/>
          <a:p>
            <a:endParaRPr lang="en-US"/>
          </a:p>
        </p:txBody>
      </p:sp>
      <p:sp>
        <p:nvSpPr>
          <p:cNvPr id="5" name="Slide Number Placeholder 4"/>
          <p:cNvSpPr>
            <a:spLocks noGrp="1"/>
          </p:cNvSpPr>
          <p:nvPr>
            <p:ph type="sldNum" idx="12"/>
          </p:nvPr>
        </p:nvSpPr>
        <p:spPr/>
        <p:txBody>
          <a:bodyPr/>
          <a:lstStyle/>
          <a:p>
            <a:endParaRPr lang="en-US"/>
          </a:p>
        </p:txBody>
      </p:sp>
    </p:spTree>
    <p:extLst>
      <p:ext uri="{BB962C8B-B14F-4D97-AF65-F5344CB8AC3E}">
        <p14:creationId xmlns:p14="http://schemas.microsoft.com/office/powerpoint/2010/main" val="263198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idx="10"/>
          </p:nvPr>
        </p:nvSpPr>
        <p:spPr/>
        <p:txBody>
          <a:bodyPr/>
          <a:lstStyle/>
          <a:p>
            <a:endParaRPr lang="en-US" dirty="0"/>
          </a:p>
        </p:txBody>
      </p:sp>
      <p:sp>
        <p:nvSpPr>
          <p:cNvPr id="5" name="Slide Number Placeholder 4"/>
          <p:cNvSpPr>
            <a:spLocks noGrp="1"/>
          </p:cNvSpPr>
          <p:nvPr>
            <p:ph type="sldNum" idx="11"/>
          </p:nvPr>
        </p:nvSpPr>
        <p:spPr/>
        <p:txBody>
          <a:bodyPr/>
          <a:lstStyle/>
          <a:p>
            <a:endParaRPr lang="en-US" dirty="0"/>
          </a:p>
        </p:txBody>
      </p:sp>
    </p:spTree>
    <p:extLst>
      <p:ext uri="{BB962C8B-B14F-4D97-AF65-F5344CB8AC3E}">
        <p14:creationId xmlns:p14="http://schemas.microsoft.com/office/powerpoint/2010/main" val="270736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It can seem like a big task to take on, implementation of PrEP. It can be incorporated</a:t>
            </a:r>
          </a:p>
          <a:p>
            <a:endParaRPr lang="en-US" dirty="0"/>
          </a:p>
        </p:txBody>
      </p:sp>
      <p:sp>
        <p:nvSpPr>
          <p:cNvPr id="4" name="Footer Placeholder 3"/>
          <p:cNvSpPr>
            <a:spLocks noGrp="1"/>
          </p:cNvSpPr>
          <p:nvPr>
            <p:ph type="ftr" idx="10"/>
          </p:nvPr>
        </p:nvSpPr>
        <p:spPr/>
        <p:txBody>
          <a:bodyPr/>
          <a:lstStyle/>
          <a:p>
            <a:endParaRPr lang="en-US" dirty="0"/>
          </a:p>
        </p:txBody>
      </p:sp>
      <p:sp>
        <p:nvSpPr>
          <p:cNvPr id="5" name="Slide Number Placeholder 4"/>
          <p:cNvSpPr>
            <a:spLocks noGrp="1"/>
          </p:cNvSpPr>
          <p:nvPr>
            <p:ph type="sldNum" idx="11"/>
          </p:nvPr>
        </p:nvSpPr>
        <p:spPr/>
        <p:txBody>
          <a:bodyPr/>
          <a:lstStyle/>
          <a:p>
            <a:endParaRPr lang="en-US" dirty="0"/>
          </a:p>
        </p:txBody>
      </p:sp>
    </p:spTree>
    <p:extLst>
      <p:ext uri="{BB962C8B-B14F-4D97-AF65-F5344CB8AC3E}">
        <p14:creationId xmlns:p14="http://schemas.microsoft.com/office/powerpoint/2010/main" val="229029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Stigma around sexual health can limit opportunities to engage with students around an area of health they very much want more</a:t>
            </a:r>
          </a:p>
          <a:p>
            <a:endParaRPr lang="en-US" dirty="0"/>
          </a:p>
        </p:txBody>
      </p:sp>
      <p:sp>
        <p:nvSpPr>
          <p:cNvPr id="4" name="Footer Placeholder 3"/>
          <p:cNvSpPr>
            <a:spLocks noGrp="1"/>
          </p:cNvSpPr>
          <p:nvPr>
            <p:ph type="ftr" idx="10"/>
          </p:nvPr>
        </p:nvSpPr>
        <p:spPr/>
        <p:txBody>
          <a:bodyPr/>
          <a:lstStyle/>
          <a:p>
            <a:endParaRPr lang="en-US" dirty="0"/>
          </a:p>
        </p:txBody>
      </p:sp>
      <p:sp>
        <p:nvSpPr>
          <p:cNvPr id="5" name="Slide Number Placeholder 4"/>
          <p:cNvSpPr>
            <a:spLocks noGrp="1"/>
          </p:cNvSpPr>
          <p:nvPr>
            <p:ph type="sldNum" idx="11"/>
          </p:nvPr>
        </p:nvSpPr>
        <p:spPr/>
        <p:txBody>
          <a:bodyPr/>
          <a:lstStyle/>
          <a:p>
            <a:endParaRPr lang="en-US" dirty="0"/>
          </a:p>
        </p:txBody>
      </p:sp>
    </p:spTree>
    <p:extLst>
      <p:ext uri="{BB962C8B-B14F-4D97-AF65-F5344CB8AC3E}">
        <p14:creationId xmlns:p14="http://schemas.microsoft.com/office/powerpoint/2010/main" val="1644252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800" b="0" i="0" u="none" strike="noStrike" kern="1200" cap="none" baseline="0" dirty="0">
                <a:solidFill>
                  <a:schemeClr val="tx1"/>
                </a:solidFill>
                <a:latin typeface="+mn-lt"/>
                <a:ea typeface="+mn-ea"/>
                <a:cs typeface="+mn-cs"/>
              </a:rPr>
              <a:t>virtual </a:t>
            </a:r>
            <a:r>
              <a:rPr lang="en-US" sz="1800" b="0" i="0" u="none" strike="noStrike" kern="1200" cap="none" baseline="0" dirty="0" err="1">
                <a:solidFill>
                  <a:schemeClr val="tx1"/>
                </a:solidFill>
                <a:latin typeface="+mn-lt"/>
                <a:ea typeface="+mn-ea"/>
                <a:cs typeface="+mn-cs"/>
              </a:rPr>
              <a:t>PrEP</a:t>
            </a:r>
            <a:r>
              <a:rPr lang="en-US" sz="1800" b="0" i="0" u="none" strike="noStrike" kern="1200" cap="none" baseline="0" dirty="0">
                <a:solidFill>
                  <a:schemeClr val="tx1"/>
                </a:solidFill>
                <a:latin typeface="+mn-lt"/>
                <a:ea typeface="+mn-ea"/>
                <a:cs typeface="+mn-cs"/>
              </a:rPr>
              <a:t> telemedicine visits with self-collection of blood (finger stick) for HIV, syphilis, creatinine, and HCV and self-collected urine and extragenital site GC/CT NAATs sent to lab in box they send with supplies</a:t>
            </a:r>
          </a:p>
          <a:p>
            <a:endParaRPr lang="en-US" dirty="0"/>
          </a:p>
        </p:txBody>
      </p:sp>
      <p:sp>
        <p:nvSpPr>
          <p:cNvPr id="4" name="Footer Placeholder 3"/>
          <p:cNvSpPr>
            <a:spLocks noGrp="1"/>
          </p:cNvSpPr>
          <p:nvPr>
            <p:ph type="ftr" idx="11"/>
          </p:nvPr>
        </p:nvSpPr>
        <p:spPr/>
        <p:txBody>
          <a:bodyPr/>
          <a:lstStyle/>
          <a:p>
            <a:endParaRPr lang="en-US" dirty="0"/>
          </a:p>
        </p:txBody>
      </p:sp>
      <p:sp>
        <p:nvSpPr>
          <p:cNvPr id="5" name="Slide Number Placeholder 4"/>
          <p:cNvSpPr>
            <a:spLocks noGrp="1"/>
          </p:cNvSpPr>
          <p:nvPr>
            <p:ph type="sldNum" idx="12"/>
          </p:nvPr>
        </p:nvSpPr>
        <p:spPr/>
        <p:txBody>
          <a:bodyPr/>
          <a:lstStyle/>
          <a:p>
            <a:endParaRPr lang="en-US" dirty="0"/>
          </a:p>
        </p:txBody>
      </p:sp>
    </p:spTree>
    <p:extLst>
      <p:ext uri="{BB962C8B-B14F-4D97-AF65-F5344CB8AC3E}">
        <p14:creationId xmlns:p14="http://schemas.microsoft.com/office/powerpoint/2010/main" val="3572519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gradFill>
          <a:gsLst>
            <a:gs pos="17000">
              <a:schemeClr val="tx2">
                <a:lumMod val="75000"/>
              </a:schemeClr>
            </a:gs>
            <a:gs pos="100000">
              <a:schemeClr val="accent4"/>
            </a:gs>
          </a:gsLst>
          <a:lin ang="0" scaled="0"/>
        </a:gradFill>
        <a:effectLst/>
      </p:bgPr>
    </p:bg>
    <p:spTree>
      <p:nvGrpSpPr>
        <p:cNvPr id="1" name=""/>
        <p:cNvGrpSpPr/>
        <p:nvPr/>
      </p:nvGrpSpPr>
      <p:grpSpPr>
        <a:xfrm>
          <a:off x="0" y="0"/>
          <a:ext cx="0" cy="0"/>
          <a:chOff x="0" y="0"/>
          <a:chExt cx="0" cy="0"/>
        </a:xfrm>
      </p:grpSpPr>
      <p:sp>
        <p:nvSpPr>
          <p:cNvPr id="6" name="Title"/>
          <p:cNvSpPr>
            <a:spLocks noGrp="1"/>
          </p:cNvSpPr>
          <p:nvPr>
            <p:ph type="ctrTitle"/>
          </p:nvPr>
        </p:nvSpPr>
        <p:spPr>
          <a:xfrm>
            <a:off x="2954085" y="2209800"/>
            <a:ext cx="8644782" cy="838200"/>
          </a:xfrm>
          <a:prstGeom prst="rect">
            <a:avLst/>
          </a:prstGeom>
        </p:spPr>
        <p:txBody>
          <a:bodyPr anchor="b">
            <a:noAutofit/>
          </a:bodyPr>
          <a:lstStyle>
            <a:lvl1pPr algn="l">
              <a:defRPr sz="4200" b="0" i="0">
                <a:solidFill>
                  <a:schemeClr val="bg1"/>
                </a:solidFill>
                <a:latin typeface="Arial" panose="020B0604020202020204" pitchFamily="34" charset="0"/>
                <a:cs typeface="Arial" pitchFamily="34" charset="0"/>
              </a:defRPr>
            </a:lvl1pPr>
          </a:lstStyle>
          <a:p>
            <a:r>
              <a:rPr lang="en-US"/>
              <a:t>Click to edit Master title style</a:t>
            </a:r>
            <a:endParaRPr lang="en-US" dirty="0"/>
          </a:p>
        </p:txBody>
      </p:sp>
      <p:sp>
        <p:nvSpPr>
          <p:cNvPr id="4" name="Subtitle or Presenter"/>
          <p:cNvSpPr>
            <a:spLocks noGrp="1"/>
          </p:cNvSpPr>
          <p:nvPr>
            <p:ph type="body" sz="quarter" idx="10" hasCustomPrompt="1"/>
          </p:nvPr>
        </p:nvSpPr>
        <p:spPr>
          <a:xfrm>
            <a:off x="2948377" y="3667797"/>
            <a:ext cx="6955204" cy="495641"/>
          </a:xfrm>
          <a:prstGeom prst="rect">
            <a:avLst/>
          </a:prstGeom>
        </p:spPr>
        <p:txBody>
          <a:bodyPr anchor="ctr"/>
          <a:lstStyle>
            <a:lvl1pPr marL="0" indent="0">
              <a:buNone/>
              <a:defRPr sz="2399" b="0" i="0">
                <a:solidFill>
                  <a:schemeClr val="bg2"/>
                </a:solidFill>
                <a:latin typeface="Arial" panose="020B0604020202020204" pitchFamily="34" charset="0"/>
              </a:defRPr>
            </a:lvl1pPr>
          </a:lstStyle>
          <a:p>
            <a:pPr lvl="0"/>
            <a:r>
              <a:rPr lang="en-US" dirty="0"/>
              <a:t>Subtitle or Presenter Name</a:t>
            </a:r>
          </a:p>
        </p:txBody>
      </p:sp>
      <p:sp>
        <p:nvSpPr>
          <p:cNvPr id="10" name="Date">
            <a:extLst>
              <a:ext uri="{FF2B5EF4-FFF2-40B4-BE49-F238E27FC236}">
                <a16:creationId xmlns:a16="http://schemas.microsoft.com/office/drawing/2014/main" id="{CD1522D8-D85B-114D-BA65-311E6510E54B}"/>
              </a:ext>
            </a:extLst>
          </p:cNvPr>
          <p:cNvSpPr>
            <a:spLocks noGrp="1"/>
          </p:cNvSpPr>
          <p:nvPr>
            <p:ph type="body" sz="quarter" idx="11" hasCustomPrompt="1"/>
          </p:nvPr>
        </p:nvSpPr>
        <p:spPr>
          <a:xfrm>
            <a:off x="2948377" y="4170959"/>
            <a:ext cx="6955204" cy="495641"/>
          </a:xfrm>
          <a:prstGeom prst="rect">
            <a:avLst/>
          </a:prstGeom>
        </p:spPr>
        <p:txBody>
          <a:bodyPr anchor="ctr"/>
          <a:lstStyle>
            <a:lvl1pPr marL="0" indent="0">
              <a:buNone/>
              <a:defRPr sz="2399" b="0" i="0">
                <a:solidFill>
                  <a:srgbClr val="8096B6"/>
                </a:solidFill>
                <a:latin typeface="Arial" panose="020B0604020202020204" pitchFamily="34" charset="0"/>
              </a:defRPr>
            </a:lvl1pPr>
          </a:lstStyle>
          <a:p>
            <a:pPr lvl="0"/>
            <a:r>
              <a:rPr lang="en-US" dirty="0"/>
              <a:t>Date</a:t>
            </a:r>
          </a:p>
        </p:txBody>
      </p:sp>
      <p:pic>
        <p:nvPicPr>
          <p:cNvPr id="9" name="Left margin ribbon image">
            <a:extLst>
              <a:ext uri="{FF2B5EF4-FFF2-40B4-BE49-F238E27FC236}">
                <a16:creationId xmlns:a16="http://schemas.microsoft.com/office/drawing/2014/main" id="{159CB8F6-BEFA-E843-AF63-904C612DB8EF}"/>
              </a:ext>
            </a:extLst>
          </p:cNvPr>
          <p:cNvPicPr>
            <a:picLocks noChangeAspect="1"/>
          </p:cNvPicPr>
          <p:nvPr userDrawn="1"/>
        </p:nvPicPr>
        <p:blipFill>
          <a:blip r:embed="rId2">
            <a:alphaModFix amt="12000"/>
          </a:blip>
          <a:stretch>
            <a:fillRect/>
          </a:stretch>
        </p:blipFill>
        <p:spPr>
          <a:xfrm>
            <a:off x="273658" y="0"/>
            <a:ext cx="1262655" cy="6858000"/>
          </a:xfrm>
          <a:prstGeom prst="rect">
            <a:avLst/>
          </a:prstGeom>
        </p:spPr>
      </p:pic>
      <p:sp>
        <p:nvSpPr>
          <p:cNvPr id="8" name="Red rule">
            <a:extLst>
              <a:ext uri="{FF2B5EF4-FFF2-40B4-BE49-F238E27FC236}">
                <a16:creationId xmlns:a16="http://schemas.microsoft.com/office/drawing/2014/main" id="{E58C2001-4BAA-F641-9C90-15743A761429}"/>
              </a:ext>
            </a:extLst>
          </p:cNvPr>
          <p:cNvSpPr/>
          <p:nvPr userDrawn="1"/>
        </p:nvSpPr>
        <p:spPr>
          <a:xfrm>
            <a:off x="3036871" y="3322457"/>
            <a:ext cx="8532178" cy="60943"/>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l"/>
            <a:endParaRPr lang="en-US" sz="2487" dirty="0"/>
          </a:p>
        </p:txBody>
      </p:sp>
      <p:pic>
        <p:nvPicPr>
          <p:cNvPr id="12" name="Logo">
            <a:extLst>
              <a:ext uri="{FF2B5EF4-FFF2-40B4-BE49-F238E27FC236}">
                <a16:creationId xmlns:a16="http://schemas.microsoft.com/office/drawing/2014/main" id="{DB5E6135-B7B2-A14E-B9DE-D3DD2E24D445}"/>
              </a:ext>
            </a:extLst>
          </p:cNvPr>
          <p:cNvPicPr>
            <a:picLocks noChangeAspect="1"/>
          </p:cNvPicPr>
          <p:nvPr userDrawn="1"/>
        </p:nvPicPr>
        <p:blipFill>
          <a:blip r:embed="rId3"/>
          <a:stretch>
            <a:fillRect/>
          </a:stretch>
        </p:blipFill>
        <p:spPr>
          <a:xfrm>
            <a:off x="8791543" y="5408699"/>
            <a:ext cx="2840019" cy="1075582"/>
          </a:xfrm>
          <a:prstGeom prst="rect">
            <a:avLst/>
          </a:prstGeom>
        </p:spPr>
      </p:pic>
    </p:spTree>
    <p:extLst>
      <p:ext uri="{BB962C8B-B14F-4D97-AF65-F5344CB8AC3E}">
        <p14:creationId xmlns:p14="http://schemas.microsoft.com/office/powerpoint/2010/main" val="32818415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7AF4BD8-D702-6942-998E-7220E8107DB6}"/>
              </a:ext>
            </a:extLst>
          </p:cNvPr>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2895307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2F913A3-B7A0-6B40-AD6C-96F6219BE285}"/>
              </a:ext>
            </a:extLst>
          </p:cNvPr>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1926494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agraph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202373"/>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content area">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141308"/>
            <a:ext cx="9614932" cy="2986087"/>
          </a:xfrm>
          <a:prstGeom prst="rect">
            <a:avLst/>
          </a:prstGeom>
        </p:spPr>
        <p:txBody>
          <a:bodyPr/>
          <a:lstStyle>
            <a:lvl1pPr marL="342900" indent="-342900">
              <a:spcBef>
                <a:spcPts val="0"/>
              </a:spcBef>
              <a:spcAft>
                <a:spcPts val="12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600"/>
              </a:spcAft>
              <a:defRPr sz="2400">
                <a:latin typeface="+mn-lt"/>
              </a:defRPr>
            </a:lvl2pPr>
            <a:lvl3pPr marL="1024128" indent="-347472">
              <a:spcBef>
                <a:spcPts val="0"/>
              </a:spcBef>
              <a:spcAft>
                <a:spcPts val="600"/>
              </a:spcAft>
              <a:buFont typeface="Arial" panose="020B0604020202020204" pitchFamily="34" charset="0"/>
              <a:buChar char="•"/>
              <a:defRPr sz="2400">
                <a:latin typeface="+mn-lt"/>
              </a:defRPr>
            </a:lvl3pPr>
            <a:lvl4pPr marL="1481328" indent="-347472">
              <a:spcBef>
                <a:spcPts val="0"/>
              </a:spcBef>
              <a:spcAft>
                <a:spcPts val="600"/>
              </a:spcAft>
              <a:buClr>
                <a:schemeClr val="accent6"/>
              </a:buClr>
              <a:buFont typeface="System Font Regular"/>
              <a:buChar char="–"/>
              <a:defRPr sz="2400">
                <a:latin typeface="+mn-lt"/>
              </a:defRPr>
            </a:lvl4pPr>
            <a:lvl5pPr marL="1828800" indent="-347472">
              <a:spcBef>
                <a:spcPts val="0"/>
              </a:spcBef>
              <a:spcAft>
                <a:spcPts val="6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5711D-CA17-45FD-8471-C62E86CE735D}" type="datetime4">
              <a:rPr lang="en-US" smtClean="0"/>
              <a:t>November 30, 2020</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62569"/>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8" y="2049029"/>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lumn 2">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015038" y="2049028"/>
            <a:ext cx="5171439" cy="2986087"/>
          </a:xfrm>
          <a:prstGeom prst="rect">
            <a:avLst/>
          </a:prstGeom>
        </p:spPr>
        <p:txBody>
          <a:bodyPr/>
          <a:lstStyle>
            <a:lvl1pPr marL="342900" indent="-342900">
              <a:spcBef>
                <a:spcPts val="0"/>
              </a:spcBef>
              <a:spcAft>
                <a:spcPts val="800"/>
              </a:spcAft>
              <a:buClr>
                <a:schemeClr val="accent6"/>
              </a:buClr>
              <a:buFont typeface="Wingdings" panose="05000000000000000000" pitchFamily="2" charset="2"/>
              <a:buChar char="§"/>
              <a:defRPr sz="2200">
                <a:solidFill>
                  <a:schemeClr val="tx1"/>
                </a:solidFill>
                <a:latin typeface="+mn-lt"/>
              </a:defRPr>
            </a:lvl1pPr>
            <a:lvl2pPr marL="514350" indent="-346075">
              <a:spcBef>
                <a:spcPts val="0"/>
              </a:spcBef>
              <a:spcAft>
                <a:spcPts val="800"/>
              </a:spcAft>
              <a:buFont typeface="Arial" panose="020B0604020202020204" pitchFamily="34" charset="0"/>
              <a:buChar char="•"/>
              <a:defRPr sz="2200">
                <a:latin typeface="+mn-lt"/>
              </a:defRPr>
            </a:lvl2pPr>
            <a:lvl3pPr marL="685800" indent="-285750">
              <a:spcBef>
                <a:spcPts val="0"/>
              </a:spcBef>
              <a:spcAft>
                <a:spcPts val="800"/>
              </a:spcAft>
              <a:buFont typeface="Arial" panose="020B0604020202020204" pitchFamily="34" charset="0"/>
              <a:buChar char="̶"/>
              <a:defRPr sz="2200">
                <a:latin typeface="+mn-lt"/>
              </a:defRPr>
            </a:lvl3pPr>
            <a:lvl4pPr marL="914400" indent="-342900">
              <a:spcBef>
                <a:spcPts val="0"/>
              </a:spcBef>
              <a:spcAft>
                <a:spcPts val="800"/>
              </a:spcAft>
              <a:buClr>
                <a:schemeClr val="accent6"/>
              </a:buClr>
              <a:buFont typeface="Arial" panose="020B0604020202020204" pitchFamily="34" charset="0"/>
              <a:buChar char="­"/>
              <a:defRPr sz="2200">
                <a:latin typeface="+mn-lt"/>
              </a:defRPr>
            </a:lvl4pPr>
            <a:lvl5pPr marL="1028700" indent="-342900">
              <a:spcBef>
                <a:spcPts val="0"/>
              </a:spcBef>
              <a:spcAft>
                <a:spcPts val="8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A14F4-0CE7-440D-A9AD-AE6DF60A6C88}" type="datetime4">
              <a:rPr lang="en-US" smtClean="0"/>
              <a:t>November 30, 2020</a:t>
            </a:fld>
            <a:endParaRPr lang="en-US" dirty="0"/>
          </a:p>
        </p:txBody>
      </p:sp>
    </p:spTree>
    <p:extLst>
      <p:ext uri="{BB962C8B-B14F-4D97-AF65-F5344CB8AC3E}">
        <p14:creationId xmlns:p14="http://schemas.microsoft.com/office/powerpoint/2010/main" val="283350699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37402"/>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3" name="Column 1 Text">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297"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lumn 2 Text">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4237751" y="2085597"/>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lumn 3 Text">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7852205" y="2078951"/>
            <a:ext cx="3443756" cy="2986087"/>
          </a:xfrm>
          <a:prstGeom prst="rect">
            <a:avLst/>
          </a:prstGeom>
        </p:spPr>
        <p:txBody>
          <a:bodyPr/>
          <a:lstStyle>
            <a:lvl1pPr marL="0" indent="0">
              <a:spcBef>
                <a:spcPts val="0"/>
              </a:spcBef>
              <a:spcAft>
                <a:spcPts val="1200"/>
              </a:spcAft>
              <a:buClr>
                <a:schemeClr val="accent6"/>
              </a:buClr>
              <a:buFontTx/>
              <a:buNone/>
              <a:defRPr sz="2200">
                <a:solidFill>
                  <a:schemeClr val="tx1"/>
                </a:solidFill>
                <a:latin typeface="+mn-lt"/>
              </a:defRPr>
            </a:lvl1pPr>
            <a:lvl2pPr marL="284163" indent="-284163">
              <a:spcBef>
                <a:spcPts val="0"/>
              </a:spcBef>
              <a:spcAft>
                <a:spcPts val="600"/>
              </a:spcAft>
              <a:defRPr sz="2200">
                <a:latin typeface="+mn-lt"/>
              </a:defRPr>
            </a:lvl2pPr>
            <a:lvl3pPr marL="458788" indent="-223838">
              <a:spcBef>
                <a:spcPts val="0"/>
              </a:spcBef>
              <a:spcAft>
                <a:spcPts val="600"/>
              </a:spcAft>
              <a:buFont typeface="Arial" panose="020B0604020202020204" pitchFamily="34" charset="0"/>
              <a:buChar char="•"/>
              <a:defRPr sz="2200">
                <a:latin typeface="+mn-lt"/>
              </a:defRPr>
            </a:lvl3pPr>
            <a:lvl4pPr marL="684213" indent="-225425">
              <a:spcBef>
                <a:spcPts val="0"/>
              </a:spcBef>
              <a:spcAft>
                <a:spcPts val="600"/>
              </a:spcAft>
              <a:buClr>
                <a:schemeClr val="accent6"/>
              </a:buClr>
              <a:buFont typeface="System Font Regular"/>
              <a:buChar char="–"/>
              <a:tabLst/>
              <a:defRPr sz="2200">
                <a:latin typeface="+mn-lt"/>
              </a:defRPr>
            </a:lvl4pPr>
            <a:lvl5pPr marL="1373188" indent="-230188">
              <a:spcBef>
                <a:spcPts val="0"/>
              </a:spcBef>
              <a:spcAft>
                <a:spcPts val="600"/>
              </a:spcAft>
              <a:buClr>
                <a:schemeClr val="accent6"/>
              </a:buClr>
              <a:buSzPct val="100000"/>
              <a:buFont typeface="System Font Regular"/>
              <a:buChar char="–"/>
              <a:defRPr sz="2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CD475-BD3D-4D8F-9C25-3936DE8BD1EA}" type="datetime4">
              <a:rPr lang="en-US" smtClean="0"/>
              <a:t>November 30, 2020</a:t>
            </a:fld>
            <a:endParaRPr lang="en-US" dirty="0"/>
          </a:p>
        </p:txBody>
      </p:sp>
    </p:spTree>
    <p:extLst>
      <p:ext uri="{BB962C8B-B14F-4D97-AF65-F5344CB8AC3E}">
        <p14:creationId xmlns:p14="http://schemas.microsoft.com/office/powerpoint/2010/main" val="340175927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70958"/>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8" name="Text Column 1">
            <a:extLst>
              <a:ext uri="{FF2B5EF4-FFF2-40B4-BE49-F238E27FC236}">
                <a16:creationId xmlns:a16="http://schemas.microsoft.com/office/drawing/2014/main" id="{52F0C1DF-6492-8445-A2F1-D57652FA6084}"/>
              </a:ext>
            </a:extLst>
          </p:cNvPr>
          <p:cNvSpPr>
            <a:spLocks noGrp="1"/>
          </p:cNvSpPr>
          <p:nvPr>
            <p:ph type="body" sz="quarter" idx="12" hasCustomPrompt="1"/>
          </p:nvPr>
        </p:nvSpPr>
        <p:spPr>
          <a:xfrm>
            <a:off x="623297" y="205204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Column 2">
            <a:extLst>
              <a:ext uri="{FF2B5EF4-FFF2-40B4-BE49-F238E27FC236}">
                <a16:creationId xmlns:a16="http://schemas.microsoft.com/office/drawing/2014/main" id="{52F0C1DF-6492-8445-A2F1-D57652FA6084}"/>
              </a:ext>
            </a:extLst>
          </p:cNvPr>
          <p:cNvSpPr>
            <a:spLocks noGrp="1"/>
          </p:cNvSpPr>
          <p:nvPr>
            <p:ph type="body" sz="quarter" idx="13" hasCustomPrompt="1"/>
          </p:nvPr>
        </p:nvSpPr>
        <p:spPr>
          <a:xfrm>
            <a:off x="3426979" y="2052041"/>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Column 3">
            <a:extLst>
              <a:ext uri="{FF2B5EF4-FFF2-40B4-BE49-F238E27FC236}">
                <a16:creationId xmlns:a16="http://schemas.microsoft.com/office/drawing/2014/main" id="{52F0C1DF-6492-8445-A2F1-D57652FA6084}"/>
              </a:ext>
            </a:extLst>
          </p:cNvPr>
          <p:cNvSpPr>
            <a:spLocks noGrp="1"/>
          </p:cNvSpPr>
          <p:nvPr>
            <p:ph type="body" sz="quarter" idx="14" hasCustomPrompt="1"/>
          </p:nvPr>
        </p:nvSpPr>
        <p:spPr>
          <a:xfrm>
            <a:off x="6230661" y="2048313"/>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Column 4">
            <a:extLst>
              <a:ext uri="{FF2B5EF4-FFF2-40B4-BE49-F238E27FC236}">
                <a16:creationId xmlns:a16="http://schemas.microsoft.com/office/drawing/2014/main" id="{52F0C1DF-6492-8445-A2F1-D57652FA6084}"/>
              </a:ext>
            </a:extLst>
          </p:cNvPr>
          <p:cNvSpPr>
            <a:spLocks noGrp="1"/>
          </p:cNvSpPr>
          <p:nvPr>
            <p:ph type="body" sz="quarter" idx="15" hasCustomPrompt="1"/>
          </p:nvPr>
        </p:nvSpPr>
        <p:spPr>
          <a:xfrm>
            <a:off x="9034343" y="2056886"/>
            <a:ext cx="2743200" cy="2986087"/>
          </a:xfrm>
          <a:prstGeom prst="rect">
            <a:avLst/>
          </a:prstGeom>
        </p:spPr>
        <p:txBody>
          <a:bodyPr/>
          <a:lstStyle>
            <a:lvl1pPr marL="0" indent="0">
              <a:spcBef>
                <a:spcPts val="0"/>
              </a:spcBef>
              <a:spcAft>
                <a:spcPts val="1200"/>
              </a:spcAft>
              <a:buClr>
                <a:schemeClr val="accent6"/>
              </a:buClr>
              <a:buFontTx/>
              <a:buNone/>
              <a:defRPr sz="2000">
                <a:solidFill>
                  <a:schemeClr val="tx1"/>
                </a:solidFill>
                <a:latin typeface="+mn-lt"/>
              </a:defRPr>
            </a:lvl1pPr>
            <a:lvl2pPr marL="344488" indent="-230188">
              <a:spcBef>
                <a:spcPts val="0"/>
              </a:spcBef>
              <a:spcAft>
                <a:spcPts val="600"/>
              </a:spcAft>
              <a:defRPr sz="2000">
                <a:latin typeface="+mn-lt"/>
              </a:defRPr>
            </a:lvl2pPr>
            <a:lvl3pPr marL="458788" indent="-228600">
              <a:spcBef>
                <a:spcPts val="0"/>
              </a:spcBef>
              <a:spcAft>
                <a:spcPts val="600"/>
              </a:spcAft>
              <a:buFont typeface="Arial" panose="020B0604020202020204" pitchFamily="34" charset="0"/>
              <a:buChar char="•"/>
              <a:defRPr sz="2000">
                <a:latin typeface="+mn-lt"/>
              </a:defRPr>
            </a:lvl3pPr>
            <a:lvl4pPr marL="569913" indent="-230188">
              <a:spcBef>
                <a:spcPts val="0"/>
              </a:spcBef>
              <a:spcAft>
                <a:spcPts val="600"/>
              </a:spcAft>
              <a:buClr>
                <a:schemeClr val="accent6"/>
              </a:buClr>
              <a:buFont typeface="System Font Regular"/>
              <a:buChar char="–"/>
              <a:tabLst/>
              <a:defRPr sz="2000">
                <a:latin typeface="+mn-lt"/>
              </a:defRPr>
            </a:lvl4pPr>
            <a:lvl5pPr marL="684213" indent="-225425">
              <a:spcBef>
                <a:spcPts val="0"/>
              </a:spcBef>
              <a:spcAft>
                <a:spcPts val="600"/>
              </a:spcAft>
              <a:buClr>
                <a:schemeClr val="accent6"/>
              </a:buClr>
              <a:buSzPct val="100000"/>
              <a:buFont typeface="System Font Regular"/>
              <a:buChar char="–"/>
              <a:defRPr sz="20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C9B5D-6673-4FC7-A4F7-F32A14DBF67B}" type="datetime4">
              <a:rPr lang="en-US" smtClean="0"/>
              <a:t>November 30, 2020</a:t>
            </a:fld>
            <a:endParaRPr lang="en-US" dirty="0"/>
          </a:p>
        </p:txBody>
      </p:sp>
    </p:spTree>
    <p:extLst>
      <p:ext uri="{BB962C8B-B14F-4D97-AF65-F5344CB8AC3E}">
        <p14:creationId xmlns:p14="http://schemas.microsoft.com/office/powerpoint/2010/main" val="127908582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 Text and Picture">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54180"/>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Column 1 Text">
            <a:extLst>
              <a:ext uri="{FF2B5EF4-FFF2-40B4-BE49-F238E27FC236}">
                <a16:creationId xmlns:a16="http://schemas.microsoft.com/office/drawing/2014/main" id="{52F0C1DF-6492-8445-A2F1-D57652FA6084}"/>
              </a:ext>
            </a:extLst>
          </p:cNvPr>
          <p:cNvSpPr>
            <a:spLocks noGrp="1"/>
          </p:cNvSpPr>
          <p:nvPr>
            <p:ph type="body" sz="quarter" idx="11"/>
          </p:nvPr>
        </p:nvSpPr>
        <p:spPr>
          <a:xfrm>
            <a:off x="623889" y="2040640"/>
            <a:ext cx="5248592" cy="2986087"/>
          </a:xfrm>
          <a:prstGeom prst="rect">
            <a:avLst/>
          </a:prstGeom>
        </p:spPr>
        <p:txBody>
          <a:bodyPr/>
          <a:lstStyle>
            <a:lvl1pPr marL="400050" indent="-342900">
              <a:spcBef>
                <a:spcPts val="0"/>
              </a:spcBef>
              <a:spcAft>
                <a:spcPts val="800"/>
              </a:spcAft>
              <a:buClr>
                <a:schemeClr val="accent6"/>
              </a:buClr>
              <a:buFont typeface="Wingdings" panose="05000000000000000000" pitchFamily="2" charset="2"/>
              <a:buChar char="§"/>
              <a:defRPr sz="2400">
                <a:solidFill>
                  <a:schemeClr val="tx1"/>
                </a:solidFill>
                <a:latin typeface="+mn-lt"/>
              </a:defRPr>
            </a:lvl1pPr>
            <a:lvl2pPr marL="685800" indent="-347472">
              <a:spcBef>
                <a:spcPts val="0"/>
              </a:spcBef>
              <a:spcAft>
                <a:spcPts val="800"/>
              </a:spcAft>
              <a:defRPr sz="2400">
                <a:latin typeface="+mn-lt"/>
              </a:defRPr>
            </a:lvl2pPr>
            <a:lvl3pPr marL="971550" indent="-280988">
              <a:spcBef>
                <a:spcPts val="0"/>
              </a:spcBef>
              <a:spcAft>
                <a:spcPts val="800"/>
              </a:spcAft>
              <a:buFont typeface="Arial" panose="020B0604020202020204" pitchFamily="34" charset="0"/>
              <a:buChar char="•"/>
              <a:defRPr sz="2400">
                <a:latin typeface="+mn-lt"/>
              </a:defRPr>
            </a:lvl3pPr>
            <a:lvl4pPr marL="1371600" indent="-400050">
              <a:spcBef>
                <a:spcPts val="0"/>
              </a:spcBef>
              <a:spcAft>
                <a:spcPts val="800"/>
              </a:spcAft>
              <a:buClr>
                <a:schemeClr val="accent6"/>
              </a:buClr>
              <a:buFont typeface="System Font Regular"/>
              <a:buChar char="–"/>
              <a:defRPr sz="2400">
                <a:latin typeface="+mn-lt"/>
              </a:defRPr>
            </a:lvl4pPr>
            <a:lvl5pPr marL="1714500" indent="-342900">
              <a:spcBef>
                <a:spcPts val="0"/>
              </a:spcBef>
              <a:spcAft>
                <a:spcPts val="800"/>
              </a:spcAft>
              <a:buClr>
                <a:schemeClr val="accent6"/>
              </a:buClr>
              <a:buSzPct val="100000"/>
              <a:buFont typeface="System Font Regular"/>
              <a:buChar char="–"/>
              <a:defRPr sz="24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lumn 2 Picture">
            <a:extLst>
              <a:ext uri="{FF2B5EF4-FFF2-40B4-BE49-F238E27FC236}">
                <a16:creationId xmlns:a16="http://schemas.microsoft.com/office/drawing/2014/main" id="{FBAF9846-71DA-A44F-8AF9-87E1DDB943E1}"/>
              </a:ext>
            </a:extLst>
          </p:cNvPr>
          <p:cNvSpPr>
            <a:spLocks noGrp="1"/>
          </p:cNvSpPr>
          <p:nvPr>
            <p:ph type="pic" sz="quarter" idx="12"/>
          </p:nvPr>
        </p:nvSpPr>
        <p:spPr>
          <a:xfrm>
            <a:off x="6094413" y="2042457"/>
            <a:ext cx="5041900" cy="2987675"/>
          </a:xfrm>
          <a:prstGeom prst="rect">
            <a:avLst/>
          </a:prstGeom>
        </p:spPr>
        <p:txBody>
          <a:bodyPr anchor="ctr"/>
          <a:lstStyle>
            <a:lvl1pPr algn="ctr">
              <a:defRPr sz="1400"/>
            </a:lvl1pPr>
          </a:lstStyle>
          <a:p>
            <a:endParaRPr lang="en-US" dirty="0"/>
          </a:p>
        </p:txBody>
      </p:sp>
      <p:sp>
        <p:nvSpPr>
          <p:cNvPr id="12" name="Date Placeholder 3">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B010B-938C-4BD0-AF7C-9746274FFE3D}" type="datetime4">
              <a:rPr lang="en-US" smtClean="0"/>
              <a:t>November 30, 2020</a:t>
            </a:fld>
            <a:endParaRPr lang="en-US" dirty="0"/>
          </a:p>
        </p:txBody>
      </p:sp>
    </p:spTree>
    <p:extLst>
      <p:ext uri="{BB962C8B-B14F-4D97-AF65-F5344CB8AC3E}">
        <p14:creationId xmlns:p14="http://schemas.microsoft.com/office/powerpoint/2010/main" val="301814454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behind picture)"/>
          <p:cNvSpPr>
            <a:spLocks noGrp="1"/>
          </p:cNvSpPr>
          <p:nvPr>
            <p:ph type="title"/>
          </p:nvPr>
        </p:nvSpPr>
        <p:spPr/>
        <p:txBody>
          <a:bodyPr/>
          <a:lstStyle/>
          <a:p>
            <a:r>
              <a:rPr lang="en-US"/>
              <a:t>Click to edit Master title style</a:t>
            </a:r>
          </a:p>
        </p:txBody>
      </p:sp>
      <p:sp>
        <p:nvSpPr>
          <p:cNvPr id="7" name="Picture">
            <a:extLst>
              <a:ext uri="{FF2B5EF4-FFF2-40B4-BE49-F238E27FC236}">
                <a16:creationId xmlns:a16="http://schemas.microsoft.com/office/drawing/2014/main" id="{E8EA923E-BC71-C347-8E04-0810876CF682}"/>
              </a:ext>
            </a:extLst>
          </p:cNvPr>
          <p:cNvSpPr>
            <a:spLocks noGrp="1"/>
          </p:cNvSpPr>
          <p:nvPr>
            <p:ph type="pic" sz="quarter" idx="12"/>
          </p:nvPr>
        </p:nvSpPr>
        <p:spPr>
          <a:xfrm>
            <a:off x="623297" y="1371600"/>
            <a:ext cx="10938784" cy="4246879"/>
          </a:xfrm>
          <a:prstGeom prst="rect">
            <a:avLst/>
          </a:prstGeom>
        </p:spPr>
        <p:txBody>
          <a:bodyPr anchor="ctr"/>
          <a:lstStyle>
            <a:lvl1pPr algn="ctr">
              <a:defRPr sz="1400"/>
            </a:lvl1pPr>
          </a:lstStyle>
          <a:p>
            <a:endParaRPr lang="en-US" dirty="0"/>
          </a:p>
        </p:txBody>
      </p:sp>
      <p:sp>
        <p:nvSpPr>
          <p:cNvPr id="11" name="Date">
            <a:extLst>
              <a:ext uri="{FF2B5EF4-FFF2-40B4-BE49-F238E27FC236}">
                <a16:creationId xmlns:a16="http://schemas.microsoft.com/office/drawing/2014/main" id="{7E01E1C4-2C84-CE47-85DB-593C82C0EB68}"/>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F8423-1295-4128-9C08-61F5C8343238}" type="datetime4">
              <a:rPr lang="en-US" smtClean="0"/>
              <a:t>November 30, 2020</a:t>
            </a:fld>
            <a:endParaRPr lang="en-US" dirty="0"/>
          </a:p>
        </p:txBody>
      </p:sp>
    </p:spTree>
    <p:extLst>
      <p:ext uri="{BB962C8B-B14F-4D97-AF65-F5344CB8AC3E}">
        <p14:creationId xmlns:p14="http://schemas.microsoft.com/office/powerpoint/2010/main" val="116993593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paragraphs and bullets">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F03EF72A-8772-7F43-9512-C4B063F665DB}"/>
              </a:ext>
            </a:extLst>
          </p:cNvPr>
          <p:cNvSpPr>
            <a:spLocks noGrp="1"/>
          </p:cNvSpPr>
          <p:nvPr>
            <p:ph type="title"/>
          </p:nvPr>
        </p:nvSpPr>
        <p:spPr>
          <a:xfrm>
            <a:off x="623297" y="1145791"/>
            <a:ext cx="10512425" cy="648915"/>
          </a:xfrm>
          <a:prstGeom prst="rect">
            <a:avLst/>
          </a:prstGeom>
        </p:spPr>
        <p:txBody>
          <a:bodyPr vert="horz" lIns="91440" tIns="45720" rIns="91440" bIns="45720" rtlCol="0" anchor="t">
            <a:normAutofit/>
          </a:bodyPr>
          <a:lstStyle>
            <a:lvl1pPr>
              <a:defRPr sz="3200"/>
            </a:lvl1pPr>
          </a:lstStyle>
          <a:p>
            <a:r>
              <a:rPr lang="en-US" dirty="0"/>
              <a:t>Click to edit Master title style</a:t>
            </a:r>
          </a:p>
        </p:txBody>
      </p:sp>
      <p:sp>
        <p:nvSpPr>
          <p:cNvPr id="10" name="Text Area 1">
            <a:extLst>
              <a:ext uri="{FF2B5EF4-FFF2-40B4-BE49-F238E27FC236}">
                <a16:creationId xmlns:a16="http://schemas.microsoft.com/office/drawing/2014/main" id="{52F0C1DF-6492-8445-A2F1-D57652FA6084}"/>
              </a:ext>
            </a:extLst>
          </p:cNvPr>
          <p:cNvSpPr>
            <a:spLocks noGrp="1"/>
          </p:cNvSpPr>
          <p:nvPr>
            <p:ph type="body" sz="quarter" idx="11" hasCustomPrompt="1"/>
          </p:nvPr>
        </p:nvSpPr>
        <p:spPr>
          <a:xfrm>
            <a:off x="623889" y="2032251"/>
            <a:ext cx="9602630" cy="2986087"/>
          </a:xfrm>
          <a:prstGeom prst="rect">
            <a:avLst/>
          </a:prstGeom>
        </p:spPr>
        <p:txBody>
          <a:bodyPr/>
          <a:lstStyle>
            <a:lvl1pPr marL="114300" indent="0">
              <a:spcBef>
                <a:spcPts val="0"/>
              </a:spcBef>
              <a:spcAft>
                <a:spcPts val="1200"/>
              </a:spcAft>
              <a:buClr>
                <a:schemeClr val="accent6"/>
              </a:buClr>
              <a:buFont typeface="Wingdings" panose="05000000000000000000" pitchFamily="2" charset="2"/>
              <a:buNone/>
              <a:defRPr sz="2400">
                <a:solidFill>
                  <a:schemeClr val="tx1"/>
                </a:solidFill>
                <a:latin typeface="+mn-lt"/>
              </a:defRPr>
            </a:lvl1pPr>
            <a:lvl2pPr marL="338328" indent="0">
              <a:spcBef>
                <a:spcPts val="0"/>
              </a:spcBef>
              <a:spcAft>
                <a:spcPts val="600"/>
              </a:spcAft>
              <a:buFontTx/>
              <a:buNone/>
              <a:defRPr sz="2200">
                <a:latin typeface="+mn-lt"/>
              </a:defRPr>
            </a:lvl2pPr>
            <a:lvl3pPr marL="676656" indent="0">
              <a:spcBef>
                <a:spcPts val="0"/>
              </a:spcBef>
              <a:spcAft>
                <a:spcPts val="600"/>
              </a:spcAft>
              <a:buFontTx/>
              <a:buNone/>
              <a:defRPr sz="2200">
                <a:latin typeface="+mn-lt"/>
              </a:defRPr>
            </a:lvl3pPr>
            <a:lvl4pPr marL="1133856" indent="0">
              <a:spcBef>
                <a:spcPts val="0"/>
              </a:spcBef>
              <a:spcAft>
                <a:spcPts val="600"/>
              </a:spcAft>
              <a:buClr>
                <a:schemeClr val="accent6"/>
              </a:buClr>
              <a:buFontTx/>
              <a:buNone/>
              <a:defRPr sz="2200">
                <a:latin typeface="+mn-lt"/>
              </a:defRPr>
            </a:lvl4pPr>
            <a:lvl5pPr marL="1481328" indent="0">
              <a:spcBef>
                <a:spcPts val="0"/>
              </a:spcBef>
              <a:spcAft>
                <a:spcPts val="600"/>
              </a:spcAft>
              <a:buClr>
                <a:schemeClr val="accent6"/>
              </a:buClr>
              <a:buSzPct val="100000"/>
              <a:buFontTx/>
              <a:buNone/>
              <a:defRPr sz="2200">
                <a:latin typeface="+mn-lt"/>
              </a:defRPr>
            </a:lvl5pPr>
          </a:lstStyle>
          <a:p>
            <a:pPr lvl="0"/>
            <a:r>
              <a:rPr lang="en-US" dirty="0"/>
              <a:t>Click to edit Master plain text styles</a:t>
            </a:r>
          </a:p>
        </p:txBody>
      </p:sp>
      <p:sp>
        <p:nvSpPr>
          <p:cNvPr id="12" name="Date">
            <a:extLst>
              <a:ext uri="{FF2B5EF4-FFF2-40B4-BE49-F238E27FC236}">
                <a16:creationId xmlns:a16="http://schemas.microsoft.com/office/drawing/2014/main" id="{0BF51A89-F001-FB42-93CF-822574F6627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4C82B-53BB-49C0-8529-67F839443334}" type="datetime4">
              <a:rPr lang="en-US" smtClean="0"/>
              <a:t>November 30, 2020</a:t>
            </a:fld>
            <a:endParaRPr lang="en-US" dirty="0"/>
          </a:p>
        </p:txBody>
      </p:sp>
    </p:spTree>
    <p:extLst>
      <p:ext uri="{BB962C8B-B14F-4D97-AF65-F5344CB8AC3E}">
        <p14:creationId xmlns:p14="http://schemas.microsoft.com/office/powerpoint/2010/main" val="286645911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480FB0A0-DED7-EC46-8193-BC335733CBB0}"/>
              </a:ext>
            </a:extLst>
          </p:cNvPr>
          <p:cNvSpPr>
            <a:spLocks noGrp="1"/>
          </p:cNvSpPr>
          <p:nvPr>
            <p:ph type="title"/>
          </p:nvPr>
        </p:nvSpPr>
        <p:spPr>
          <a:xfrm>
            <a:off x="2948116"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948800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4.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11.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100000">
              <a:schemeClr val="tx2">
                <a:lumMod val="75000"/>
              </a:schemeClr>
            </a:gs>
          </a:gsLst>
          <a:lin ang="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878181"/>
      </p:ext>
    </p:extLst>
  </p:cSld>
  <p:clrMap bg1="lt1" tx1="dk1" bg2="lt2" tx2="dk2" accent1="accent1" accent2="accent2" accent3="accent3" accent4="accent4" accent5="accent5" accent6="accent6" hlink="hlink" folHlink="folHlink"/>
  <p:sldLayoutIdLst>
    <p:sldLayoutId id="2147483712" r:id="rId1"/>
  </p:sldLayoutIdLst>
  <p:transition spd="slow">
    <p:fade/>
  </p:transition>
  <p:hf sldNum="0" hdr="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0F4FCDD2-5E10-224D-8C68-31BC1F67A43E}"/>
              </a:ext>
            </a:extLst>
          </p:cNvPr>
          <p:cNvSpPr>
            <a:spLocks noGrp="1"/>
          </p:cNvSpPr>
          <p:nvPr>
            <p:ph type="title"/>
          </p:nvPr>
        </p:nvSpPr>
        <p:spPr>
          <a:xfrm>
            <a:off x="623297" y="1136034"/>
            <a:ext cx="10794980" cy="648915"/>
          </a:xfrm>
          <a:prstGeom prst="rect">
            <a:avLst/>
          </a:prstGeom>
        </p:spPr>
        <p:txBody>
          <a:bodyPr vert="horz" lIns="91440" tIns="45720" rIns="91440" bIns="45720" rtlCol="0" anchor="t">
            <a:normAutofit/>
          </a:bodyPr>
          <a:lstStyle/>
          <a:p>
            <a:r>
              <a:rPr lang="en-US" dirty="0"/>
              <a:t>Click to edit Master title style</a:t>
            </a:r>
          </a:p>
        </p:txBody>
      </p:sp>
      <p:sp>
        <p:nvSpPr>
          <p:cNvPr id="7" name="Top bar"/>
          <p:cNvSpPr/>
          <p:nvPr/>
        </p:nvSpPr>
        <p:spPr>
          <a:xfrm>
            <a:off x="0" y="0"/>
            <a:ext cx="12188825" cy="728547"/>
          </a:xfrm>
          <a:prstGeom prst="rect">
            <a:avLst/>
          </a:prstGeom>
          <a:gradFill>
            <a:gsLst>
              <a:gs pos="23000">
                <a:schemeClr val="tx2">
                  <a:lumMod val="75000"/>
                </a:schemeClr>
              </a:gs>
              <a:gs pos="100000">
                <a:schemeClr val="accent4"/>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399" dirty="0"/>
          </a:p>
        </p:txBody>
      </p:sp>
      <p:sp>
        <p:nvSpPr>
          <p:cNvPr id="6" name="Slide Number Circle">
            <a:extLst>
              <a:ext uri="{FF2B5EF4-FFF2-40B4-BE49-F238E27FC236}">
                <a16:creationId xmlns:a16="http://schemas.microsoft.com/office/drawing/2014/main" id="{DC63F7F3-9642-BA4D-83B9-EB92AB17B872}"/>
              </a:ext>
            </a:extLst>
          </p:cNvPr>
          <p:cNvSpPr/>
          <p:nvPr userDrawn="1"/>
        </p:nvSpPr>
        <p:spPr>
          <a:xfrm>
            <a:off x="11613568" y="220765"/>
            <a:ext cx="307696" cy="3076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487" dirty="0"/>
          </a:p>
        </p:txBody>
      </p:sp>
      <p:sp>
        <p:nvSpPr>
          <p:cNvPr id="8" name="Slide Number">
            <a:extLst>
              <a:ext uri="{FF2B5EF4-FFF2-40B4-BE49-F238E27FC236}">
                <a16:creationId xmlns:a16="http://schemas.microsoft.com/office/drawing/2014/main" id="{7B8C0E48-51A4-0042-B570-D9B72B6AACAE}"/>
              </a:ext>
            </a:extLst>
          </p:cNvPr>
          <p:cNvSpPr txBox="1"/>
          <p:nvPr userDrawn="1"/>
        </p:nvSpPr>
        <p:spPr>
          <a:xfrm>
            <a:off x="11565512" y="247655"/>
            <a:ext cx="403808" cy="253916"/>
          </a:xfrm>
          <a:prstGeom prst="rect">
            <a:avLst/>
          </a:prstGeom>
          <a:noFill/>
        </p:spPr>
        <p:txBody>
          <a:bodyPr wrap="square" rtlCol="0">
            <a:spAutoFit/>
          </a:bodyPr>
          <a:lstStyle/>
          <a:p>
            <a:pPr algn="ctr"/>
            <a:fld id="{A565D13D-210D-7741-99FD-FE938200C5BF}" type="slidenum">
              <a:rPr lang="en-US" sz="1050" b="1" smtClean="0">
                <a:solidFill>
                  <a:schemeClr val="bg1"/>
                </a:solidFill>
              </a:rPr>
              <a:t>‹#›</a:t>
            </a:fld>
            <a:endParaRPr lang="en-US" sz="1050" b="1" dirty="0">
              <a:solidFill>
                <a:schemeClr val="bg1"/>
              </a:solidFill>
            </a:endParaRPr>
          </a:p>
        </p:txBody>
      </p:sp>
      <p:sp>
        <p:nvSpPr>
          <p:cNvPr id="15" name="Date">
            <a:extLst>
              <a:ext uri="{FF2B5EF4-FFF2-40B4-BE49-F238E27FC236}">
                <a16:creationId xmlns:a16="http://schemas.microsoft.com/office/drawing/2014/main" id="{841C3474-27D8-8049-BB94-405BB23B8EED}"/>
              </a:ext>
            </a:extLst>
          </p:cNvPr>
          <p:cNvSpPr>
            <a:spLocks noGrp="1"/>
          </p:cNvSpPr>
          <p:nvPr>
            <p:ph type="dt" sz="half" idx="2"/>
          </p:nvPr>
        </p:nvSpPr>
        <p:spPr>
          <a:xfrm>
            <a:off x="62329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07F011-C873-4C3E-B563-159F3DEE9B17}" type="datetime4">
              <a:rPr lang="en-US" smtClean="0"/>
              <a:t>November 30, 2020</a:t>
            </a:fld>
            <a:endParaRPr lang="en-US" dirty="0"/>
          </a:p>
        </p:txBody>
      </p:sp>
      <p:pic>
        <p:nvPicPr>
          <p:cNvPr id="11" name="AETC Program Logo">
            <a:extLst>
              <a:ext uri="{FF2B5EF4-FFF2-40B4-BE49-F238E27FC236}">
                <a16:creationId xmlns:a16="http://schemas.microsoft.com/office/drawing/2014/main" id="{E62AFF81-4850-054E-9003-6AB809022F6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75782" y="5889997"/>
            <a:ext cx="1691634" cy="64891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725" r:id="rId2"/>
    <p:sldLayoutId id="2147483727" r:id="rId3"/>
    <p:sldLayoutId id="2147483728" r:id="rId4"/>
    <p:sldLayoutId id="2147483724" r:id="rId5"/>
    <p:sldLayoutId id="2147483701" r:id="rId6"/>
    <p:sldLayoutId id="2147483726" r:id="rId7"/>
  </p:sldLayoutIdLst>
  <p:transition spd="slow">
    <p:fade/>
  </p:transition>
  <p:hf sldNum="0" hdr="0"/>
  <p:txStyles>
    <p:titleStyle>
      <a:lvl1pPr algn="l" defTabSz="1218895" rtl="0" eaLnBrk="1" latinLnBrk="0" hangingPunct="1">
        <a:spcBef>
          <a:spcPct val="0"/>
        </a:spcBef>
        <a:buNone/>
        <a:defRPr sz="3466" kern="1200">
          <a:solidFill>
            <a:schemeClr val="accent6"/>
          </a:solidFill>
          <a:latin typeface="+mj-lt"/>
          <a:ea typeface="+mj-ea"/>
          <a:cs typeface="Arial" pitchFamily="34" charset="0"/>
        </a:defRPr>
      </a:lvl1pPr>
    </p:titleStyle>
    <p:bodyStyle>
      <a:lvl1pPr marL="0" indent="0" algn="l" defTabSz="1218895" rtl="0" eaLnBrk="1" latinLnBrk="0" hangingPunct="1">
        <a:spcBef>
          <a:spcPct val="20000"/>
        </a:spcBef>
        <a:buFont typeface="Arial" pitchFamily="34" charset="0"/>
        <a:buNone/>
        <a:defRPr sz="3732" b="0" kern="1200">
          <a:solidFill>
            <a:schemeClr val="accent6"/>
          </a:solidFill>
          <a:latin typeface="+mj-lt"/>
          <a:ea typeface="+mn-ea"/>
          <a:cs typeface="Arial" pitchFamily="34" charset="0"/>
        </a:defRPr>
      </a:lvl1pPr>
      <a:lvl2pPr marL="1066647" indent="-457200" algn="l" defTabSz="1218895" rtl="0" eaLnBrk="1" latinLnBrk="0" hangingPunct="1">
        <a:spcBef>
          <a:spcPct val="20000"/>
        </a:spcBef>
        <a:buClr>
          <a:schemeClr val="accent6"/>
        </a:buClr>
        <a:buFont typeface="Wingdings" pitchFamily="2" charset="2"/>
        <a:buChar char="§"/>
        <a:defRPr sz="2600" kern="1200">
          <a:solidFill>
            <a:schemeClr val="tx1"/>
          </a:solidFill>
          <a:latin typeface="+mj-lt"/>
          <a:ea typeface="+mn-ea"/>
          <a:cs typeface="Arial" pitchFamily="34" charset="0"/>
        </a:defRPr>
      </a:lvl2pPr>
      <a:lvl3pPr marL="1523619" indent="-304724" algn="l" defTabSz="1218895" rtl="0" eaLnBrk="1" latinLnBrk="0" hangingPunct="1">
        <a:spcBef>
          <a:spcPct val="20000"/>
        </a:spcBef>
        <a:buClr>
          <a:schemeClr val="accent6"/>
        </a:buClr>
        <a:buFont typeface="STIXGeneral-Regular" pitchFamily="2" charset="2"/>
        <a:buChar char="⎯"/>
        <a:defRPr sz="2600" kern="1200">
          <a:solidFill>
            <a:schemeClr val="tx1"/>
          </a:solidFill>
          <a:latin typeface="+mj-lt"/>
          <a:ea typeface="+mn-ea"/>
          <a:cs typeface="Arial" pitchFamily="34" charset="0"/>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Arial" pitchFamily="34" charset="0"/>
          <a:ea typeface="+mn-ea"/>
          <a:cs typeface="Arial" pitchFamily="34"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lumMod val="75000"/>
              </a:schemeClr>
            </a:gs>
            <a:gs pos="99000">
              <a:schemeClr val="accent1"/>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6541"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5" name="logo">
            <a:extLst>
              <a:ext uri="{FF2B5EF4-FFF2-40B4-BE49-F238E27FC236}">
                <a16:creationId xmlns:a16="http://schemas.microsoft.com/office/drawing/2014/main" id="{DD53E38E-318E-524B-81AE-9CA36A026174}"/>
              </a:ext>
            </a:extLst>
          </p:cNvPr>
          <p:cNvPicPr>
            <a:picLocks noChangeAspect="1"/>
          </p:cNvPicPr>
          <p:nvPr userDrawn="1"/>
        </p:nvPicPr>
        <p:blipFill>
          <a:blip r:embed="rId4"/>
          <a:stretch>
            <a:fillRect/>
          </a:stretch>
        </p:blipFill>
        <p:spPr>
          <a:xfrm>
            <a:off x="10067926" y="5880757"/>
            <a:ext cx="1713427" cy="648915"/>
          </a:xfrm>
          <a:prstGeom prst="rect">
            <a:avLst/>
          </a:prstGeom>
        </p:spPr>
      </p:pic>
    </p:spTree>
    <p:extLst>
      <p:ext uri="{BB962C8B-B14F-4D97-AF65-F5344CB8AC3E}">
        <p14:creationId xmlns:p14="http://schemas.microsoft.com/office/powerpoint/2010/main" val="2808723325"/>
      </p:ext>
    </p:extLst>
  </p:cSld>
  <p:clrMap bg1="lt1" tx1="dk1" bg2="lt2" tx2="dk2" accent1="accent1" accent2="accent2" accent3="accent3" accent4="accent4" accent5="accent5" accent6="accent6" hlink="hlink" folHlink="folHlink"/>
  <p:sldLayoutIdLst>
    <p:sldLayoutId id="2147483717"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7000">
              <a:srgbClr val="B41B1A"/>
            </a:gs>
            <a:gs pos="0">
              <a:schemeClr val="accent3"/>
            </a:gs>
            <a:gs pos="99000">
              <a:schemeClr val="accent4"/>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37356" y="2691246"/>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12000"/>
          </a:blip>
          <a:stretch>
            <a:fillRect/>
          </a:stretch>
        </p:blipFill>
        <p:spPr>
          <a:xfrm>
            <a:off x="273658" y="0"/>
            <a:ext cx="1262655" cy="6858000"/>
          </a:xfrm>
          <a:prstGeom prst="rect">
            <a:avLst/>
          </a:prstGeom>
        </p:spPr>
      </p:pic>
      <p:pic>
        <p:nvPicPr>
          <p:cNvPr id="6" name="logo">
            <a:extLst>
              <a:ext uri="{FF2B5EF4-FFF2-40B4-BE49-F238E27FC236}">
                <a16:creationId xmlns:a16="http://schemas.microsoft.com/office/drawing/2014/main" id="{33808675-07B4-7144-9C60-2290227509B1}"/>
              </a:ext>
            </a:extLst>
          </p:cNvPr>
          <p:cNvPicPr>
            <a:picLocks noChangeAspect="1"/>
          </p:cNvPicPr>
          <p:nvPr userDrawn="1"/>
        </p:nvPicPr>
        <p:blipFill>
          <a:blip r:embed="rId4"/>
          <a:stretch>
            <a:fillRect/>
          </a:stretch>
        </p:blipFill>
        <p:spPr>
          <a:xfrm>
            <a:off x="10067926" y="5880757"/>
            <a:ext cx="1713427" cy="648915"/>
          </a:xfrm>
          <a:prstGeom prst="rect">
            <a:avLst/>
          </a:prstGeom>
        </p:spPr>
      </p:pic>
    </p:spTree>
    <p:extLst>
      <p:ext uri="{BB962C8B-B14F-4D97-AF65-F5344CB8AC3E}">
        <p14:creationId xmlns:p14="http://schemas.microsoft.com/office/powerpoint/2010/main" val="1361985833"/>
      </p:ext>
    </p:extLst>
  </p:cSld>
  <p:clrMap bg1="lt1" tx1="dk1" bg2="lt2" tx2="dk2" accent1="accent1" accent2="accent2" accent3="accent3" accent4="accent4" accent5="accent5" accent6="accent6" hlink="hlink" folHlink="folHlink"/>
  <p:sldLayoutIdLst>
    <p:sldLayoutId id="2147483721" r:id="rId1"/>
  </p:sldLayoutIdLst>
  <p:transition spd="slow">
    <p:fade/>
  </p:transition>
  <p:hf sldNum="0" hdr="0"/>
  <p:txStyles>
    <p:titleStyle>
      <a:lvl1pPr algn="l" defTabSz="1218895" rtl="0" eaLnBrk="1" latinLnBrk="0" hangingPunct="1">
        <a:spcBef>
          <a:spcPct val="0"/>
        </a:spcBef>
        <a:buNone/>
        <a:defRPr sz="4200" b="0" i="0" kern="1200">
          <a:solidFill>
            <a:schemeClr val="bg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DDDCD3"/>
            </a:gs>
            <a:gs pos="99000">
              <a:srgbClr val="F8F6F0"/>
            </a:gs>
          </a:gsLst>
          <a:lin ang="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948120" y="2691240"/>
            <a:ext cx="8532178" cy="1143000"/>
          </a:xfrm>
          <a:prstGeom prst="rect">
            <a:avLst/>
          </a:prstGeom>
        </p:spPr>
        <p:txBody>
          <a:bodyPr vert="horz" lIns="91440" tIns="45720" rIns="91440" bIns="45720" rtlCol="0" anchor="ctr">
            <a:normAutofit/>
          </a:bodyPr>
          <a:lstStyle/>
          <a:p>
            <a:r>
              <a:rPr lang="en-US" dirty="0"/>
              <a:t>Click to edit Master title style</a:t>
            </a:r>
          </a:p>
        </p:txBody>
      </p:sp>
      <p:pic>
        <p:nvPicPr>
          <p:cNvPr id="4" name="Left Ribbon">
            <a:extLst>
              <a:ext uri="{FF2B5EF4-FFF2-40B4-BE49-F238E27FC236}">
                <a16:creationId xmlns:a16="http://schemas.microsoft.com/office/drawing/2014/main" id="{1E6D2DF8-A095-7041-8A98-EC9FC1876BA0}"/>
              </a:ext>
            </a:extLst>
          </p:cNvPr>
          <p:cNvPicPr>
            <a:picLocks noChangeAspect="1"/>
          </p:cNvPicPr>
          <p:nvPr userDrawn="1"/>
        </p:nvPicPr>
        <p:blipFill>
          <a:blip r:embed="rId3">
            <a:alphaModFix amt="26000"/>
          </a:blip>
          <a:stretch>
            <a:fillRect/>
          </a:stretch>
        </p:blipFill>
        <p:spPr>
          <a:xfrm>
            <a:off x="264780" y="0"/>
            <a:ext cx="1262655" cy="6858000"/>
          </a:xfrm>
          <a:prstGeom prst="rect">
            <a:avLst/>
          </a:prstGeom>
        </p:spPr>
      </p:pic>
      <p:pic>
        <p:nvPicPr>
          <p:cNvPr id="5" name="Logo">
            <a:extLst>
              <a:ext uri="{FF2B5EF4-FFF2-40B4-BE49-F238E27FC236}">
                <a16:creationId xmlns:a16="http://schemas.microsoft.com/office/drawing/2014/main" id="{716A6682-5DC1-6148-B383-3A637307478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75782" y="5889997"/>
            <a:ext cx="1691634" cy="648915"/>
          </a:xfrm>
          <a:prstGeom prst="rect">
            <a:avLst/>
          </a:prstGeom>
        </p:spPr>
      </p:pic>
    </p:spTree>
    <p:extLst>
      <p:ext uri="{BB962C8B-B14F-4D97-AF65-F5344CB8AC3E}">
        <p14:creationId xmlns:p14="http://schemas.microsoft.com/office/powerpoint/2010/main" val="3442442147"/>
      </p:ext>
    </p:extLst>
  </p:cSld>
  <p:clrMap bg1="lt1" tx1="dk1" bg2="lt2" tx2="dk2" accent1="accent1" accent2="accent2" accent3="accent3" accent4="accent4" accent5="accent5" accent6="accent6" hlink="hlink" folHlink="folHlink"/>
  <p:sldLayoutIdLst>
    <p:sldLayoutId id="2147483723" r:id="rId1"/>
  </p:sldLayoutIdLst>
  <p:transition spd="slow">
    <p:fade/>
  </p:transition>
  <p:hf sldNum="0" hdr="0"/>
  <p:txStyles>
    <p:titleStyle>
      <a:lvl1pPr algn="l" defTabSz="1218895" rtl="0" eaLnBrk="1" latinLnBrk="0" hangingPunct="1">
        <a:spcBef>
          <a:spcPct val="0"/>
        </a:spcBef>
        <a:buNone/>
        <a:defRPr sz="4200" b="0" i="0" kern="1200">
          <a:solidFill>
            <a:schemeClr val="accent1"/>
          </a:solidFill>
          <a:latin typeface="Arial" panose="020B0604020202020204" pitchFamily="34" charset="0"/>
          <a:ea typeface="+mj-ea"/>
          <a:cs typeface="Arial" pitchFamily="34" charset="0"/>
        </a:defRPr>
      </a:lvl1pPr>
    </p:titleStyle>
    <p:bodyStyle>
      <a:lvl1pPr marL="457086" indent="-457086" algn="l" defTabSz="1218895"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preventionaccess.org/undetectabl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hyperlink" Target="https://www.acha.org/documents/resources/guidelines/ACHA_HIV_PrEP_Guidelines_Jan2019.pdf"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hyperlink" Target="https://www.flickr.com/photos/101332430@N03/28899363330" TargetMode="External"/><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hyperlink" Target="https://www.cdc.gov/nchhstp/newsroom/2019/2018-STD-surveillance-report.html#Graphics" TargetMode="External"/><Relationship Id="rId4" Type="http://schemas.openxmlformats.org/officeDocument/2006/relationships/hyperlink" Target="https://www.hiv.gov/federal-response/policies-issues/hiv-aids-care-continuu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C1D727-79A9-1C46-9155-28B81A3889AE}"/>
              </a:ext>
            </a:extLst>
          </p:cNvPr>
          <p:cNvSpPr>
            <a:spLocks noGrp="1"/>
          </p:cNvSpPr>
          <p:nvPr>
            <p:ph type="ctrTitle"/>
          </p:nvPr>
        </p:nvSpPr>
        <p:spPr/>
        <p:txBody>
          <a:bodyPr/>
          <a:lstStyle/>
          <a:p>
            <a:r>
              <a:rPr lang="en-US" sz="3800" dirty="0"/>
              <a:t>The Role of Institutions of Higher Education in Ending the HIV Epidemic</a:t>
            </a:r>
          </a:p>
        </p:txBody>
      </p:sp>
      <p:sp>
        <p:nvSpPr>
          <p:cNvPr id="7" name="Text Placeholder 6">
            <a:extLst>
              <a:ext uri="{FF2B5EF4-FFF2-40B4-BE49-F238E27FC236}">
                <a16:creationId xmlns:a16="http://schemas.microsoft.com/office/drawing/2014/main" id="{236C4969-A995-8946-A121-625D52800F42}"/>
              </a:ext>
            </a:extLst>
          </p:cNvPr>
          <p:cNvSpPr>
            <a:spLocks noGrp="1"/>
          </p:cNvSpPr>
          <p:nvPr>
            <p:ph type="body" sz="quarter" idx="11"/>
          </p:nvPr>
        </p:nvSpPr>
        <p:spPr/>
        <p:txBody>
          <a:bodyPr/>
          <a:lstStyle/>
          <a:p>
            <a:r>
              <a:rPr lang="en-US" altLang="en-US" dirty="0"/>
              <a:t>October 8, 2020</a:t>
            </a:r>
          </a:p>
          <a:p>
            <a:endParaRPr lang="en-US" dirty="0">
              <a:solidFill>
                <a:srgbClr val="8096B6"/>
              </a:solidFill>
            </a:endParaRPr>
          </a:p>
        </p:txBody>
      </p:sp>
    </p:spTree>
    <p:extLst>
      <p:ext uri="{BB962C8B-B14F-4D97-AF65-F5344CB8AC3E}">
        <p14:creationId xmlns:p14="http://schemas.microsoft.com/office/powerpoint/2010/main" val="25465821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57C3-D100-4AA0-B212-64D4A61244F2}"/>
              </a:ext>
            </a:extLst>
          </p:cNvPr>
          <p:cNvSpPr>
            <a:spLocks noGrp="1"/>
          </p:cNvSpPr>
          <p:nvPr>
            <p:ph type="title"/>
          </p:nvPr>
        </p:nvSpPr>
        <p:spPr/>
        <p:txBody>
          <a:bodyPr/>
          <a:lstStyle/>
          <a:p>
            <a:r>
              <a:rPr lang="en-US" b="1" dirty="0"/>
              <a:t>HIV and Youth: Challenges</a:t>
            </a:r>
          </a:p>
        </p:txBody>
      </p:sp>
      <p:pic>
        <p:nvPicPr>
          <p:cNvPr id="5" name="Content Placeholder 4" descr="A screenshot of a cell phone&#10;&#10;Description automatically generated">
            <a:extLst>
              <a:ext uri="{FF2B5EF4-FFF2-40B4-BE49-F238E27FC236}">
                <a16:creationId xmlns:a16="http://schemas.microsoft.com/office/drawing/2014/main" id="{6B1DB307-C72C-4AA0-85D2-9559A4BDA055}"/>
              </a:ext>
            </a:extLst>
          </p:cNvPr>
          <p:cNvPicPr>
            <a:picLocks noChangeAspect="1"/>
          </p:cNvPicPr>
          <p:nvPr/>
        </p:nvPicPr>
        <p:blipFill>
          <a:blip r:embed="rId2"/>
          <a:stretch>
            <a:fillRect/>
          </a:stretch>
        </p:blipFill>
        <p:spPr>
          <a:xfrm>
            <a:off x="623297" y="2279013"/>
            <a:ext cx="9296400" cy="3098800"/>
          </a:xfrm>
          <a:prstGeom prst="rect">
            <a:avLst/>
          </a:prstGeom>
        </p:spPr>
      </p:pic>
      <p:sp>
        <p:nvSpPr>
          <p:cNvPr id="6" name="TextBox 5">
            <a:extLst>
              <a:ext uri="{FF2B5EF4-FFF2-40B4-BE49-F238E27FC236}">
                <a16:creationId xmlns:a16="http://schemas.microsoft.com/office/drawing/2014/main" id="{35CEBC32-D29A-4305-B55F-48862A9EEE48}"/>
              </a:ext>
            </a:extLst>
          </p:cNvPr>
          <p:cNvSpPr txBox="1"/>
          <p:nvPr/>
        </p:nvSpPr>
        <p:spPr>
          <a:xfrm>
            <a:off x="623297" y="6339397"/>
            <a:ext cx="8591739" cy="307777"/>
          </a:xfrm>
          <a:prstGeom prst="rect">
            <a:avLst/>
          </a:prstGeom>
          <a:noFill/>
        </p:spPr>
        <p:txBody>
          <a:bodyPr wrap="square" rtlCol="0">
            <a:spAutoFit/>
          </a:bodyPr>
          <a:lstStyle/>
          <a:p>
            <a:r>
              <a:rPr lang="en-US" sz="1400" dirty="0"/>
              <a:t>Source: CDC, HIV and Youth. Available at https://www.cdc.gov/hiv/pdf/group/age/youth/cdc-hiv-youth.pdf</a:t>
            </a:r>
          </a:p>
        </p:txBody>
      </p:sp>
    </p:spTree>
    <p:extLst>
      <p:ext uri="{BB962C8B-B14F-4D97-AF65-F5344CB8AC3E}">
        <p14:creationId xmlns:p14="http://schemas.microsoft.com/office/powerpoint/2010/main" val="31942567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9C3B5-001C-5B44-A5E3-C8A8AA9340D6}"/>
              </a:ext>
            </a:extLst>
          </p:cNvPr>
          <p:cNvSpPr>
            <a:spLocks noGrp="1"/>
          </p:cNvSpPr>
          <p:nvPr>
            <p:ph type="title"/>
          </p:nvPr>
        </p:nvSpPr>
        <p:spPr/>
        <p:txBody>
          <a:bodyPr/>
          <a:lstStyle/>
          <a:p>
            <a:r>
              <a:rPr lang="en-US" dirty="0"/>
              <a:t>U=U</a:t>
            </a:r>
          </a:p>
        </p:txBody>
      </p:sp>
      <p:sp>
        <p:nvSpPr>
          <p:cNvPr id="3" name="Text Placeholder 2">
            <a:extLst>
              <a:ext uri="{FF2B5EF4-FFF2-40B4-BE49-F238E27FC236}">
                <a16:creationId xmlns:a16="http://schemas.microsoft.com/office/drawing/2014/main" id="{308FDB05-CBD9-C147-BF31-0ABDC1B5670E}"/>
              </a:ext>
            </a:extLst>
          </p:cNvPr>
          <p:cNvSpPr>
            <a:spLocks noGrp="1"/>
          </p:cNvSpPr>
          <p:nvPr>
            <p:ph type="body" sz="quarter" idx="11"/>
          </p:nvPr>
        </p:nvSpPr>
        <p:spPr>
          <a:xfrm>
            <a:off x="623889" y="2141308"/>
            <a:ext cx="9885448" cy="2986087"/>
          </a:xfrm>
        </p:spPr>
        <p:txBody>
          <a:bodyPr/>
          <a:lstStyle/>
          <a:p>
            <a:r>
              <a:rPr lang="en-US" dirty="0"/>
              <a:t>People living with HIV can feel confident that if they have an undetectable viral load and take their medications as prescribed, they cannot pass on HIV to sexual partners (</a:t>
            </a:r>
            <a:r>
              <a:rPr lang="en-US" i="1" dirty="0"/>
              <a:t>Undetectable = Untransmittable</a:t>
            </a:r>
            <a:r>
              <a:rPr lang="en-US" dirty="0"/>
              <a:t> U=U)</a:t>
            </a:r>
          </a:p>
          <a:p>
            <a:r>
              <a:rPr lang="en-US" dirty="0"/>
              <a:t>Living with HIV in college– stigma, discrimination, access, support</a:t>
            </a:r>
          </a:p>
          <a:p>
            <a:endParaRPr lang="en-US" dirty="0"/>
          </a:p>
          <a:p>
            <a:endParaRPr lang="en-US" dirty="0"/>
          </a:p>
        </p:txBody>
      </p:sp>
      <p:pic>
        <p:nvPicPr>
          <p:cNvPr id="5" name="Picture 4" descr="A group of people standing in front of a crowd&#10;&#10;Description automatically generated">
            <a:extLst>
              <a:ext uri="{FF2B5EF4-FFF2-40B4-BE49-F238E27FC236}">
                <a16:creationId xmlns:a16="http://schemas.microsoft.com/office/drawing/2014/main" id="{5F9709E9-3F5F-AA4B-8630-312F774972D6}"/>
              </a:ext>
            </a:extLst>
          </p:cNvPr>
          <p:cNvPicPr>
            <a:picLocks noChangeAspect="1"/>
          </p:cNvPicPr>
          <p:nvPr/>
        </p:nvPicPr>
        <p:blipFill>
          <a:blip r:embed="rId3"/>
          <a:stretch>
            <a:fillRect/>
          </a:stretch>
        </p:blipFill>
        <p:spPr>
          <a:xfrm>
            <a:off x="723443" y="4333613"/>
            <a:ext cx="9664700" cy="1346200"/>
          </a:xfrm>
          <a:prstGeom prst="rect">
            <a:avLst/>
          </a:prstGeom>
        </p:spPr>
      </p:pic>
      <p:sp>
        <p:nvSpPr>
          <p:cNvPr id="6" name="TextBox 5">
            <a:extLst>
              <a:ext uri="{FF2B5EF4-FFF2-40B4-BE49-F238E27FC236}">
                <a16:creationId xmlns:a16="http://schemas.microsoft.com/office/drawing/2014/main" id="{B1C4F22D-1A4D-3F43-BE60-3D266D236056}"/>
              </a:ext>
            </a:extLst>
          </p:cNvPr>
          <p:cNvSpPr txBox="1"/>
          <p:nvPr/>
        </p:nvSpPr>
        <p:spPr>
          <a:xfrm>
            <a:off x="623297" y="6339397"/>
            <a:ext cx="8591739" cy="307777"/>
          </a:xfrm>
          <a:prstGeom prst="rect">
            <a:avLst/>
          </a:prstGeom>
          <a:noFill/>
        </p:spPr>
        <p:txBody>
          <a:bodyPr wrap="square" rtlCol="0">
            <a:spAutoFit/>
          </a:bodyPr>
          <a:lstStyle/>
          <a:p>
            <a:r>
              <a:rPr lang="en-US" sz="1400" dirty="0"/>
              <a:t>Source: Prevention Access Campaign. Available at </a:t>
            </a:r>
            <a:r>
              <a:rPr lang="en-US" sz="1400" dirty="0">
                <a:hlinkClick r:id="rId4"/>
              </a:rPr>
              <a:t>https://www.preventionaccess.org/undetectable</a:t>
            </a:r>
            <a:r>
              <a:rPr lang="en-US" sz="1400" dirty="0"/>
              <a:t> </a:t>
            </a:r>
          </a:p>
        </p:txBody>
      </p:sp>
    </p:spTree>
    <p:extLst>
      <p:ext uri="{BB962C8B-B14F-4D97-AF65-F5344CB8AC3E}">
        <p14:creationId xmlns:p14="http://schemas.microsoft.com/office/powerpoint/2010/main" val="113172540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C7B76-F20A-4B3A-94F3-5CD002C86D30}"/>
              </a:ext>
            </a:extLst>
          </p:cNvPr>
          <p:cNvSpPr>
            <a:spLocks noGrp="1"/>
          </p:cNvSpPr>
          <p:nvPr>
            <p:ph type="title"/>
          </p:nvPr>
        </p:nvSpPr>
        <p:spPr/>
        <p:txBody>
          <a:bodyPr/>
          <a:lstStyle/>
          <a:p>
            <a:r>
              <a:rPr lang="en-US" b="1" dirty="0"/>
              <a:t>Motive Behind a New Federal Initiative</a:t>
            </a:r>
            <a:endParaRPr lang="en-US" dirty="0"/>
          </a:p>
        </p:txBody>
      </p:sp>
      <p:sp>
        <p:nvSpPr>
          <p:cNvPr id="5" name="Content Placeholder 2">
            <a:extLst>
              <a:ext uri="{FF2B5EF4-FFF2-40B4-BE49-F238E27FC236}">
                <a16:creationId xmlns:a16="http://schemas.microsoft.com/office/drawing/2014/main" id="{CD96356E-9C94-42FC-8ECB-AC9524D434F7}"/>
              </a:ext>
            </a:extLst>
          </p:cNvPr>
          <p:cNvSpPr>
            <a:spLocks noGrp="1"/>
          </p:cNvSpPr>
          <p:nvPr>
            <p:ph type="body" sz="quarter" idx="11"/>
          </p:nvPr>
        </p:nvSpPr>
        <p:spPr>
          <a:xfrm>
            <a:off x="623889" y="2032251"/>
            <a:ext cx="6727525" cy="3961143"/>
          </a:xfrm>
        </p:spPr>
        <p:txBody>
          <a:bodyPr>
            <a:normAutofit/>
          </a:bodyPr>
          <a:lstStyle/>
          <a:p>
            <a:pPr marL="571500" indent="-457200">
              <a:buFont typeface="Arial" panose="020B0604020202020204" pitchFamily="34" charset="0"/>
              <a:buChar char="•"/>
            </a:pPr>
            <a:r>
              <a:rPr lang="en-US" sz="2600" dirty="0"/>
              <a:t>New federal plan (2020-2030)</a:t>
            </a:r>
          </a:p>
          <a:p>
            <a:pPr marL="571500" indent="-457200">
              <a:buFont typeface="Arial" panose="020B0604020202020204" pitchFamily="34" charset="0"/>
              <a:buChar char="•"/>
            </a:pPr>
            <a:r>
              <a:rPr lang="en-US" sz="2600" dirty="0"/>
              <a:t>Without intervention another 400,000 Americans will be newly diagnosed over 10 years </a:t>
            </a:r>
          </a:p>
          <a:p>
            <a:pPr marL="571500" indent="-457200">
              <a:buFont typeface="Arial" panose="020B0604020202020204" pitchFamily="34" charset="0"/>
              <a:buChar char="•"/>
            </a:pPr>
            <a:r>
              <a:rPr lang="en-US" sz="2600" dirty="0"/>
              <a:t>Federal government spends $20 billion in annual direct health expenditures for HIV prevention and care</a:t>
            </a:r>
          </a:p>
          <a:p>
            <a:pPr marL="571500" indent="-457200">
              <a:buFont typeface="Arial" panose="020B0604020202020204" pitchFamily="34" charset="0"/>
              <a:buChar char="•"/>
            </a:pPr>
            <a:r>
              <a:rPr lang="en-US" sz="2600" dirty="0"/>
              <a:t>Risk of an HIV resurgence</a:t>
            </a:r>
            <a:endParaRPr lang="en-US" dirty="0"/>
          </a:p>
        </p:txBody>
      </p:sp>
      <p:pic>
        <p:nvPicPr>
          <p:cNvPr id="6" name="Picture 5" descr="A group of people in a park&#10;&#10;Description automatically generated">
            <a:extLst>
              <a:ext uri="{FF2B5EF4-FFF2-40B4-BE49-F238E27FC236}">
                <a16:creationId xmlns:a16="http://schemas.microsoft.com/office/drawing/2014/main" id="{A93B671C-6363-464E-9036-BDB95B7C0A7D}"/>
              </a:ext>
            </a:extLst>
          </p:cNvPr>
          <p:cNvPicPr>
            <a:picLocks noChangeAspect="1"/>
          </p:cNvPicPr>
          <p:nvPr/>
        </p:nvPicPr>
        <p:blipFill>
          <a:blip r:embed="rId2"/>
          <a:stretch>
            <a:fillRect/>
          </a:stretch>
        </p:blipFill>
        <p:spPr>
          <a:xfrm>
            <a:off x="7351414" y="2032250"/>
            <a:ext cx="4469380" cy="3245919"/>
          </a:xfrm>
          <a:prstGeom prst="rect">
            <a:avLst/>
          </a:prstGeom>
        </p:spPr>
      </p:pic>
      <p:sp>
        <p:nvSpPr>
          <p:cNvPr id="7" name="TextBox 6">
            <a:extLst>
              <a:ext uri="{FF2B5EF4-FFF2-40B4-BE49-F238E27FC236}">
                <a16:creationId xmlns:a16="http://schemas.microsoft.com/office/drawing/2014/main" id="{AA6068C0-DB45-43EE-A36E-2DB846DC7025}"/>
              </a:ext>
            </a:extLst>
          </p:cNvPr>
          <p:cNvSpPr txBox="1"/>
          <p:nvPr/>
        </p:nvSpPr>
        <p:spPr>
          <a:xfrm>
            <a:off x="623297" y="6112363"/>
            <a:ext cx="9317408" cy="523220"/>
          </a:xfrm>
          <a:prstGeom prst="rect">
            <a:avLst/>
          </a:prstGeom>
          <a:noFill/>
        </p:spPr>
        <p:txBody>
          <a:bodyPr wrap="square" rtlCol="0">
            <a:spAutoFit/>
          </a:bodyPr>
          <a:lstStyle/>
          <a:p>
            <a:r>
              <a:rPr lang="en-US" sz="1400" dirty="0"/>
              <a:t>Source: US Department of Health and Human Services, Ending the HIV Epidemic. Available at https://www.hiv.gov/federal-response/ending-the-hiv-epidemic/overview</a:t>
            </a:r>
          </a:p>
        </p:txBody>
      </p:sp>
    </p:spTree>
    <p:extLst>
      <p:ext uri="{BB962C8B-B14F-4D97-AF65-F5344CB8AC3E}">
        <p14:creationId xmlns:p14="http://schemas.microsoft.com/office/powerpoint/2010/main" val="63216911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FC67-9368-418F-9E5E-3476D8305AFC}"/>
              </a:ext>
            </a:extLst>
          </p:cNvPr>
          <p:cNvSpPr>
            <a:spLocks noGrp="1"/>
          </p:cNvSpPr>
          <p:nvPr>
            <p:ph type="title"/>
          </p:nvPr>
        </p:nvSpPr>
        <p:spPr/>
        <p:txBody>
          <a:bodyPr>
            <a:normAutofit/>
          </a:bodyPr>
          <a:lstStyle/>
          <a:p>
            <a:r>
              <a:rPr lang="en-US" b="1" dirty="0"/>
              <a:t>Goals and Priorities of the New Federal Initiative</a:t>
            </a:r>
            <a:endParaRPr lang="en-US" dirty="0"/>
          </a:p>
        </p:txBody>
      </p:sp>
      <p:pic>
        <p:nvPicPr>
          <p:cNvPr id="5" name="Content Placeholder 12" title="4 pillars of the Ending the HIV Epidemic Initiative">
            <a:extLst>
              <a:ext uri="{FF2B5EF4-FFF2-40B4-BE49-F238E27FC236}">
                <a16:creationId xmlns:a16="http://schemas.microsoft.com/office/drawing/2014/main" id="{99174EB7-23F0-40ED-88C8-6EFD5389EAC0}"/>
              </a:ext>
            </a:extLst>
          </p:cNvPr>
          <p:cNvPicPr>
            <a:picLocks noChangeAspect="1"/>
          </p:cNvPicPr>
          <p:nvPr/>
        </p:nvPicPr>
        <p:blipFill>
          <a:blip r:embed="rId2"/>
          <a:stretch>
            <a:fillRect/>
          </a:stretch>
        </p:blipFill>
        <p:spPr>
          <a:xfrm>
            <a:off x="652168" y="2388422"/>
            <a:ext cx="5443832" cy="2871641"/>
          </a:xfrm>
          <a:prstGeom prst="rect">
            <a:avLst/>
          </a:prstGeom>
        </p:spPr>
      </p:pic>
      <p:pic>
        <p:nvPicPr>
          <p:cNvPr id="6" name="Content Placeholder 4" descr="The map highlights jurisdictions and states that are high risk areas for contracting HIV and that will be the focus of the EHE inititiave.  " title="Map of the United States">
            <a:extLst>
              <a:ext uri="{FF2B5EF4-FFF2-40B4-BE49-F238E27FC236}">
                <a16:creationId xmlns:a16="http://schemas.microsoft.com/office/drawing/2014/main" id="{22AFB67A-3EDF-4532-84FC-A5E9D3E2AC64}"/>
              </a:ext>
            </a:extLst>
          </p:cNvPr>
          <p:cNvPicPr>
            <a:picLocks noChangeAspect="1"/>
          </p:cNvPicPr>
          <p:nvPr/>
        </p:nvPicPr>
        <p:blipFill>
          <a:blip r:embed="rId3"/>
          <a:stretch>
            <a:fillRect/>
          </a:stretch>
        </p:blipFill>
        <p:spPr>
          <a:xfrm>
            <a:off x="6357965" y="2408105"/>
            <a:ext cx="5370096" cy="2851957"/>
          </a:xfrm>
          <a:prstGeom prst="rect">
            <a:avLst/>
          </a:prstGeom>
        </p:spPr>
      </p:pic>
      <p:sp>
        <p:nvSpPr>
          <p:cNvPr id="7" name="TextBox 6">
            <a:extLst>
              <a:ext uri="{FF2B5EF4-FFF2-40B4-BE49-F238E27FC236}">
                <a16:creationId xmlns:a16="http://schemas.microsoft.com/office/drawing/2014/main" id="{826EFA5E-4223-4A50-9BC2-153839239C71}"/>
              </a:ext>
            </a:extLst>
          </p:cNvPr>
          <p:cNvSpPr txBox="1"/>
          <p:nvPr/>
        </p:nvSpPr>
        <p:spPr>
          <a:xfrm>
            <a:off x="285052" y="6148598"/>
            <a:ext cx="10036122" cy="523220"/>
          </a:xfrm>
          <a:prstGeom prst="rect">
            <a:avLst/>
          </a:prstGeom>
          <a:noFill/>
        </p:spPr>
        <p:txBody>
          <a:bodyPr wrap="square" rtlCol="0">
            <a:spAutoFit/>
          </a:bodyPr>
          <a:lstStyle/>
          <a:p>
            <a:r>
              <a:rPr lang="en-US" sz="1400" dirty="0"/>
              <a:t>Source: US Department of Health and Human Services, Ending the HIV Epidemic. Available at https://www.hiv.gov/federal-response/ending-the-hiv-epidemic/overview</a:t>
            </a:r>
          </a:p>
        </p:txBody>
      </p:sp>
    </p:spTree>
    <p:extLst>
      <p:ext uri="{BB962C8B-B14F-4D97-AF65-F5344CB8AC3E}">
        <p14:creationId xmlns:p14="http://schemas.microsoft.com/office/powerpoint/2010/main" val="193853009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E733-1838-45BD-BDDF-045072CD2925}"/>
              </a:ext>
            </a:extLst>
          </p:cNvPr>
          <p:cNvSpPr>
            <a:spLocks noGrp="1"/>
          </p:cNvSpPr>
          <p:nvPr>
            <p:ph type="title"/>
          </p:nvPr>
        </p:nvSpPr>
        <p:spPr/>
        <p:txBody>
          <a:bodyPr/>
          <a:lstStyle/>
          <a:p>
            <a:r>
              <a:rPr lang="en-US" b="1" dirty="0"/>
              <a:t>Much Accomplished, Much to Do….</a:t>
            </a:r>
            <a:endParaRPr lang="en-US" dirty="0"/>
          </a:p>
        </p:txBody>
      </p:sp>
      <p:pic>
        <p:nvPicPr>
          <p:cNvPr id="5" name="Picture 4" descr="A screenshot of a cell phone&#10;&#10;Description automatically generated">
            <a:extLst>
              <a:ext uri="{FF2B5EF4-FFF2-40B4-BE49-F238E27FC236}">
                <a16:creationId xmlns:a16="http://schemas.microsoft.com/office/drawing/2014/main" id="{D5136212-AECA-4286-9FE8-0749FB75D1F3}"/>
              </a:ext>
            </a:extLst>
          </p:cNvPr>
          <p:cNvPicPr>
            <a:picLocks noChangeAspect="1"/>
          </p:cNvPicPr>
          <p:nvPr/>
        </p:nvPicPr>
        <p:blipFill>
          <a:blip r:embed="rId2"/>
          <a:stretch>
            <a:fillRect/>
          </a:stretch>
        </p:blipFill>
        <p:spPr>
          <a:xfrm>
            <a:off x="623297" y="1983275"/>
            <a:ext cx="3806076" cy="309532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4CA95363-4439-4864-8117-C2913177B804}"/>
              </a:ext>
            </a:extLst>
          </p:cNvPr>
          <p:cNvPicPr>
            <a:picLocks noChangeAspect="1"/>
          </p:cNvPicPr>
          <p:nvPr/>
        </p:nvPicPr>
        <p:blipFill>
          <a:blip r:embed="rId3"/>
          <a:stretch>
            <a:fillRect/>
          </a:stretch>
        </p:blipFill>
        <p:spPr>
          <a:xfrm>
            <a:off x="4833434" y="1983275"/>
            <a:ext cx="3346766" cy="3095326"/>
          </a:xfrm>
          <a:prstGeom prst="rect">
            <a:avLst/>
          </a:prstGeom>
        </p:spPr>
      </p:pic>
      <p:sp>
        <p:nvSpPr>
          <p:cNvPr id="7" name="TextBox 6">
            <a:extLst>
              <a:ext uri="{FF2B5EF4-FFF2-40B4-BE49-F238E27FC236}">
                <a16:creationId xmlns:a16="http://schemas.microsoft.com/office/drawing/2014/main" id="{F738576E-C671-44C3-BA1D-B318815C24B5}"/>
              </a:ext>
            </a:extLst>
          </p:cNvPr>
          <p:cNvSpPr txBox="1"/>
          <p:nvPr/>
        </p:nvSpPr>
        <p:spPr>
          <a:xfrm>
            <a:off x="8368041" y="1983276"/>
            <a:ext cx="3600639" cy="3825021"/>
          </a:xfrm>
          <a:prstGeom prst="rect">
            <a:avLst/>
          </a:prstGeom>
          <a:noFill/>
        </p:spPr>
        <p:txBody>
          <a:bodyPr wrap="square" rtlCol="0">
            <a:spAutoFit/>
          </a:bodyPr>
          <a:lstStyle/>
          <a:p>
            <a:pPr algn="ctr"/>
            <a:r>
              <a:rPr lang="en-US" dirty="0"/>
              <a:t>“The challenge before us is to deploy — for everyone who needs them — the </a:t>
            </a:r>
            <a:r>
              <a:rPr lang="en-US" i="1" dirty="0"/>
              <a:t>innovative strategies </a:t>
            </a:r>
            <a:r>
              <a:rPr lang="en-US" dirty="0"/>
              <a:t>for HIV prevention and treatment that have resulted from the unprecedented basic scientific and clinical advances made over the past four decades.”</a:t>
            </a:r>
          </a:p>
          <a:p>
            <a:pPr algn="ctr"/>
            <a:endParaRPr lang="en-US" dirty="0"/>
          </a:p>
          <a:p>
            <a:pPr marL="285750" indent="-285750" algn="ctr">
              <a:buFontTx/>
              <a:buChar char="-"/>
            </a:pPr>
            <a:r>
              <a:rPr lang="en-US" dirty="0"/>
              <a:t>Dr. Anthony Fauci</a:t>
            </a:r>
          </a:p>
          <a:p>
            <a:pPr algn="ctr"/>
            <a:r>
              <a:rPr lang="en-US" dirty="0"/>
              <a:t>Director, National Institute of Allergy and Infectious Diseases</a:t>
            </a:r>
          </a:p>
        </p:txBody>
      </p:sp>
      <p:sp>
        <p:nvSpPr>
          <p:cNvPr id="8" name="TextBox 7">
            <a:extLst>
              <a:ext uri="{FF2B5EF4-FFF2-40B4-BE49-F238E27FC236}">
                <a16:creationId xmlns:a16="http://schemas.microsoft.com/office/drawing/2014/main" id="{01EE524A-12D6-4B26-9996-8F1F727E5DDF}"/>
              </a:ext>
            </a:extLst>
          </p:cNvPr>
          <p:cNvSpPr txBox="1"/>
          <p:nvPr/>
        </p:nvSpPr>
        <p:spPr>
          <a:xfrm>
            <a:off x="623298" y="5932418"/>
            <a:ext cx="9416996" cy="738664"/>
          </a:xfrm>
          <a:prstGeom prst="rect">
            <a:avLst/>
          </a:prstGeom>
          <a:noFill/>
        </p:spPr>
        <p:txBody>
          <a:bodyPr wrap="square" rtlCol="0">
            <a:spAutoFit/>
          </a:bodyPr>
          <a:lstStyle/>
          <a:p>
            <a:r>
              <a:rPr lang="en-US" sz="1400" dirty="0"/>
              <a:t>Sources: (1) Altman, L. Rare Cancer Seen in 41 Homosexuals. New York Times, July 3, 1981. Available at https://www.nytimes.com/1981/07/03/us/rare-cancer-seen-in-41-homosexuals.html (2) Fauci, A. S., &amp; Lane, H. C. (2020). Four Decades of HIV/AIDS—Much Accomplished, Much to Do. </a:t>
            </a:r>
            <a:r>
              <a:rPr lang="en-US" sz="1400" i="1" dirty="0"/>
              <a:t>NEJM</a:t>
            </a:r>
            <a:r>
              <a:rPr lang="en-US" sz="1400" dirty="0"/>
              <a:t>, </a:t>
            </a:r>
            <a:r>
              <a:rPr lang="en-US" sz="1400" i="1" dirty="0"/>
              <a:t>383</a:t>
            </a:r>
            <a:r>
              <a:rPr lang="en-US" sz="1400" dirty="0"/>
              <a:t>(1), 1-4.</a:t>
            </a:r>
          </a:p>
        </p:txBody>
      </p:sp>
    </p:spTree>
    <p:extLst>
      <p:ext uri="{BB962C8B-B14F-4D97-AF65-F5344CB8AC3E}">
        <p14:creationId xmlns:p14="http://schemas.microsoft.com/office/powerpoint/2010/main" val="80294761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F9C43-CE75-4D07-A357-DABBFE9F9FCD}"/>
              </a:ext>
            </a:extLst>
          </p:cNvPr>
          <p:cNvSpPr>
            <a:spLocks noGrp="1"/>
          </p:cNvSpPr>
          <p:nvPr>
            <p:ph type="title"/>
          </p:nvPr>
        </p:nvSpPr>
        <p:spPr/>
        <p:txBody>
          <a:bodyPr/>
          <a:lstStyle/>
          <a:p>
            <a:r>
              <a:rPr lang="en-US" dirty="0"/>
              <a:t>HIV Testing and College Students</a:t>
            </a:r>
          </a:p>
        </p:txBody>
      </p:sp>
    </p:spTree>
    <p:extLst>
      <p:ext uri="{BB962C8B-B14F-4D97-AF65-F5344CB8AC3E}">
        <p14:creationId xmlns:p14="http://schemas.microsoft.com/office/powerpoint/2010/main" val="101580214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EC5A-BDBF-44F3-9555-39C264675705}"/>
              </a:ext>
            </a:extLst>
          </p:cNvPr>
          <p:cNvSpPr>
            <a:spLocks noGrp="1"/>
          </p:cNvSpPr>
          <p:nvPr>
            <p:ph type="title"/>
          </p:nvPr>
        </p:nvSpPr>
        <p:spPr/>
        <p:txBody>
          <a:bodyPr/>
          <a:lstStyle/>
          <a:p>
            <a:r>
              <a:rPr lang="en-US" dirty="0"/>
              <a:t>Inadequate Sex Education for High School Students</a:t>
            </a:r>
          </a:p>
        </p:txBody>
      </p:sp>
      <p:pic>
        <p:nvPicPr>
          <p:cNvPr id="5" name="Picture 4" descr="A screenshot of a social media post&#10;&#10;Description automatically generated">
            <a:extLst>
              <a:ext uri="{FF2B5EF4-FFF2-40B4-BE49-F238E27FC236}">
                <a16:creationId xmlns:a16="http://schemas.microsoft.com/office/drawing/2014/main" id="{7CF5F943-0E61-4850-A897-D4B8F1124DDF}"/>
              </a:ext>
            </a:extLst>
          </p:cNvPr>
          <p:cNvPicPr>
            <a:picLocks noChangeAspect="1"/>
          </p:cNvPicPr>
          <p:nvPr/>
        </p:nvPicPr>
        <p:blipFill rotWithShape="1">
          <a:blip r:embed="rId2"/>
          <a:srcRect r="8659"/>
          <a:stretch/>
        </p:blipFill>
        <p:spPr>
          <a:xfrm>
            <a:off x="623297" y="1794706"/>
            <a:ext cx="4591499" cy="4053158"/>
          </a:xfrm>
          <a:prstGeom prst="rect">
            <a:avLst/>
          </a:prstGeom>
        </p:spPr>
      </p:pic>
      <p:pic>
        <p:nvPicPr>
          <p:cNvPr id="6" name="Content Placeholder 4" descr="A screenshot of a cell phone&#10;&#10;Description automatically generated">
            <a:extLst>
              <a:ext uri="{FF2B5EF4-FFF2-40B4-BE49-F238E27FC236}">
                <a16:creationId xmlns:a16="http://schemas.microsoft.com/office/drawing/2014/main" id="{37F43C0D-5753-4DF6-9EC0-61A643866056}"/>
              </a:ext>
            </a:extLst>
          </p:cNvPr>
          <p:cNvPicPr>
            <a:picLocks noChangeAspect="1"/>
          </p:cNvPicPr>
          <p:nvPr/>
        </p:nvPicPr>
        <p:blipFill rotWithShape="1">
          <a:blip r:embed="rId3"/>
          <a:srcRect r="8281"/>
          <a:stretch/>
        </p:blipFill>
        <p:spPr>
          <a:xfrm>
            <a:off x="5987271" y="2827995"/>
            <a:ext cx="6330160" cy="2092996"/>
          </a:xfrm>
          <a:prstGeom prst="rect">
            <a:avLst/>
          </a:prstGeom>
        </p:spPr>
      </p:pic>
      <p:sp>
        <p:nvSpPr>
          <p:cNvPr id="7" name="TextBox 6">
            <a:extLst>
              <a:ext uri="{FF2B5EF4-FFF2-40B4-BE49-F238E27FC236}">
                <a16:creationId xmlns:a16="http://schemas.microsoft.com/office/drawing/2014/main" id="{30F93410-289D-4B70-831E-4152F4E6CCC6}"/>
              </a:ext>
            </a:extLst>
          </p:cNvPr>
          <p:cNvSpPr txBox="1"/>
          <p:nvPr/>
        </p:nvSpPr>
        <p:spPr>
          <a:xfrm>
            <a:off x="623297" y="6127447"/>
            <a:ext cx="2834430" cy="307777"/>
          </a:xfrm>
          <a:prstGeom prst="rect">
            <a:avLst/>
          </a:prstGeom>
          <a:noFill/>
        </p:spPr>
        <p:txBody>
          <a:bodyPr wrap="none" rtlCol="0">
            <a:spAutoFit/>
          </a:bodyPr>
          <a:lstStyle/>
          <a:p>
            <a:r>
              <a:rPr lang="en-US" sz="1400" dirty="0"/>
              <a:t>CDC 2018 School Health Profiles</a:t>
            </a:r>
          </a:p>
        </p:txBody>
      </p:sp>
    </p:spTree>
    <p:extLst>
      <p:ext uri="{BB962C8B-B14F-4D97-AF65-F5344CB8AC3E}">
        <p14:creationId xmlns:p14="http://schemas.microsoft.com/office/powerpoint/2010/main" val="249880046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211B-E904-4214-85E9-9C46F5FB52D1}"/>
              </a:ext>
            </a:extLst>
          </p:cNvPr>
          <p:cNvSpPr>
            <a:spLocks noGrp="1"/>
          </p:cNvSpPr>
          <p:nvPr>
            <p:ph type="title"/>
          </p:nvPr>
        </p:nvSpPr>
        <p:spPr/>
        <p:txBody>
          <a:bodyPr/>
          <a:lstStyle/>
          <a:p>
            <a:r>
              <a:rPr lang="en-US" b="1" dirty="0"/>
              <a:t>Promotion of Prevention on Campus</a:t>
            </a:r>
          </a:p>
        </p:txBody>
      </p:sp>
      <p:sp>
        <p:nvSpPr>
          <p:cNvPr id="3" name="Text Placeholder 2">
            <a:extLst>
              <a:ext uri="{FF2B5EF4-FFF2-40B4-BE49-F238E27FC236}">
                <a16:creationId xmlns:a16="http://schemas.microsoft.com/office/drawing/2014/main" id="{361EB85E-D6B8-4965-B1D2-ECA9EFCC342F}"/>
              </a:ext>
            </a:extLst>
          </p:cNvPr>
          <p:cNvSpPr>
            <a:spLocks noGrp="1"/>
          </p:cNvSpPr>
          <p:nvPr>
            <p:ph type="body" sz="quarter" idx="11"/>
          </p:nvPr>
        </p:nvSpPr>
        <p:spPr>
          <a:xfrm>
            <a:off x="623889" y="2032251"/>
            <a:ext cx="9602630" cy="4214640"/>
          </a:xfrm>
        </p:spPr>
        <p:txBody>
          <a:bodyPr/>
          <a:lstStyle/>
          <a:p>
            <a:pPr marL="457200" indent="-342900">
              <a:buFont typeface="Arial" panose="020B0604020202020204" pitchFamily="34" charset="0"/>
              <a:buChar char="•"/>
            </a:pPr>
            <a:r>
              <a:rPr lang="en-US" sz="2000" dirty="0"/>
              <a:t>A variety of sexual risk behaviors place college students at higher risk for STIs/HIV including:</a:t>
            </a:r>
          </a:p>
          <a:p>
            <a:pPr marL="795528" lvl="1" indent="-457200">
              <a:buFont typeface="Wingdings" panose="05000000000000000000" pitchFamily="2" charset="2"/>
              <a:buChar char="Ø"/>
            </a:pPr>
            <a:r>
              <a:rPr lang="en-US" sz="1800" dirty="0"/>
              <a:t>high rates of sexual activity</a:t>
            </a:r>
          </a:p>
          <a:p>
            <a:pPr marL="795528" lvl="1" indent="-457200">
              <a:buFont typeface="Wingdings" panose="05000000000000000000" pitchFamily="2" charset="2"/>
              <a:buChar char="Ø"/>
            </a:pPr>
            <a:r>
              <a:rPr lang="en-US" sz="1800" dirty="0"/>
              <a:t>numerous sexual partners</a:t>
            </a:r>
          </a:p>
          <a:p>
            <a:pPr marL="795528" lvl="1" indent="-457200">
              <a:buFont typeface="Wingdings" panose="05000000000000000000" pitchFamily="2" charset="2"/>
              <a:buChar char="Ø"/>
            </a:pPr>
            <a:r>
              <a:rPr lang="en-US" sz="1800" dirty="0"/>
              <a:t>inconsistent condom use</a:t>
            </a:r>
          </a:p>
          <a:p>
            <a:pPr marL="795528" lvl="1" indent="-457200">
              <a:spcAft>
                <a:spcPts val="800"/>
              </a:spcAft>
              <a:buFont typeface="Wingdings" panose="05000000000000000000" pitchFamily="2" charset="2"/>
              <a:buChar char="Ø"/>
            </a:pPr>
            <a:r>
              <a:rPr lang="en-US" sz="1800" dirty="0"/>
              <a:t>sex under the influence of drugs or alcohol</a:t>
            </a:r>
          </a:p>
          <a:p>
            <a:pPr marL="457200" indent="-342900">
              <a:spcAft>
                <a:spcPts val="800"/>
              </a:spcAft>
              <a:buFont typeface="Arial" panose="020B0604020202020204" pitchFamily="34" charset="0"/>
              <a:buChar char="•"/>
            </a:pPr>
            <a:r>
              <a:rPr lang="en-US" sz="2000" dirty="0"/>
              <a:t>College presents a unique opportunity for health education and health promotion, as young adults are more receptive to health messages and adopting healthy lifestyles at an early age has long-term benefits.</a:t>
            </a:r>
          </a:p>
          <a:p>
            <a:pPr marL="457200" indent="-342900">
              <a:spcAft>
                <a:spcPts val="800"/>
              </a:spcAft>
              <a:buFont typeface="Arial" panose="020B0604020202020204" pitchFamily="34" charset="0"/>
              <a:buChar char="•"/>
            </a:pPr>
            <a:r>
              <a:rPr lang="en-US" sz="2000" dirty="0"/>
              <a:t>Promoting healthy HIV prevention behaviors in this population may have long-term implications on reducing the prevalence of HIV.</a:t>
            </a:r>
          </a:p>
          <a:p>
            <a:endParaRPr lang="en-US" dirty="0"/>
          </a:p>
        </p:txBody>
      </p:sp>
    </p:spTree>
    <p:extLst>
      <p:ext uri="{BB962C8B-B14F-4D97-AF65-F5344CB8AC3E}">
        <p14:creationId xmlns:p14="http://schemas.microsoft.com/office/powerpoint/2010/main" val="249649194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7B4B-EE1C-4085-873D-25943F2457FA}"/>
              </a:ext>
            </a:extLst>
          </p:cNvPr>
          <p:cNvSpPr>
            <a:spLocks noGrp="1"/>
          </p:cNvSpPr>
          <p:nvPr>
            <p:ph type="title"/>
          </p:nvPr>
        </p:nvSpPr>
        <p:spPr/>
        <p:txBody>
          <a:bodyPr/>
          <a:lstStyle/>
          <a:p>
            <a:r>
              <a:rPr lang="en-US" b="1" dirty="0"/>
              <a:t>Early Work</a:t>
            </a:r>
          </a:p>
        </p:txBody>
      </p:sp>
      <p:pic>
        <p:nvPicPr>
          <p:cNvPr id="5" name="Picture 4" descr="A picture containing holding&#10;&#10;Description automatically generated">
            <a:extLst>
              <a:ext uri="{FF2B5EF4-FFF2-40B4-BE49-F238E27FC236}">
                <a16:creationId xmlns:a16="http://schemas.microsoft.com/office/drawing/2014/main" id="{F9D266BF-7889-4AF4-9573-0140F53F872E}"/>
              </a:ext>
            </a:extLst>
          </p:cNvPr>
          <p:cNvPicPr>
            <a:picLocks noChangeAspect="1"/>
          </p:cNvPicPr>
          <p:nvPr/>
        </p:nvPicPr>
        <p:blipFill>
          <a:blip r:embed="rId2"/>
          <a:stretch>
            <a:fillRect/>
          </a:stretch>
        </p:blipFill>
        <p:spPr>
          <a:xfrm>
            <a:off x="529246" y="1794706"/>
            <a:ext cx="5168900" cy="1574800"/>
          </a:xfrm>
          <a:prstGeom prst="rect">
            <a:avLst/>
          </a:prstGeom>
        </p:spPr>
      </p:pic>
      <p:graphicFrame>
        <p:nvGraphicFramePr>
          <p:cNvPr id="6" name="Object 3" descr="The chart shows the rate of HIV transmission in college students." title="Bar chart">
            <a:extLst>
              <a:ext uri="{FF2B5EF4-FFF2-40B4-BE49-F238E27FC236}">
                <a16:creationId xmlns:a16="http://schemas.microsoft.com/office/drawing/2014/main" id="{D96AB72A-7C29-4A5D-8762-5199207DA57E}"/>
              </a:ext>
            </a:extLst>
          </p:cNvPr>
          <p:cNvGraphicFramePr>
            <a:graphicFrameLocks noChangeAspect="1"/>
          </p:cNvGraphicFramePr>
          <p:nvPr>
            <p:extLst>
              <p:ext uri="{D42A27DB-BD31-4B8C-83A1-F6EECF244321}">
                <p14:modId xmlns:p14="http://schemas.microsoft.com/office/powerpoint/2010/main" val="631580539"/>
              </p:ext>
            </p:extLst>
          </p:nvPr>
        </p:nvGraphicFramePr>
        <p:xfrm>
          <a:off x="623297" y="3369506"/>
          <a:ext cx="4980797" cy="271592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descr="A screenshot of a cell phone&#10;&#10;Description automatically generated">
            <a:extLst>
              <a:ext uri="{FF2B5EF4-FFF2-40B4-BE49-F238E27FC236}">
                <a16:creationId xmlns:a16="http://schemas.microsoft.com/office/drawing/2014/main" id="{4BA3EC92-A27C-4EE7-A09C-F2F3C80ECDF3}"/>
              </a:ext>
            </a:extLst>
          </p:cNvPr>
          <p:cNvPicPr>
            <a:picLocks noChangeAspect="1"/>
          </p:cNvPicPr>
          <p:nvPr/>
        </p:nvPicPr>
        <p:blipFill rotWithShape="1">
          <a:blip r:embed="rId4"/>
          <a:srcRect l="20508" t="63186" r="62719" b="27238"/>
          <a:stretch/>
        </p:blipFill>
        <p:spPr>
          <a:xfrm>
            <a:off x="9462434" y="1470248"/>
            <a:ext cx="2474299" cy="768298"/>
          </a:xfrm>
          <a:prstGeom prst="rect">
            <a:avLst/>
          </a:prstGeom>
        </p:spPr>
      </p:pic>
      <p:pic>
        <p:nvPicPr>
          <p:cNvPr id="9" name="Picture 2" descr="Diagram of sevreal partner network investigation from January 2000 to December 2003 in 69 Nort Carolina counties." title="Diagram">
            <a:extLst>
              <a:ext uri="{FF2B5EF4-FFF2-40B4-BE49-F238E27FC236}">
                <a16:creationId xmlns:a16="http://schemas.microsoft.com/office/drawing/2014/main" id="{61E835DB-BBDC-4F1B-962E-F1191FCD720D}"/>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68" t="-3450" r="68" b="3450"/>
          <a:stretch/>
        </p:blipFill>
        <p:spPr bwMode="auto">
          <a:xfrm>
            <a:off x="6898048" y="2076236"/>
            <a:ext cx="4928639" cy="369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 name="TextBox 6">
            <a:extLst>
              <a:ext uri="{FF2B5EF4-FFF2-40B4-BE49-F238E27FC236}">
                <a16:creationId xmlns:a16="http://schemas.microsoft.com/office/drawing/2014/main" id="{0F3179B0-DD50-4985-BEF7-7F27D94988B4}"/>
              </a:ext>
            </a:extLst>
          </p:cNvPr>
          <p:cNvSpPr txBox="1"/>
          <p:nvPr/>
        </p:nvSpPr>
        <p:spPr>
          <a:xfrm>
            <a:off x="623297" y="6425294"/>
            <a:ext cx="3945311" cy="307777"/>
          </a:xfrm>
          <a:prstGeom prst="rect">
            <a:avLst/>
          </a:prstGeom>
          <a:noFill/>
        </p:spPr>
        <p:txBody>
          <a:bodyPr wrap="none" rtlCol="0">
            <a:spAutoFit/>
          </a:bodyPr>
          <a:lstStyle/>
          <a:p>
            <a:r>
              <a:rPr lang="en-US" sz="1400" dirty="0"/>
              <a:t>J Acquir Immune Defic Syndr 2005;38:531–537</a:t>
            </a:r>
          </a:p>
        </p:txBody>
      </p:sp>
    </p:spTree>
    <p:extLst>
      <p:ext uri="{BB962C8B-B14F-4D97-AF65-F5344CB8AC3E}">
        <p14:creationId xmlns:p14="http://schemas.microsoft.com/office/powerpoint/2010/main" val="154884651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1FC6-16B9-4577-AB06-5A7F4D3DB67E}"/>
              </a:ext>
            </a:extLst>
          </p:cNvPr>
          <p:cNvSpPr>
            <a:spLocks noGrp="1"/>
          </p:cNvSpPr>
          <p:nvPr>
            <p:ph type="title"/>
          </p:nvPr>
        </p:nvSpPr>
        <p:spPr>
          <a:xfrm>
            <a:off x="3051018" y="1202373"/>
            <a:ext cx="8084704" cy="648915"/>
          </a:xfrm>
        </p:spPr>
        <p:txBody>
          <a:bodyPr>
            <a:normAutofit fontScale="90000"/>
          </a:bodyPr>
          <a:lstStyle/>
          <a:p>
            <a:r>
              <a:rPr lang="en-US" b="1" dirty="0"/>
              <a:t>Strength through Youth Livin’ Empowered</a:t>
            </a:r>
          </a:p>
        </p:txBody>
      </p:sp>
      <p:pic>
        <p:nvPicPr>
          <p:cNvPr id="4" name="Picture 5" descr="bkgrnd_01">
            <a:extLst>
              <a:ext uri="{FF2B5EF4-FFF2-40B4-BE49-F238E27FC236}">
                <a16:creationId xmlns:a16="http://schemas.microsoft.com/office/drawing/2014/main" id="{7563CDFD-1DCE-4174-883B-DF68831A13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3297" y="976239"/>
            <a:ext cx="2341348" cy="1101182"/>
          </a:xfrm>
          <a:prstGeom prst="rect">
            <a:avLst/>
          </a:prstGeom>
          <a:noFill/>
          <a:ln w="9525">
            <a:solidFill>
              <a:srgbClr val="00FF00"/>
            </a:solidFill>
            <a:miter lim="800000"/>
            <a:headEnd/>
            <a:tailEnd/>
          </a:ln>
          <a:extLst>
            <a:ext uri="{909E8E84-426E-40dd-AFC4-6F175D3DCCD1}">
              <a14:hiddenFill xmlns:a14="http://schemas.microsoft.com/office/drawing/2010/main" xmlns="">
                <a:solidFill>
                  <a:srgbClr val="FFFFFF"/>
                </a:solidFill>
              </a14:hiddenFill>
            </a:ext>
          </a:extLst>
        </p:spPr>
      </p:pic>
      <p:sp>
        <p:nvSpPr>
          <p:cNvPr id="3" name="Text Placeholder 2">
            <a:extLst>
              <a:ext uri="{FF2B5EF4-FFF2-40B4-BE49-F238E27FC236}">
                <a16:creationId xmlns:a16="http://schemas.microsoft.com/office/drawing/2014/main" id="{FC2104B9-DAA1-4971-A80A-BD60AD238D22}"/>
              </a:ext>
            </a:extLst>
          </p:cNvPr>
          <p:cNvSpPr>
            <a:spLocks noGrp="1"/>
          </p:cNvSpPr>
          <p:nvPr>
            <p:ph type="body" sz="quarter" idx="11"/>
          </p:nvPr>
        </p:nvSpPr>
        <p:spPr>
          <a:xfrm>
            <a:off x="623889" y="2390115"/>
            <a:ext cx="6854273" cy="2737280"/>
          </a:xfrm>
        </p:spPr>
        <p:txBody>
          <a:bodyPr/>
          <a:lstStyle/>
          <a:p>
            <a:pPr>
              <a:lnSpc>
                <a:spcPct val="80000"/>
              </a:lnSpc>
            </a:pPr>
            <a:r>
              <a:rPr lang="en-US" sz="2200" dirty="0"/>
              <a:t>Clinical care for Young GBMSM living with HIV</a:t>
            </a:r>
          </a:p>
          <a:p>
            <a:pPr lvl="1">
              <a:lnSpc>
                <a:spcPct val="80000"/>
              </a:lnSpc>
            </a:pPr>
            <a:r>
              <a:rPr lang="en-US" sz="2000" dirty="0"/>
              <a:t>Focus on linking to care and retention in care</a:t>
            </a:r>
          </a:p>
          <a:p>
            <a:pPr lvl="1">
              <a:lnSpc>
                <a:spcPct val="80000"/>
              </a:lnSpc>
            </a:pPr>
            <a:r>
              <a:rPr lang="en-US" sz="2000" dirty="0"/>
              <a:t>HIV care provided at 2 local clinics by staff physician</a:t>
            </a:r>
          </a:p>
          <a:p>
            <a:pPr>
              <a:lnSpc>
                <a:spcPct val="80000"/>
              </a:lnSpc>
              <a:spcAft>
                <a:spcPts val="600"/>
              </a:spcAft>
            </a:pPr>
            <a:r>
              <a:rPr lang="en-US" sz="2200" dirty="0"/>
              <a:t>Support and Client Services </a:t>
            </a:r>
          </a:p>
          <a:p>
            <a:pPr lvl="1">
              <a:lnSpc>
                <a:spcPct val="80000"/>
              </a:lnSpc>
            </a:pPr>
            <a:r>
              <a:rPr lang="en-US" sz="2000" dirty="0"/>
              <a:t>Case management </a:t>
            </a:r>
          </a:p>
          <a:p>
            <a:pPr lvl="1">
              <a:lnSpc>
                <a:spcPct val="80000"/>
              </a:lnSpc>
            </a:pPr>
            <a:r>
              <a:rPr lang="en-US" sz="2000" dirty="0"/>
              <a:t>Support groups</a:t>
            </a:r>
          </a:p>
          <a:p>
            <a:pPr lvl="1">
              <a:lnSpc>
                <a:spcPct val="80000"/>
              </a:lnSpc>
            </a:pPr>
            <a:r>
              <a:rPr lang="en-US" sz="2000" dirty="0"/>
              <a:t>One-on-one support by outreach staff</a:t>
            </a:r>
          </a:p>
          <a:p>
            <a:pPr>
              <a:lnSpc>
                <a:spcPct val="80000"/>
              </a:lnSpc>
              <a:spcAft>
                <a:spcPts val="600"/>
              </a:spcAft>
            </a:pPr>
            <a:r>
              <a:rPr lang="en-US" sz="2200" dirty="0"/>
              <a:t>Outreach and education in the community</a:t>
            </a:r>
          </a:p>
          <a:p>
            <a:pPr>
              <a:lnSpc>
                <a:spcPct val="80000"/>
              </a:lnSpc>
              <a:spcAft>
                <a:spcPts val="600"/>
              </a:spcAft>
            </a:pPr>
            <a:r>
              <a:rPr lang="en-US" sz="2200" dirty="0"/>
              <a:t>Rapid HIV Counseling and Testing  </a:t>
            </a:r>
          </a:p>
          <a:p>
            <a:pPr lvl="1">
              <a:lnSpc>
                <a:spcPct val="80000"/>
              </a:lnSpc>
            </a:pPr>
            <a:r>
              <a:rPr lang="en-US" sz="2000" b="1" dirty="0">
                <a:solidFill>
                  <a:schemeClr val="accent1"/>
                </a:solidFill>
              </a:rPr>
              <a:t>College Testing Tour</a:t>
            </a:r>
          </a:p>
        </p:txBody>
      </p:sp>
      <p:pic>
        <p:nvPicPr>
          <p:cNvPr id="5" name="Picture 2" descr="PERCENT_AD">
            <a:extLst>
              <a:ext uri="{FF2B5EF4-FFF2-40B4-BE49-F238E27FC236}">
                <a16:creationId xmlns:a16="http://schemas.microsoft.com/office/drawing/2014/main" id="{81C7895C-2B54-4703-8FE1-FEBD9A1B32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8664165" y="2077421"/>
            <a:ext cx="2804095" cy="3738794"/>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86110821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F0066BB0-426F-48C3-97BD-66B63DFD4096}"/>
              </a:ext>
            </a:extLst>
          </p:cNvPr>
          <p:cNvPicPr>
            <a:picLocks noChangeAspect="1"/>
          </p:cNvPicPr>
          <p:nvPr/>
        </p:nvPicPr>
        <p:blipFill>
          <a:blip r:embed="rId2"/>
          <a:stretch>
            <a:fillRect/>
          </a:stretch>
        </p:blipFill>
        <p:spPr>
          <a:xfrm>
            <a:off x="1135567" y="1237052"/>
            <a:ext cx="8247715" cy="5116745"/>
          </a:xfrm>
          <a:prstGeom prst="rect">
            <a:avLst/>
          </a:prstGeom>
        </p:spPr>
      </p:pic>
      <p:sp>
        <p:nvSpPr>
          <p:cNvPr id="8" name="Title 1">
            <a:extLst>
              <a:ext uri="{FF2B5EF4-FFF2-40B4-BE49-F238E27FC236}">
                <a16:creationId xmlns:a16="http://schemas.microsoft.com/office/drawing/2014/main" id="{C11273D4-EA6F-4E42-B18D-30ADD3F2159F}"/>
              </a:ext>
            </a:extLst>
          </p:cNvPr>
          <p:cNvSpPr>
            <a:spLocks noGrp="1"/>
          </p:cNvSpPr>
          <p:nvPr>
            <p:ph type="title"/>
          </p:nvPr>
        </p:nvSpPr>
        <p:spPr>
          <a:xfrm>
            <a:off x="751484" y="744139"/>
            <a:ext cx="10512425" cy="648915"/>
          </a:xfrm>
        </p:spPr>
        <p:txBody>
          <a:bodyPr/>
          <a:lstStyle/>
          <a:p>
            <a:r>
              <a:rPr lang="en-US" b="1" dirty="0"/>
              <a:t>Presentation Speakers</a:t>
            </a:r>
            <a:endParaRPr lang="en-US" dirty="0"/>
          </a:p>
        </p:txBody>
      </p:sp>
    </p:spTree>
    <p:extLst>
      <p:ext uri="{BB962C8B-B14F-4D97-AF65-F5344CB8AC3E}">
        <p14:creationId xmlns:p14="http://schemas.microsoft.com/office/powerpoint/2010/main" val="240915580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CB8A-050C-47A6-A055-A6DC40DADC2D}"/>
              </a:ext>
            </a:extLst>
          </p:cNvPr>
          <p:cNvSpPr>
            <a:spLocks noGrp="1"/>
          </p:cNvSpPr>
          <p:nvPr>
            <p:ph type="title"/>
          </p:nvPr>
        </p:nvSpPr>
        <p:spPr>
          <a:xfrm>
            <a:off x="4472412" y="1145791"/>
            <a:ext cx="6663310" cy="648915"/>
          </a:xfrm>
        </p:spPr>
        <p:txBody>
          <a:bodyPr>
            <a:normAutofit/>
          </a:bodyPr>
          <a:lstStyle/>
          <a:p>
            <a:pPr algn="ctr"/>
            <a:r>
              <a:rPr lang="en-US" b="1" dirty="0"/>
              <a:t>Style Core Component: Testing</a:t>
            </a:r>
            <a:endParaRPr lang="en-US" dirty="0"/>
          </a:p>
        </p:txBody>
      </p:sp>
      <p:sp>
        <p:nvSpPr>
          <p:cNvPr id="3" name="Text Placeholder 2">
            <a:extLst>
              <a:ext uri="{FF2B5EF4-FFF2-40B4-BE49-F238E27FC236}">
                <a16:creationId xmlns:a16="http://schemas.microsoft.com/office/drawing/2014/main" id="{2C39E875-370D-49C1-8D10-6AF79E0EFB27}"/>
              </a:ext>
            </a:extLst>
          </p:cNvPr>
          <p:cNvSpPr>
            <a:spLocks noGrp="1"/>
          </p:cNvSpPr>
          <p:nvPr>
            <p:ph type="body" sz="quarter" idx="11"/>
          </p:nvPr>
        </p:nvSpPr>
        <p:spPr>
          <a:xfrm>
            <a:off x="4354716" y="2077518"/>
            <a:ext cx="6781005" cy="2986087"/>
          </a:xfrm>
        </p:spPr>
        <p:txBody>
          <a:bodyPr/>
          <a:lstStyle/>
          <a:p>
            <a:pPr marL="457200" indent="-342900">
              <a:buFont typeface="Arial" panose="020B0604020202020204" pitchFamily="34" charset="0"/>
              <a:buChar char="•"/>
            </a:pPr>
            <a:r>
              <a:rPr lang="en-US" sz="2200" dirty="0"/>
              <a:t>College/Venue based Rapid HIV testing tour </a:t>
            </a:r>
          </a:p>
          <a:p>
            <a:pPr marL="624078" lvl="1" indent="-285750">
              <a:buFont typeface="Wingdings" panose="05000000000000000000" pitchFamily="2" charset="2"/>
              <a:buChar char="§"/>
            </a:pPr>
            <a:r>
              <a:rPr lang="en-US" sz="1800" dirty="0"/>
              <a:t>Over 3000 NC college students tested </a:t>
            </a:r>
          </a:p>
          <a:p>
            <a:pPr marL="962406" lvl="2" indent="-285750">
              <a:buFont typeface="Wingdings" panose="05000000000000000000" pitchFamily="2" charset="2"/>
              <a:buChar char="Ø"/>
            </a:pPr>
            <a:r>
              <a:rPr lang="en-US" sz="1700" dirty="0"/>
              <a:t>10 new positives identified and linked to care </a:t>
            </a:r>
          </a:p>
          <a:p>
            <a:pPr marL="962406" lvl="2" indent="-285750">
              <a:buFont typeface="Wingdings" panose="05000000000000000000" pitchFamily="2" charset="2"/>
              <a:buChar char="Ø"/>
            </a:pPr>
            <a:r>
              <a:rPr lang="en-US" sz="1700" dirty="0"/>
              <a:t>Mix of schools (Duke, UNC-Chapel Hill, NC State, NC Central, Shaw, St. Augustine’s, Livingstone) also includes testing events at churches</a:t>
            </a:r>
          </a:p>
          <a:p>
            <a:pPr marL="624078" lvl="1" indent="-285750">
              <a:buFont typeface="Wingdings" panose="05000000000000000000" pitchFamily="2" charset="2"/>
              <a:buChar char="§"/>
            </a:pPr>
            <a:r>
              <a:rPr lang="en-US" sz="1800" dirty="0"/>
              <a:t>Youthful testing staff, buy-in from campus groups drives high turnout (as many as 250 students at an event)</a:t>
            </a:r>
          </a:p>
          <a:p>
            <a:pPr marL="457200" indent="-342900">
              <a:buFont typeface="Arial" panose="020B0604020202020204" pitchFamily="34" charset="0"/>
              <a:buChar char="•"/>
            </a:pPr>
            <a:r>
              <a:rPr lang="en-US" sz="2200" dirty="0"/>
              <a:t>Core component is confidentiality for positive clients (space/ logistics)</a:t>
            </a:r>
          </a:p>
          <a:p>
            <a:pPr marL="681228" lvl="1" indent="-342900">
              <a:buFont typeface="Arial" panose="020B0604020202020204" pitchFamily="34" charset="0"/>
              <a:buChar char="•"/>
            </a:pPr>
            <a:r>
              <a:rPr lang="en-US" sz="1600" dirty="0"/>
              <a:t>MD on site/on call of immediate linkage to confirmatory testing and care</a:t>
            </a:r>
          </a:p>
          <a:p>
            <a:endParaRPr lang="en-US" dirty="0"/>
          </a:p>
        </p:txBody>
      </p:sp>
      <p:pic>
        <p:nvPicPr>
          <p:cNvPr id="5" name="Picture 3" descr="STYLE Art NCCU 06">
            <a:extLst>
              <a:ext uri="{FF2B5EF4-FFF2-40B4-BE49-F238E27FC236}">
                <a16:creationId xmlns:a16="http://schemas.microsoft.com/office/drawing/2014/main" id="{0CA8CCBA-E12B-4EC4-8EDB-F1B8A8F4EBB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20876" r="31296"/>
          <a:stretch/>
        </p:blipFill>
        <p:spPr>
          <a:xfrm>
            <a:off x="566427" y="889786"/>
            <a:ext cx="3683001" cy="57753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37699867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CADB-0DF3-462B-8CEA-85347ABC71E4}"/>
              </a:ext>
            </a:extLst>
          </p:cNvPr>
          <p:cNvSpPr>
            <a:spLocks noGrp="1"/>
          </p:cNvSpPr>
          <p:nvPr>
            <p:ph type="title"/>
          </p:nvPr>
        </p:nvSpPr>
        <p:spPr>
          <a:xfrm>
            <a:off x="623889" y="955668"/>
            <a:ext cx="10512425" cy="648915"/>
          </a:xfrm>
        </p:spPr>
        <p:txBody>
          <a:bodyPr/>
          <a:lstStyle/>
          <a:p>
            <a:r>
              <a:rPr lang="en-US" altLang="en-US" b="1" dirty="0"/>
              <a:t>Unique Aspects of Style Testing Events</a:t>
            </a:r>
            <a:endParaRPr lang="en-US" b="1" dirty="0"/>
          </a:p>
        </p:txBody>
      </p:sp>
      <p:sp>
        <p:nvSpPr>
          <p:cNvPr id="3" name="Text Placeholder 2">
            <a:extLst>
              <a:ext uri="{FF2B5EF4-FFF2-40B4-BE49-F238E27FC236}">
                <a16:creationId xmlns:a16="http://schemas.microsoft.com/office/drawing/2014/main" id="{EE1B42BA-BA36-454E-A75B-D097526302EE}"/>
              </a:ext>
            </a:extLst>
          </p:cNvPr>
          <p:cNvSpPr>
            <a:spLocks noGrp="1"/>
          </p:cNvSpPr>
          <p:nvPr>
            <p:ph type="body" sz="quarter" idx="11"/>
          </p:nvPr>
        </p:nvSpPr>
        <p:spPr>
          <a:xfrm>
            <a:off x="623889" y="1749439"/>
            <a:ext cx="10140681" cy="3413755"/>
          </a:xfrm>
        </p:spPr>
        <p:txBody>
          <a:bodyPr/>
          <a:lstStyle/>
          <a:p>
            <a:pPr marL="457200" indent="-342900">
              <a:buFont typeface="Arial" panose="020B0604020202020204" pitchFamily="34" charset="0"/>
              <a:buChar char="•"/>
            </a:pPr>
            <a:r>
              <a:rPr lang="en-US" altLang="en-US" dirty="0"/>
              <a:t>Free, rapid, oral testing     </a:t>
            </a:r>
          </a:p>
          <a:p>
            <a:pPr marL="457200" indent="-342900">
              <a:buFont typeface="Arial" panose="020B0604020202020204" pitchFamily="34" charset="0"/>
              <a:buChar char="•"/>
            </a:pPr>
            <a:r>
              <a:rPr lang="en-US" altLang="en-US" dirty="0"/>
              <a:t>Group or individual pre-test counseling encouraging “friends” coming in for testing together</a:t>
            </a:r>
          </a:p>
          <a:p>
            <a:pPr marL="457200" indent="-342900">
              <a:buFont typeface="Arial" panose="020B0604020202020204" pitchFamily="34" charset="0"/>
              <a:buChar char="•"/>
            </a:pPr>
            <a:r>
              <a:rPr lang="en-US" altLang="en-US" dirty="0"/>
              <a:t>Graduate students as counselors - promotes youth-friendly environment </a:t>
            </a:r>
          </a:p>
          <a:p>
            <a:pPr marL="681228" lvl="1" indent="-342900">
              <a:buFont typeface="Wingdings" panose="05000000000000000000" pitchFamily="2" charset="2"/>
              <a:buChar char="§"/>
            </a:pPr>
            <a:r>
              <a:rPr lang="en-US" altLang="en-US" dirty="0"/>
              <a:t>Close enough in age to undergrads to be seen as understanding, but removed from undergraduate social circles - less confidentiality concerns</a:t>
            </a:r>
          </a:p>
          <a:p>
            <a:pPr marL="457200" indent="-342900">
              <a:buFont typeface="Arial" panose="020B0604020202020204" pitchFamily="34" charset="0"/>
              <a:buChar char="•"/>
            </a:pPr>
            <a:r>
              <a:rPr lang="en-US" altLang="en-US" dirty="0"/>
              <a:t>Physician on-site for referral of all positive cases</a:t>
            </a:r>
          </a:p>
          <a:p>
            <a:pPr marL="457200" indent="-342900">
              <a:buFont typeface="Arial" panose="020B0604020202020204" pitchFamily="34" charset="0"/>
              <a:buChar char="•"/>
            </a:pPr>
            <a:r>
              <a:rPr lang="en-US" altLang="en-US" dirty="0"/>
              <a:t>Co-sponsorship with campus organizations promotes student buy-in</a:t>
            </a:r>
          </a:p>
          <a:p>
            <a:endParaRPr lang="en-US" dirty="0"/>
          </a:p>
        </p:txBody>
      </p:sp>
    </p:spTree>
    <p:extLst>
      <p:ext uri="{BB962C8B-B14F-4D97-AF65-F5344CB8AC3E}">
        <p14:creationId xmlns:p14="http://schemas.microsoft.com/office/powerpoint/2010/main" val="366110942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9325-B054-4726-80D4-EC672C58A1D2}"/>
              </a:ext>
            </a:extLst>
          </p:cNvPr>
          <p:cNvSpPr>
            <a:spLocks noGrp="1"/>
          </p:cNvSpPr>
          <p:nvPr>
            <p:ph type="title"/>
          </p:nvPr>
        </p:nvSpPr>
        <p:spPr/>
        <p:txBody>
          <a:bodyPr/>
          <a:lstStyle/>
          <a:p>
            <a:r>
              <a:rPr lang="en-US" b="1" dirty="0"/>
              <a:t>National College Health Assessment</a:t>
            </a:r>
          </a:p>
        </p:txBody>
      </p:sp>
      <p:sp>
        <p:nvSpPr>
          <p:cNvPr id="3" name="Text Placeholder 2">
            <a:extLst>
              <a:ext uri="{FF2B5EF4-FFF2-40B4-BE49-F238E27FC236}">
                <a16:creationId xmlns:a16="http://schemas.microsoft.com/office/drawing/2014/main" id="{8A94CE99-F048-42A0-A350-39BAFE33F6FF}"/>
              </a:ext>
            </a:extLst>
          </p:cNvPr>
          <p:cNvSpPr>
            <a:spLocks noGrp="1"/>
          </p:cNvSpPr>
          <p:nvPr>
            <p:ph type="body" sz="quarter" idx="11"/>
          </p:nvPr>
        </p:nvSpPr>
        <p:spPr>
          <a:xfrm>
            <a:off x="623889" y="2032251"/>
            <a:ext cx="7143984" cy="3417935"/>
          </a:xfrm>
        </p:spPr>
        <p:txBody>
          <a:bodyPr/>
          <a:lstStyle/>
          <a:p>
            <a:pPr marL="681228" lvl="1" indent="-342900">
              <a:buFont typeface="Arial" panose="020B0604020202020204" pitchFamily="34" charset="0"/>
              <a:buChar char="•"/>
            </a:pPr>
            <a:r>
              <a:rPr lang="en-US" sz="2000" dirty="0"/>
              <a:t>HIV Testing Behaviors</a:t>
            </a:r>
          </a:p>
          <a:p>
            <a:pPr marL="962406" lvl="2" indent="-285750">
              <a:buFont typeface="Wingdings" panose="05000000000000000000" pitchFamily="2" charset="2"/>
              <a:buChar char="§"/>
            </a:pPr>
            <a:r>
              <a:rPr lang="en-US" sz="1800" dirty="0"/>
              <a:t>17% reported testing for HIV in past 12 months </a:t>
            </a:r>
          </a:p>
          <a:p>
            <a:pPr marL="962406" lvl="2" indent="-285750">
              <a:buFont typeface="Wingdings" panose="05000000000000000000" pitchFamily="2" charset="2"/>
              <a:buChar char="§"/>
            </a:pPr>
            <a:r>
              <a:rPr lang="en-US" sz="1800" dirty="0"/>
              <a:t>11% reported testing &gt;12 months ago</a:t>
            </a:r>
          </a:p>
          <a:p>
            <a:pPr marL="681228" lvl="1" indent="-342900">
              <a:buFont typeface="Arial" panose="020B0604020202020204" pitchFamily="34" charset="0"/>
              <a:buChar char="•"/>
            </a:pPr>
            <a:r>
              <a:rPr lang="en-US" sz="2000" dirty="0"/>
              <a:t>Sexual Behaviors</a:t>
            </a:r>
          </a:p>
          <a:p>
            <a:pPr marL="962406" lvl="2" indent="-285750">
              <a:buFont typeface="Wingdings" panose="05000000000000000000" pitchFamily="2" charset="2"/>
              <a:buChar char="§"/>
            </a:pPr>
            <a:r>
              <a:rPr lang="en-US" sz="1800" dirty="0"/>
              <a:t>55% engaged in vaginal intercourse in past 12 months</a:t>
            </a:r>
          </a:p>
          <a:p>
            <a:pPr marL="1019556" lvl="2" indent="-342900">
              <a:buFont typeface="Wingdings" panose="05000000000000000000" pitchFamily="2" charset="2"/>
              <a:buChar char="§"/>
            </a:pPr>
            <a:r>
              <a:rPr lang="en-US" sz="1800" dirty="0"/>
              <a:t>10% engaged in anal sex in past 12 months</a:t>
            </a:r>
          </a:p>
          <a:p>
            <a:pPr marL="962406" lvl="2" indent="-285750">
              <a:buFont typeface="Wingdings" panose="05000000000000000000" pitchFamily="2" charset="2"/>
              <a:buChar char="§"/>
            </a:pPr>
            <a:r>
              <a:rPr lang="en-US" sz="1800" dirty="0"/>
              <a:t>Of those reporting having vaginal intercourse in past 12 months: 15% of males and 17% females reported that they or their partner used emergency contraception ("morning after pill" or "Plan B")</a:t>
            </a:r>
          </a:p>
          <a:p>
            <a:endParaRPr lang="en-US" dirty="0"/>
          </a:p>
        </p:txBody>
      </p:sp>
      <p:pic>
        <p:nvPicPr>
          <p:cNvPr id="5" name="Picture 4" descr="An empty park bench next to a tree&#10;&#10;Description automatically generated">
            <a:extLst>
              <a:ext uri="{FF2B5EF4-FFF2-40B4-BE49-F238E27FC236}">
                <a16:creationId xmlns:a16="http://schemas.microsoft.com/office/drawing/2014/main" id="{7ED4C27F-4447-47E3-9E5A-4B377AD5DCD3}"/>
              </a:ext>
            </a:extLst>
          </p:cNvPr>
          <p:cNvPicPr>
            <a:picLocks noChangeAspect="1"/>
          </p:cNvPicPr>
          <p:nvPr/>
        </p:nvPicPr>
        <p:blipFill rotWithShape="1">
          <a:blip r:embed="rId2"/>
          <a:srcRect l="28008" r="17413" b="1"/>
          <a:stretch/>
        </p:blipFill>
        <p:spPr>
          <a:xfrm>
            <a:off x="8867971" y="2103991"/>
            <a:ext cx="2921149" cy="3572532"/>
          </a:xfrm>
          <a:prstGeom prst="rect">
            <a:avLst/>
          </a:prstGeom>
        </p:spPr>
      </p:pic>
      <p:sp>
        <p:nvSpPr>
          <p:cNvPr id="6" name="TextBox 5">
            <a:extLst>
              <a:ext uri="{FF2B5EF4-FFF2-40B4-BE49-F238E27FC236}">
                <a16:creationId xmlns:a16="http://schemas.microsoft.com/office/drawing/2014/main" id="{19ED1FEE-2AA8-4737-B505-2730EB2E09F1}"/>
              </a:ext>
            </a:extLst>
          </p:cNvPr>
          <p:cNvSpPr txBox="1"/>
          <p:nvPr/>
        </p:nvSpPr>
        <p:spPr>
          <a:xfrm>
            <a:off x="623297" y="6149457"/>
            <a:ext cx="5176417" cy="307777"/>
          </a:xfrm>
          <a:prstGeom prst="rect">
            <a:avLst/>
          </a:prstGeom>
          <a:noFill/>
        </p:spPr>
        <p:txBody>
          <a:bodyPr wrap="none" rtlCol="0">
            <a:spAutoFit/>
          </a:bodyPr>
          <a:lstStyle/>
          <a:p>
            <a:r>
              <a:rPr lang="en-US" sz="1400" dirty="0"/>
              <a:t>Fall 2019: National reference group of 38,679 college students </a:t>
            </a:r>
          </a:p>
        </p:txBody>
      </p:sp>
    </p:spTree>
    <p:extLst>
      <p:ext uri="{BB962C8B-B14F-4D97-AF65-F5344CB8AC3E}">
        <p14:creationId xmlns:p14="http://schemas.microsoft.com/office/powerpoint/2010/main" val="556537476"/>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5D98-5D8A-4C80-B5B9-758264674619}"/>
              </a:ext>
            </a:extLst>
          </p:cNvPr>
          <p:cNvSpPr>
            <a:spLocks noGrp="1"/>
          </p:cNvSpPr>
          <p:nvPr>
            <p:ph type="title"/>
          </p:nvPr>
        </p:nvSpPr>
        <p:spPr/>
        <p:txBody>
          <a:bodyPr/>
          <a:lstStyle/>
          <a:p>
            <a:r>
              <a:rPr lang="en-US" b="1" dirty="0"/>
              <a:t>HIV Testing and Sexual Behaviors</a:t>
            </a:r>
          </a:p>
        </p:txBody>
      </p:sp>
      <p:sp>
        <p:nvSpPr>
          <p:cNvPr id="5" name="Rounded Rectangle 4">
            <a:extLst>
              <a:ext uri="{FF2B5EF4-FFF2-40B4-BE49-F238E27FC236}">
                <a16:creationId xmlns:a16="http://schemas.microsoft.com/office/drawing/2014/main" id="{D46C399D-9EE8-4C2D-92E4-705CA4DE1725}"/>
              </a:ext>
            </a:extLst>
          </p:cNvPr>
          <p:cNvSpPr/>
          <p:nvPr/>
        </p:nvSpPr>
        <p:spPr>
          <a:xfrm>
            <a:off x="714424" y="2016756"/>
            <a:ext cx="10618140" cy="50274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HIV risk assessment at four HBCUs in a southern state </a:t>
            </a:r>
          </a:p>
        </p:txBody>
      </p:sp>
      <p:sp>
        <p:nvSpPr>
          <p:cNvPr id="3" name="Text Placeholder 2">
            <a:extLst>
              <a:ext uri="{FF2B5EF4-FFF2-40B4-BE49-F238E27FC236}">
                <a16:creationId xmlns:a16="http://schemas.microsoft.com/office/drawing/2014/main" id="{BA924936-9DBA-4070-84C1-975A69B15B20}"/>
              </a:ext>
            </a:extLst>
          </p:cNvPr>
          <p:cNvSpPr>
            <a:spLocks noGrp="1"/>
          </p:cNvSpPr>
          <p:nvPr>
            <p:ph type="body" sz="quarter" idx="11"/>
          </p:nvPr>
        </p:nvSpPr>
        <p:spPr>
          <a:xfrm>
            <a:off x="714424" y="2645470"/>
            <a:ext cx="9602630" cy="2986087"/>
          </a:xfrm>
        </p:spPr>
        <p:txBody>
          <a:bodyPr/>
          <a:lstStyle/>
          <a:p>
            <a:pPr marL="457200" indent="-342900">
              <a:buFont typeface="Arial" panose="020B0604020202020204" pitchFamily="34" charset="0"/>
              <a:buChar char="•"/>
            </a:pPr>
            <a:r>
              <a:rPr lang="en-US" sz="2000" dirty="0"/>
              <a:t>Among participants (N = 615), most identified as African American (578, 94.8%), female (377, 61.3%) and 18-24 years old (540, 87.9%)</a:t>
            </a:r>
          </a:p>
          <a:p>
            <a:pPr marL="457200" indent="-342900">
              <a:buFont typeface="Arial" panose="020B0604020202020204" pitchFamily="34" charset="0"/>
              <a:buChar char="•"/>
            </a:pPr>
            <a:r>
              <a:rPr lang="en-US" sz="2000" dirty="0"/>
              <a:t>Many (42.3%) had never been tested for HIV</a:t>
            </a:r>
          </a:p>
          <a:p>
            <a:pPr marL="457200" indent="-342900">
              <a:buFont typeface="Arial" panose="020B0604020202020204" pitchFamily="34" charset="0"/>
              <a:buChar char="•"/>
            </a:pPr>
            <a:r>
              <a:rPr lang="en-US" sz="2000" dirty="0"/>
              <a:t>Most reported they had been sexually active in the last year (533, 86.8%) with many reporting 2-5 partners (270, 43.9%)</a:t>
            </a:r>
          </a:p>
          <a:p>
            <a:pPr marL="457200" indent="-342900">
              <a:buFont typeface="Arial" panose="020B0604020202020204" pitchFamily="34" charset="0"/>
              <a:buChar char="•"/>
            </a:pPr>
            <a:r>
              <a:rPr lang="en-US" sz="2000" dirty="0"/>
              <a:t>Among males (n = 236), 8.6% reported same sex partners</a:t>
            </a:r>
          </a:p>
          <a:p>
            <a:pPr marL="457200" indent="-342900">
              <a:buFont typeface="Arial" panose="020B0604020202020204" pitchFamily="34" charset="0"/>
              <a:buChar char="•"/>
            </a:pPr>
            <a:r>
              <a:rPr lang="en-US" sz="2000" dirty="0"/>
              <a:t>Many participants reported inconsistent condom use during vaginal sex (242, 46%)</a:t>
            </a:r>
          </a:p>
          <a:p>
            <a:pPr marL="457200" indent="-342900">
              <a:buFont typeface="Arial" panose="020B0604020202020204" pitchFamily="34" charset="0"/>
              <a:buChar char="•"/>
            </a:pPr>
            <a:r>
              <a:rPr lang="en-US" sz="2000" dirty="0"/>
              <a:t>Most participants had not heard of PrEP (473, 86.2%)</a:t>
            </a:r>
          </a:p>
          <a:p>
            <a:endParaRPr lang="en-US" dirty="0"/>
          </a:p>
        </p:txBody>
      </p:sp>
      <p:sp>
        <p:nvSpPr>
          <p:cNvPr id="6" name="TextBox 5">
            <a:extLst>
              <a:ext uri="{FF2B5EF4-FFF2-40B4-BE49-F238E27FC236}">
                <a16:creationId xmlns:a16="http://schemas.microsoft.com/office/drawing/2014/main" id="{53A7F0E9-8D7D-46FF-B53D-48FC6BEC5FA9}"/>
              </a:ext>
            </a:extLst>
          </p:cNvPr>
          <p:cNvSpPr txBox="1"/>
          <p:nvPr/>
        </p:nvSpPr>
        <p:spPr>
          <a:xfrm>
            <a:off x="714424" y="6304480"/>
            <a:ext cx="4495305" cy="307777"/>
          </a:xfrm>
          <a:prstGeom prst="rect">
            <a:avLst/>
          </a:prstGeom>
          <a:noFill/>
        </p:spPr>
        <p:txBody>
          <a:bodyPr wrap="square" rtlCol="0">
            <a:spAutoFit/>
          </a:bodyPr>
          <a:lstStyle/>
          <a:p>
            <a:r>
              <a:rPr lang="en-US" sz="1400" dirty="0"/>
              <a:t>Marshall, 2020</a:t>
            </a:r>
          </a:p>
        </p:txBody>
      </p:sp>
    </p:spTree>
    <p:extLst>
      <p:ext uri="{BB962C8B-B14F-4D97-AF65-F5344CB8AC3E}">
        <p14:creationId xmlns:p14="http://schemas.microsoft.com/office/powerpoint/2010/main" val="244833241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1B654-F2A6-4D7D-95E3-EA98E589B051}"/>
              </a:ext>
            </a:extLst>
          </p:cNvPr>
          <p:cNvSpPr>
            <a:spLocks noGrp="1"/>
          </p:cNvSpPr>
          <p:nvPr>
            <p:ph type="title"/>
          </p:nvPr>
        </p:nvSpPr>
        <p:spPr/>
        <p:txBody>
          <a:bodyPr/>
          <a:lstStyle/>
          <a:p>
            <a:r>
              <a:rPr lang="en-US" b="1" dirty="0"/>
              <a:t>HIV and Stigma</a:t>
            </a:r>
          </a:p>
        </p:txBody>
      </p:sp>
      <p:sp>
        <p:nvSpPr>
          <p:cNvPr id="4" name="Rounded Rectangle 4">
            <a:extLst>
              <a:ext uri="{FF2B5EF4-FFF2-40B4-BE49-F238E27FC236}">
                <a16:creationId xmlns:a16="http://schemas.microsoft.com/office/drawing/2014/main" id="{705F0BA3-40C0-4C47-9DFD-5CACE4F2E9A0}"/>
              </a:ext>
            </a:extLst>
          </p:cNvPr>
          <p:cNvSpPr/>
          <p:nvPr/>
        </p:nvSpPr>
        <p:spPr>
          <a:xfrm>
            <a:off x="623297" y="2046083"/>
            <a:ext cx="10882859" cy="43457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Nationally representative survey of 1,794 young adults ages 18-30 years</a:t>
            </a:r>
          </a:p>
        </p:txBody>
      </p:sp>
      <p:sp>
        <p:nvSpPr>
          <p:cNvPr id="3" name="Text Placeholder 2">
            <a:extLst>
              <a:ext uri="{FF2B5EF4-FFF2-40B4-BE49-F238E27FC236}">
                <a16:creationId xmlns:a16="http://schemas.microsoft.com/office/drawing/2014/main" id="{16F3D56E-BB91-48BC-980D-64776A8CC701}"/>
              </a:ext>
            </a:extLst>
          </p:cNvPr>
          <p:cNvSpPr>
            <a:spLocks noGrp="1"/>
          </p:cNvSpPr>
          <p:nvPr>
            <p:ph type="body" sz="quarter" idx="11"/>
          </p:nvPr>
        </p:nvSpPr>
        <p:spPr>
          <a:xfrm>
            <a:off x="623297" y="2675453"/>
            <a:ext cx="9614932" cy="2986087"/>
          </a:xfrm>
        </p:spPr>
        <p:txBody>
          <a:bodyPr/>
          <a:lstStyle/>
          <a:p>
            <a:pPr>
              <a:buFont typeface="Arial" panose="020B0604020202020204" pitchFamily="34" charset="0"/>
              <a:buChar char="•"/>
            </a:pPr>
            <a:r>
              <a:rPr lang="en-US" sz="2000" b="1" dirty="0"/>
              <a:t>Comfortable</a:t>
            </a:r>
            <a:r>
              <a:rPr lang="en-US" sz="2000" dirty="0"/>
              <a:t> having someone with HIV as friends (65%) or work colleagues (66%)</a:t>
            </a:r>
          </a:p>
          <a:p>
            <a:pPr>
              <a:buFont typeface="Arial" panose="020B0604020202020204" pitchFamily="34" charset="0"/>
              <a:buChar char="•"/>
            </a:pPr>
            <a:r>
              <a:rPr lang="en-US" sz="2000" b="1" dirty="0"/>
              <a:t>Uncomfortable</a:t>
            </a:r>
            <a:r>
              <a:rPr lang="en-US" sz="2000" dirty="0"/>
              <a:t> having a roommate with HIV (51%) or having their food prepared by someone with HIV (58%)</a:t>
            </a:r>
          </a:p>
          <a:p>
            <a:pPr>
              <a:buFont typeface="Arial" panose="020B0604020202020204" pitchFamily="34" charset="0"/>
              <a:buChar char="•"/>
            </a:pPr>
            <a:r>
              <a:rPr lang="en-US" sz="2000" dirty="0"/>
              <a:t>Three quarters (73%) respond that are </a:t>
            </a:r>
            <a:r>
              <a:rPr lang="en-US" sz="2000" b="1" dirty="0"/>
              <a:t>“very uncomfortable” </a:t>
            </a:r>
            <a:r>
              <a:rPr lang="en-US" sz="2000" dirty="0"/>
              <a:t>having a sexual partner with HIV,  another 18% say they would be “</a:t>
            </a:r>
            <a:r>
              <a:rPr lang="en-US" sz="2000" b="1" dirty="0"/>
              <a:t>somewhat uncomfortable”</a:t>
            </a:r>
          </a:p>
          <a:p>
            <a:pPr>
              <a:buFont typeface="Arial" panose="020B0604020202020204" pitchFamily="34" charset="0"/>
              <a:buChar char="•"/>
            </a:pPr>
            <a:r>
              <a:rPr lang="en-US" sz="2000" dirty="0"/>
              <a:t>More than half (54%) of young adults report never having been tested for HIV </a:t>
            </a:r>
          </a:p>
          <a:p>
            <a:pPr>
              <a:buFont typeface="Arial" panose="020B0604020202020204" pitchFamily="34" charset="0"/>
              <a:buChar char="•"/>
            </a:pPr>
            <a:r>
              <a:rPr lang="en-US" sz="2000" dirty="0"/>
              <a:t>Nearly two-thirds (63%) say they have never talked with a health care provider about HIV</a:t>
            </a:r>
          </a:p>
          <a:p>
            <a:endParaRPr lang="en-US" dirty="0"/>
          </a:p>
        </p:txBody>
      </p:sp>
      <p:sp>
        <p:nvSpPr>
          <p:cNvPr id="5" name="TextBox 4">
            <a:extLst>
              <a:ext uri="{FF2B5EF4-FFF2-40B4-BE49-F238E27FC236}">
                <a16:creationId xmlns:a16="http://schemas.microsoft.com/office/drawing/2014/main" id="{ABFE8CBE-1E13-4D7E-B224-8B94956AB9D6}"/>
              </a:ext>
            </a:extLst>
          </p:cNvPr>
          <p:cNvSpPr txBox="1"/>
          <p:nvPr/>
        </p:nvSpPr>
        <p:spPr>
          <a:xfrm>
            <a:off x="623297" y="6269892"/>
            <a:ext cx="6825908" cy="307777"/>
          </a:xfrm>
          <a:prstGeom prst="rect">
            <a:avLst/>
          </a:prstGeom>
          <a:noFill/>
        </p:spPr>
        <p:txBody>
          <a:bodyPr wrap="none" rtlCol="0">
            <a:spAutoFit/>
          </a:bodyPr>
          <a:lstStyle/>
          <a:p>
            <a:r>
              <a:rPr lang="en-US" sz="1400" dirty="0"/>
              <a:t>National Survey of Young Adults on HIV/AIDS, Kaiser Family Foundation, Nov 2017</a:t>
            </a:r>
          </a:p>
        </p:txBody>
      </p:sp>
    </p:spTree>
    <p:extLst>
      <p:ext uri="{BB962C8B-B14F-4D97-AF65-F5344CB8AC3E}">
        <p14:creationId xmlns:p14="http://schemas.microsoft.com/office/powerpoint/2010/main" val="303534473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4760-3105-4584-908B-606D51A97C23}"/>
              </a:ext>
            </a:extLst>
          </p:cNvPr>
          <p:cNvSpPr>
            <a:spLocks noGrp="1"/>
          </p:cNvSpPr>
          <p:nvPr>
            <p:ph type="title"/>
          </p:nvPr>
        </p:nvSpPr>
        <p:spPr/>
        <p:txBody>
          <a:bodyPr/>
          <a:lstStyle/>
          <a:p>
            <a:r>
              <a:rPr lang="en-US" b="1" dirty="0"/>
              <a:t>HIV Knowledge, Testing History and Stigma</a:t>
            </a:r>
          </a:p>
        </p:txBody>
      </p:sp>
      <p:sp>
        <p:nvSpPr>
          <p:cNvPr id="3" name="Text Placeholder 2">
            <a:extLst>
              <a:ext uri="{FF2B5EF4-FFF2-40B4-BE49-F238E27FC236}">
                <a16:creationId xmlns:a16="http://schemas.microsoft.com/office/drawing/2014/main" id="{7083A408-F14E-43D1-AE4B-886CE7EA7CFF}"/>
              </a:ext>
            </a:extLst>
          </p:cNvPr>
          <p:cNvSpPr>
            <a:spLocks noGrp="1"/>
          </p:cNvSpPr>
          <p:nvPr>
            <p:ph type="body" sz="quarter" idx="11"/>
          </p:nvPr>
        </p:nvSpPr>
        <p:spPr/>
        <p:txBody>
          <a:bodyPr/>
          <a:lstStyle/>
          <a:p>
            <a:pPr>
              <a:buFont typeface="Arial" panose="020B0604020202020204" pitchFamily="34" charset="0"/>
              <a:buChar char="•"/>
            </a:pPr>
            <a:r>
              <a:rPr lang="en-US" sz="2000" dirty="0"/>
              <a:t>A random sample of 2343 students, over the age of 18, attending a large university in the southeastern United States completed the survey in January 2016</a:t>
            </a:r>
          </a:p>
          <a:p>
            <a:pPr lvl="1"/>
            <a:r>
              <a:rPr lang="en-US" sz="2000" dirty="0"/>
              <a:t>majority of the respondents were white (72%), female (63%), and straight (87%)</a:t>
            </a:r>
          </a:p>
          <a:p>
            <a:pPr lvl="1"/>
            <a:r>
              <a:rPr lang="en-US" sz="2000" dirty="0"/>
              <a:t>72% sexually active (past 12 months)</a:t>
            </a:r>
          </a:p>
          <a:p>
            <a:pPr lvl="1"/>
            <a:r>
              <a:rPr lang="en-US" sz="2000" dirty="0"/>
              <a:t>34% ever tested for HIV</a:t>
            </a:r>
          </a:p>
          <a:p>
            <a:pPr>
              <a:buFont typeface="Arial" panose="020B0604020202020204" pitchFamily="34" charset="0"/>
              <a:buChar char="•"/>
            </a:pPr>
            <a:r>
              <a:rPr lang="en-US" sz="2000" dirty="0"/>
              <a:t>HIV testing history was associated with higher knowledge scores and higher knowledge scores were associated with lower stigma</a:t>
            </a:r>
          </a:p>
          <a:p>
            <a:pPr>
              <a:buFont typeface="Arial" panose="020B0604020202020204" pitchFamily="34" charset="0"/>
              <a:buChar char="•"/>
            </a:pPr>
            <a:r>
              <a:rPr lang="en-US" sz="2000" dirty="0"/>
              <a:t>Results suggest that HIV knowledge partially mediates the relation between HIV testing history and stigma</a:t>
            </a:r>
          </a:p>
          <a:p>
            <a:endParaRPr lang="en-US" dirty="0"/>
          </a:p>
        </p:txBody>
      </p:sp>
      <p:sp>
        <p:nvSpPr>
          <p:cNvPr id="4" name="TextBox 3">
            <a:extLst>
              <a:ext uri="{FF2B5EF4-FFF2-40B4-BE49-F238E27FC236}">
                <a16:creationId xmlns:a16="http://schemas.microsoft.com/office/drawing/2014/main" id="{690E0F39-841E-41AB-B5D9-E9AC3B748703}"/>
              </a:ext>
            </a:extLst>
          </p:cNvPr>
          <p:cNvSpPr txBox="1"/>
          <p:nvPr/>
        </p:nvSpPr>
        <p:spPr>
          <a:xfrm>
            <a:off x="623297" y="6368606"/>
            <a:ext cx="1208985" cy="307777"/>
          </a:xfrm>
          <a:prstGeom prst="rect">
            <a:avLst/>
          </a:prstGeom>
          <a:noFill/>
        </p:spPr>
        <p:txBody>
          <a:bodyPr wrap="none" rtlCol="0">
            <a:spAutoFit/>
          </a:bodyPr>
          <a:lstStyle/>
          <a:p>
            <a:r>
              <a:rPr lang="en-US" sz="1400" dirty="0"/>
              <a:t>James, 2018</a:t>
            </a:r>
          </a:p>
        </p:txBody>
      </p:sp>
    </p:spTree>
    <p:extLst>
      <p:ext uri="{BB962C8B-B14F-4D97-AF65-F5344CB8AC3E}">
        <p14:creationId xmlns:p14="http://schemas.microsoft.com/office/powerpoint/2010/main" val="186174793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51E8-C8A1-42B7-928F-9AE727616679}"/>
              </a:ext>
            </a:extLst>
          </p:cNvPr>
          <p:cNvSpPr>
            <a:spLocks noGrp="1"/>
          </p:cNvSpPr>
          <p:nvPr>
            <p:ph type="title"/>
          </p:nvPr>
        </p:nvSpPr>
        <p:spPr/>
        <p:txBody>
          <a:bodyPr>
            <a:normAutofit fontScale="90000"/>
          </a:bodyPr>
          <a:lstStyle/>
          <a:p>
            <a:r>
              <a:rPr lang="en-US" b="1" dirty="0"/>
              <a:t>Why embrace sexual health and HIV/STI prevention on campus?</a:t>
            </a:r>
          </a:p>
        </p:txBody>
      </p:sp>
      <p:sp>
        <p:nvSpPr>
          <p:cNvPr id="4" name="Rounded Rectangle 5">
            <a:extLst>
              <a:ext uri="{FF2B5EF4-FFF2-40B4-BE49-F238E27FC236}">
                <a16:creationId xmlns:a16="http://schemas.microsoft.com/office/drawing/2014/main" id="{63B067ED-EF68-4E8D-8E11-DB1DA880CFE0}"/>
              </a:ext>
            </a:extLst>
          </p:cNvPr>
          <p:cNvSpPr/>
          <p:nvPr/>
        </p:nvSpPr>
        <p:spPr>
          <a:xfrm>
            <a:off x="623297" y="2288360"/>
            <a:ext cx="10882859" cy="50274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Colleges are microcommunities composed of individuals from all walks of life. </a:t>
            </a:r>
          </a:p>
        </p:txBody>
      </p:sp>
      <p:sp>
        <p:nvSpPr>
          <p:cNvPr id="3" name="Text Placeholder 2">
            <a:extLst>
              <a:ext uri="{FF2B5EF4-FFF2-40B4-BE49-F238E27FC236}">
                <a16:creationId xmlns:a16="http://schemas.microsoft.com/office/drawing/2014/main" id="{79C9A187-2754-4427-BE53-BA4B3914C898}"/>
              </a:ext>
            </a:extLst>
          </p:cNvPr>
          <p:cNvSpPr>
            <a:spLocks noGrp="1"/>
          </p:cNvSpPr>
          <p:nvPr>
            <p:ph type="body" sz="quarter" idx="11"/>
          </p:nvPr>
        </p:nvSpPr>
        <p:spPr>
          <a:xfrm>
            <a:off x="623297" y="3028548"/>
            <a:ext cx="9614932" cy="2986087"/>
          </a:xfrm>
        </p:spPr>
        <p:txBody>
          <a:bodyPr/>
          <a:lstStyle/>
          <a:p>
            <a:pPr>
              <a:buFont typeface="Arial" panose="020B0604020202020204" pitchFamily="34" charset="0"/>
              <a:buChar char="•"/>
            </a:pPr>
            <a:r>
              <a:rPr lang="en-US" dirty="0"/>
              <a:t>Reduces community burden of disease</a:t>
            </a:r>
          </a:p>
          <a:p>
            <a:pPr>
              <a:buFont typeface="Arial" panose="020B0604020202020204" pitchFamily="34" charset="0"/>
              <a:buChar char="•"/>
            </a:pPr>
            <a:r>
              <a:rPr lang="en-US" dirty="0"/>
              <a:t>Improves public health</a:t>
            </a:r>
          </a:p>
          <a:p>
            <a:pPr>
              <a:buFont typeface="Arial" panose="020B0604020202020204" pitchFamily="34" charset="0"/>
              <a:buChar char="•"/>
            </a:pPr>
            <a:r>
              <a:rPr lang="en-US" dirty="0"/>
              <a:t>Improves individual health and reduces long-term co-morbidities</a:t>
            </a:r>
          </a:p>
          <a:p>
            <a:pPr>
              <a:buFont typeface="Arial" panose="020B0604020202020204" pitchFamily="34" charset="0"/>
              <a:buChar char="•"/>
            </a:pPr>
            <a:r>
              <a:rPr lang="en-US" dirty="0"/>
              <a:t>Improves individual mental health</a:t>
            </a:r>
          </a:p>
          <a:p>
            <a:pPr>
              <a:buFont typeface="Arial" panose="020B0604020202020204" pitchFamily="34" charset="0"/>
              <a:buChar char="•"/>
            </a:pPr>
            <a:r>
              <a:rPr lang="en-US" dirty="0"/>
              <a:t>Reduces financial costs</a:t>
            </a:r>
          </a:p>
          <a:p>
            <a:endParaRPr lang="en-US" dirty="0"/>
          </a:p>
        </p:txBody>
      </p:sp>
    </p:spTree>
    <p:extLst>
      <p:ext uri="{BB962C8B-B14F-4D97-AF65-F5344CB8AC3E}">
        <p14:creationId xmlns:p14="http://schemas.microsoft.com/office/powerpoint/2010/main" val="422101261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643C-B453-47B3-ACA3-8DDF0C7AC191}"/>
              </a:ext>
            </a:extLst>
          </p:cNvPr>
          <p:cNvSpPr>
            <a:spLocks noGrp="1"/>
          </p:cNvSpPr>
          <p:nvPr>
            <p:ph type="title"/>
          </p:nvPr>
        </p:nvSpPr>
        <p:spPr>
          <a:xfrm>
            <a:off x="623297" y="1202373"/>
            <a:ext cx="10512425" cy="648915"/>
          </a:xfrm>
        </p:spPr>
        <p:txBody>
          <a:bodyPr>
            <a:normAutofit fontScale="90000"/>
          </a:bodyPr>
          <a:lstStyle/>
          <a:p>
            <a:r>
              <a:rPr lang="en-US" b="1" dirty="0"/>
              <a:t>Best Practices for Sexual Health Promotion and Clinical Care in College Health Settings</a:t>
            </a:r>
          </a:p>
        </p:txBody>
      </p:sp>
      <p:sp>
        <p:nvSpPr>
          <p:cNvPr id="3" name="Text Placeholder 2">
            <a:extLst>
              <a:ext uri="{FF2B5EF4-FFF2-40B4-BE49-F238E27FC236}">
                <a16:creationId xmlns:a16="http://schemas.microsoft.com/office/drawing/2014/main" id="{291C31E8-8881-4FE0-8E8E-810593DBED4B}"/>
              </a:ext>
            </a:extLst>
          </p:cNvPr>
          <p:cNvSpPr>
            <a:spLocks noGrp="1"/>
          </p:cNvSpPr>
          <p:nvPr>
            <p:ph type="body" sz="quarter" idx="11"/>
          </p:nvPr>
        </p:nvSpPr>
        <p:spPr>
          <a:xfrm>
            <a:off x="623297" y="2539661"/>
            <a:ext cx="6528941" cy="2986087"/>
          </a:xfrm>
        </p:spPr>
        <p:txBody>
          <a:bodyPr/>
          <a:lstStyle/>
          <a:p>
            <a:pPr>
              <a:buFont typeface="Arial" panose="020B0604020202020204" pitchFamily="34" charset="0"/>
              <a:buChar char="•"/>
            </a:pPr>
            <a:r>
              <a:rPr lang="en-US" dirty="0"/>
              <a:t>Combine sexual health information with general health information</a:t>
            </a:r>
          </a:p>
          <a:p>
            <a:pPr>
              <a:buFont typeface="Arial" panose="020B0604020202020204" pitchFamily="34" charset="0"/>
              <a:buChar char="•"/>
            </a:pPr>
            <a:r>
              <a:rPr lang="en-US" dirty="0"/>
              <a:t>Create a Welcoming Clinic Environment</a:t>
            </a:r>
          </a:p>
          <a:p>
            <a:pPr>
              <a:buFont typeface="Arial" panose="020B0604020202020204" pitchFamily="34" charset="0"/>
              <a:buChar char="•"/>
            </a:pPr>
            <a:r>
              <a:rPr lang="en-US" dirty="0"/>
              <a:t>Provide Inclusive Resources and Services</a:t>
            </a:r>
          </a:p>
          <a:p>
            <a:pPr>
              <a:buFont typeface="Arial" panose="020B0604020202020204" pitchFamily="34" charset="0"/>
              <a:buChar char="•"/>
            </a:pPr>
            <a:r>
              <a:rPr lang="en-US" dirty="0"/>
              <a:t>Orient Clinical Care Toward Prevention</a:t>
            </a:r>
          </a:p>
          <a:p>
            <a:pPr>
              <a:buFont typeface="Arial" panose="020B0604020202020204" pitchFamily="34" charset="0"/>
              <a:buChar char="•"/>
            </a:pPr>
            <a:r>
              <a:rPr lang="en-US" dirty="0"/>
              <a:t>Incorporate Pleasure and Intimacy into Sexual Health Efforts</a:t>
            </a:r>
          </a:p>
          <a:p>
            <a:pPr>
              <a:buFont typeface="Arial" panose="020B0604020202020204" pitchFamily="34" charset="0"/>
              <a:buChar char="•"/>
            </a:pPr>
            <a:r>
              <a:rPr lang="en-US" dirty="0"/>
              <a:t>Get students involved! Student activism gets things done</a:t>
            </a:r>
          </a:p>
          <a:p>
            <a:endParaRPr lang="en-US" dirty="0"/>
          </a:p>
        </p:txBody>
      </p:sp>
      <p:sp>
        <p:nvSpPr>
          <p:cNvPr id="4" name="Rounded Rectangle 3">
            <a:extLst>
              <a:ext uri="{FF2B5EF4-FFF2-40B4-BE49-F238E27FC236}">
                <a16:creationId xmlns:a16="http://schemas.microsoft.com/office/drawing/2014/main" id="{57843C21-2F66-4AF5-BD53-E6E82E26E457}"/>
              </a:ext>
            </a:extLst>
          </p:cNvPr>
          <p:cNvSpPr/>
          <p:nvPr/>
        </p:nvSpPr>
        <p:spPr>
          <a:xfrm>
            <a:off x="7070756" y="2064332"/>
            <a:ext cx="4865975" cy="354881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Sexual Health</a:t>
            </a:r>
          </a:p>
          <a:p>
            <a:pPr algn="ctr"/>
            <a:endParaRPr lang="en-US" dirty="0"/>
          </a:p>
          <a:p>
            <a:pPr algn="ctr"/>
            <a:r>
              <a:rPr lang="en-US" dirty="0"/>
              <a:t>“A state of physical, mental and social well-being in. relation to sexuality. It requires a positive and respectful approach to sexuality and sexual relationships, as well as the possibility of having pleasurable and safe sexual experiences, free of coercion, discrimination and violence.”</a:t>
            </a:r>
          </a:p>
          <a:p>
            <a:pPr algn="ctr"/>
            <a:endParaRPr lang="en-US" dirty="0"/>
          </a:p>
          <a:p>
            <a:pPr algn="ctr"/>
            <a:r>
              <a:rPr lang="en-US" dirty="0"/>
              <a:t>-World Health Organization (2006)</a:t>
            </a:r>
          </a:p>
        </p:txBody>
      </p:sp>
    </p:spTree>
    <p:extLst>
      <p:ext uri="{BB962C8B-B14F-4D97-AF65-F5344CB8AC3E}">
        <p14:creationId xmlns:p14="http://schemas.microsoft.com/office/powerpoint/2010/main" val="45463454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BBE1-200C-48E0-BC25-DA436290C781}"/>
              </a:ext>
            </a:extLst>
          </p:cNvPr>
          <p:cNvSpPr>
            <a:spLocks noGrp="1"/>
          </p:cNvSpPr>
          <p:nvPr>
            <p:ph type="title"/>
          </p:nvPr>
        </p:nvSpPr>
        <p:spPr/>
        <p:txBody>
          <a:bodyPr/>
          <a:lstStyle/>
          <a:p>
            <a:r>
              <a:rPr lang="en-US" dirty="0"/>
              <a:t>“Off Campus” Options</a:t>
            </a:r>
          </a:p>
        </p:txBody>
      </p:sp>
      <p:pic>
        <p:nvPicPr>
          <p:cNvPr id="4" name="Content Placeholder 4" descr="A screenshot of a cell phone&#10;&#10;Description automatically generated">
            <a:extLst>
              <a:ext uri="{FF2B5EF4-FFF2-40B4-BE49-F238E27FC236}">
                <a16:creationId xmlns:a16="http://schemas.microsoft.com/office/drawing/2014/main" id="{42066C32-9D85-4B6D-B70A-5D25B8F8871D}"/>
              </a:ext>
            </a:extLst>
          </p:cNvPr>
          <p:cNvPicPr>
            <a:picLocks noChangeAspect="1"/>
          </p:cNvPicPr>
          <p:nvPr/>
        </p:nvPicPr>
        <p:blipFill>
          <a:blip r:embed="rId2"/>
          <a:stretch>
            <a:fillRect/>
          </a:stretch>
        </p:blipFill>
        <p:spPr>
          <a:xfrm>
            <a:off x="623297" y="2058928"/>
            <a:ext cx="9128730" cy="4083905"/>
          </a:xfrm>
          <a:prstGeom prst="rect">
            <a:avLst/>
          </a:prstGeom>
        </p:spPr>
      </p:pic>
    </p:spTree>
    <p:extLst>
      <p:ext uri="{BB962C8B-B14F-4D97-AF65-F5344CB8AC3E}">
        <p14:creationId xmlns:p14="http://schemas.microsoft.com/office/powerpoint/2010/main" val="30126831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5E61-62F2-4D4E-9D2C-8DC9EEF38407}"/>
              </a:ext>
            </a:extLst>
          </p:cNvPr>
          <p:cNvSpPr>
            <a:spLocks noGrp="1"/>
          </p:cNvSpPr>
          <p:nvPr>
            <p:ph type="title"/>
          </p:nvPr>
        </p:nvSpPr>
        <p:spPr/>
        <p:txBody>
          <a:bodyPr/>
          <a:lstStyle/>
          <a:p>
            <a:r>
              <a:rPr lang="en-US" dirty="0"/>
              <a:t>Conclusions</a:t>
            </a:r>
          </a:p>
        </p:txBody>
      </p:sp>
      <p:sp>
        <p:nvSpPr>
          <p:cNvPr id="3" name="Text Placeholder 2">
            <a:extLst>
              <a:ext uri="{FF2B5EF4-FFF2-40B4-BE49-F238E27FC236}">
                <a16:creationId xmlns:a16="http://schemas.microsoft.com/office/drawing/2014/main" id="{66B0F6F4-37DB-4291-BABB-68995A071954}"/>
              </a:ext>
            </a:extLst>
          </p:cNvPr>
          <p:cNvSpPr>
            <a:spLocks noGrp="1"/>
          </p:cNvSpPr>
          <p:nvPr>
            <p:ph type="body" sz="quarter" idx="11"/>
          </p:nvPr>
        </p:nvSpPr>
        <p:spPr>
          <a:xfrm>
            <a:off x="623297" y="1887395"/>
            <a:ext cx="9602630" cy="2986087"/>
          </a:xfrm>
        </p:spPr>
        <p:txBody>
          <a:bodyPr/>
          <a:lstStyle/>
          <a:p>
            <a:pPr marL="457200" indent="-342900">
              <a:spcAft>
                <a:spcPts val="300"/>
              </a:spcAft>
              <a:buFont typeface="Arial" panose="020B0604020202020204" pitchFamily="34" charset="0"/>
              <a:buChar char="•"/>
            </a:pPr>
            <a:r>
              <a:rPr lang="en-US" dirty="0"/>
              <a:t>Sexual health is a wide-reaching topic that intersects with multiple dimensions of health and wellness</a:t>
            </a:r>
          </a:p>
          <a:p>
            <a:pPr marL="0">
              <a:spcAft>
                <a:spcPts val="300"/>
              </a:spcAft>
            </a:pPr>
            <a:endParaRPr lang="en-US" dirty="0"/>
          </a:p>
          <a:p>
            <a:pPr marL="457200" indent="-342900">
              <a:spcAft>
                <a:spcPts val="300"/>
              </a:spcAft>
              <a:buFont typeface="Arial" panose="020B0604020202020204" pitchFamily="34" charset="0"/>
              <a:buChar char="•"/>
            </a:pPr>
            <a:r>
              <a:rPr lang="en-US" dirty="0"/>
              <a:t>Young adults in college are at a crucial developmental stage where they are not only learning about themselves and their bodies, but also trying to navigate the healthcare system and develop healthy intimate relationships in a rapidly-changing social and political landscape</a:t>
            </a:r>
          </a:p>
          <a:p>
            <a:pPr marL="0">
              <a:spcAft>
                <a:spcPts val="300"/>
              </a:spcAft>
            </a:pPr>
            <a:endParaRPr lang="en-US" dirty="0"/>
          </a:p>
          <a:p>
            <a:pPr marL="457200" indent="-342900">
              <a:spcAft>
                <a:spcPts val="300"/>
              </a:spcAft>
              <a:buFont typeface="Arial" panose="020B0604020202020204" pitchFamily="34" charset="0"/>
              <a:buChar char="•"/>
            </a:pPr>
            <a:r>
              <a:rPr lang="en-US" dirty="0"/>
              <a:t>As such, college health practitioners are in a unique position to meet their need for holistic resources and care that consider their experiences and prioritize health equity</a:t>
            </a:r>
          </a:p>
          <a:p>
            <a:endParaRPr lang="en-US" dirty="0"/>
          </a:p>
        </p:txBody>
      </p:sp>
    </p:spTree>
    <p:extLst>
      <p:ext uri="{BB962C8B-B14F-4D97-AF65-F5344CB8AC3E}">
        <p14:creationId xmlns:p14="http://schemas.microsoft.com/office/powerpoint/2010/main" val="287578397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7E98-A94A-45C7-A65A-5AFBF9B167EA}"/>
              </a:ext>
            </a:extLst>
          </p:cNvPr>
          <p:cNvSpPr>
            <a:spLocks noGrp="1"/>
          </p:cNvSpPr>
          <p:nvPr>
            <p:ph type="title"/>
          </p:nvPr>
        </p:nvSpPr>
        <p:spPr/>
        <p:txBody>
          <a:bodyPr/>
          <a:lstStyle/>
          <a:p>
            <a:r>
              <a:rPr lang="en-US" b="1" dirty="0"/>
              <a:t>Presentation Objectives</a:t>
            </a:r>
            <a:endParaRPr lang="en-US" dirty="0"/>
          </a:p>
        </p:txBody>
      </p:sp>
      <p:sp>
        <p:nvSpPr>
          <p:cNvPr id="3" name="Text Placeholder 2">
            <a:extLst>
              <a:ext uri="{FF2B5EF4-FFF2-40B4-BE49-F238E27FC236}">
                <a16:creationId xmlns:a16="http://schemas.microsoft.com/office/drawing/2014/main" id="{C4B5D231-2D64-4718-8F47-A072B61E4B52}"/>
              </a:ext>
            </a:extLst>
          </p:cNvPr>
          <p:cNvSpPr>
            <a:spLocks noGrp="1"/>
          </p:cNvSpPr>
          <p:nvPr>
            <p:ph type="body" sz="quarter" idx="11"/>
          </p:nvPr>
        </p:nvSpPr>
        <p:spPr/>
        <p:txBody>
          <a:bodyPr/>
          <a:lstStyle/>
          <a:p>
            <a:pPr marL="457200" indent="-342900">
              <a:buFont typeface="Arial" panose="020B0604020202020204" pitchFamily="34" charset="0"/>
              <a:buChar char="•"/>
            </a:pPr>
            <a:r>
              <a:rPr lang="en-US" dirty="0"/>
              <a:t>Describe the epidemiology of HIV/AIDS among adolescents and young adults (13-24 years). </a:t>
            </a:r>
          </a:p>
          <a:p>
            <a:pPr marL="457200" indent="-342900">
              <a:buFont typeface="Arial" panose="020B0604020202020204" pitchFamily="34" charset="0"/>
              <a:buChar char="•"/>
            </a:pPr>
            <a:r>
              <a:rPr lang="en-US" dirty="0"/>
              <a:t>Explain why the college campus is a unique setting to deliver HIV testing and make college students aware of their serostatus. </a:t>
            </a:r>
          </a:p>
          <a:p>
            <a:pPr marL="457200" indent="-342900">
              <a:buFont typeface="Arial" panose="020B0604020202020204" pitchFamily="34" charset="0"/>
              <a:buChar char="•"/>
            </a:pPr>
            <a:r>
              <a:rPr lang="en-US" dirty="0"/>
              <a:t>Explain why college health centers are uniquely positioned to offer PrEP as a routine part of their services. </a:t>
            </a:r>
          </a:p>
          <a:p>
            <a:pPr marL="457200" indent="-342900">
              <a:buFont typeface="Arial" panose="020B0604020202020204" pitchFamily="34" charset="0"/>
              <a:buChar char="•"/>
            </a:pPr>
            <a:r>
              <a:rPr lang="en-US" dirty="0"/>
              <a:t>Discuss how college students can engage their campuses and classmates in local EHE implementation strategies. </a:t>
            </a:r>
          </a:p>
          <a:p>
            <a:endParaRPr lang="en-US" dirty="0"/>
          </a:p>
        </p:txBody>
      </p:sp>
    </p:spTree>
    <p:extLst>
      <p:ext uri="{BB962C8B-B14F-4D97-AF65-F5344CB8AC3E}">
        <p14:creationId xmlns:p14="http://schemas.microsoft.com/office/powerpoint/2010/main" val="13157897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4734E-F056-4243-B18B-92568265D01E}"/>
              </a:ext>
            </a:extLst>
          </p:cNvPr>
          <p:cNvSpPr>
            <a:spLocks noGrp="1"/>
          </p:cNvSpPr>
          <p:nvPr>
            <p:ph type="title"/>
          </p:nvPr>
        </p:nvSpPr>
        <p:spPr/>
        <p:txBody>
          <a:bodyPr>
            <a:normAutofit fontScale="90000"/>
          </a:bodyPr>
          <a:lstStyle/>
          <a:p>
            <a:r>
              <a:rPr lang="en" sz="4400" dirty="0">
                <a:latin typeface="Proxima Nova"/>
                <a:ea typeface="Proxima Nova"/>
                <a:cs typeface="Proxima Nova"/>
                <a:sym typeface="Proxima Nova"/>
              </a:rPr>
              <a:t>Why colleges student health centers are uniquely positioned to offer PrEP as a routine part of their services</a:t>
            </a:r>
            <a:endParaRPr lang="en-US" dirty="0"/>
          </a:p>
        </p:txBody>
      </p:sp>
    </p:spTree>
    <p:extLst>
      <p:ext uri="{BB962C8B-B14F-4D97-AF65-F5344CB8AC3E}">
        <p14:creationId xmlns:p14="http://schemas.microsoft.com/office/powerpoint/2010/main" val="318249468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17F1-577C-468D-BB3E-B0BBB4B7E3F0}"/>
              </a:ext>
            </a:extLst>
          </p:cNvPr>
          <p:cNvSpPr>
            <a:spLocks noGrp="1"/>
          </p:cNvSpPr>
          <p:nvPr>
            <p:ph type="title"/>
          </p:nvPr>
        </p:nvSpPr>
        <p:spPr/>
        <p:txBody>
          <a:bodyPr/>
          <a:lstStyle/>
          <a:p>
            <a:r>
              <a:rPr lang="en" b="1" dirty="0"/>
              <a:t>Populations at need= the populations in college</a:t>
            </a:r>
            <a:endParaRPr lang="en-US" b="1" dirty="0"/>
          </a:p>
        </p:txBody>
      </p:sp>
      <p:sp>
        <p:nvSpPr>
          <p:cNvPr id="4" name="Text Placeholder 3">
            <a:extLst>
              <a:ext uri="{FF2B5EF4-FFF2-40B4-BE49-F238E27FC236}">
                <a16:creationId xmlns:a16="http://schemas.microsoft.com/office/drawing/2014/main" id="{BA49893A-4AD4-4B13-97FA-B216853C0EAD}"/>
              </a:ext>
            </a:extLst>
          </p:cNvPr>
          <p:cNvSpPr>
            <a:spLocks noGrp="1"/>
          </p:cNvSpPr>
          <p:nvPr>
            <p:ph type="body" sz="quarter" idx="11"/>
          </p:nvPr>
        </p:nvSpPr>
        <p:spPr>
          <a:xfrm>
            <a:off x="623889" y="2141308"/>
            <a:ext cx="9614932" cy="4051262"/>
          </a:xfrm>
        </p:spPr>
        <p:txBody>
          <a:bodyPr/>
          <a:lstStyle/>
          <a:p>
            <a:pPr>
              <a:buFont typeface="Arial" panose="020B0604020202020204" pitchFamily="34" charset="0"/>
              <a:buChar char="•"/>
            </a:pPr>
            <a:r>
              <a:rPr lang="en-US"/>
              <a:t>Ages 13-24 are </a:t>
            </a:r>
            <a:r>
              <a:rPr lang="en-US" dirty="0"/>
              <a:t>key population that needs more robust prevention approaches</a:t>
            </a:r>
          </a:p>
          <a:p>
            <a:pPr>
              <a:buFont typeface="Arial" panose="020B0604020202020204" pitchFamily="34" charset="0"/>
              <a:buChar char="•"/>
            </a:pPr>
            <a:r>
              <a:rPr lang="en-US" dirty="0"/>
              <a:t>New independence with minimal sex education knowledge</a:t>
            </a:r>
          </a:p>
          <a:p>
            <a:pPr>
              <a:buFont typeface="Arial" panose="020B0604020202020204" pitchFamily="34" charset="0"/>
              <a:buChar char="•"/>
            </a:pPr>
            <a:r>
              <a:rPr lang="en-US" dirty="0"/>
              <a:t>As seen on previous slides, we know this age group is particularly at risk for HIV</a:t>
            </a:r>
          </a:p>
          <a:p>
            <a:pPr>
              <a:buFont typeface="Arial" panose="020B0604020202020204" pitchFamily="34" charset="0"/>
              <a:buChar char="•"/>
            </a:pPr>
            <a:r>
              <a:rPr lang="en-US" dirty="0"/>
              <a:t>For most students, this is their first time navigating life/health issues on their own. For almost all students, they are coming into a new living/life context with little to know body knowledge</a:t>
            </a:r>
          </a:p>
          <a:p>
            <a:endParaRPr lang="en-US" dirty="0"/>
          </a:p>
        </p:txBody>
      </p:sp>
    </p:spTree>
    <p:extLst>
      <p:ext uri="{BB962C8B-B14F-4D97-AF65-F5344CB8AC3E}">
        <p14:creationId xmlns:p14="http://schemas.microsoft.com/office/powerpoint/2010/main" val="900234203"/>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95782-61E2-43E9-B18D-F36F9D7C4523}"/>
              </a:ext>
            </a:extLst>
          </p:cNvPr>
          <p:cNvSpPr>
            <a:spLocks noGrp="1"/>
          </p:cNvSpPr>
          <p:nvPr>
            <p:ph type="title"/>
          </p:nvPr>
        </p:nvSpPr>
        <p:spPr/>
        <p:txBody>
          <a:bodyPr/>
          <a:lstStyle/>
          <a:p>
            <a:r>
              <a:rPr lang="en" dirty="0"/>
              <a:t>Themes of health needs in college</a:t>
            </a:r>
            <a:endParaRPr lang="en-US" dirty="0"/>
          </a:p>
        </p:txBody>
      </p:sp>
      <p:sp>
        <p:nvSpPr>
          <p:cNvPr id="3" name="Text Placeholder 2">
            <a:extLst>
              <a:ext uri="{FF2B5EF4-FFF2-40B4-BE49-F238E27FC236}">
                <a16:creationId xmlns:a16="http://schemas.microsoft.com/office/drawing/2014/main" id="{04433741-6012-41C5-A74F-F25FA5AFCA1C}"/>
              </a:ext>
            </a:extLst>
          </p:cNvPr>
          <p:cNvSpPr>
            <a:spLocks noGrp="1"/>
          </p:cNvSpPr>
          <p:nvPr>
            <p:ph type="body" sz="quarter" idx="11"/>
          </p:nvPr>
        </p:nvSpPr>
        <p:spPr/>
        <p:txBody>
          <a:bodyPr/>
          <a:lstStyle/>
          <a:p>
            <a:pPr marL="457200" indent="-342900">
              <a:buFont typeface="Arial" panose="020B0604020202020204" pitchFamily="34" charset="0"/>
              <a:buChar char="•"/>
            </a:pPr>
            <a:r>
              <a:rPr lang="en-US" dirty="0"/>
              <a:t>Sexual awareness/access changes</a:t>
            </a:r>
          </a:p>
          <a:p>
            <a:pPr marL="457200" indent="-342900">
              <a:buFont typeface="Arial" panose="020B0604020202020204" pitchFamily="34" charset="0"/>
              <a:buChar char="•"/>
            </a:pPr>
            <a:r>
              <a:rPr lang="en-US" dirty="0"/>
              <a:t>New autonomy</a:t>
            </a:r>
          </a:p>
          <a:p>
            <a:pPr marL="457200" indent="-342900">
              <a:buFont typeface="Arial" panose="020B0604020202020204" pitchFamily="34" charset="0"/>
              <a:buChar char="•"/>
            </a:pPr>
            <a:r>
              <a:rPr lang="en-US" dirty="0"/>
              <a:t>Perception of sexual worlds on campus - what is real?</a:t>
            </a:r>
          </a:p>
          <a:p>
            <a:pPr marL="681228" lvl="1" indent="-342900">
              <a:buFont typeface="Arial" panose="020B0604020202020204" pitchFamily="34" charset="0"/>
              <a:buChar char="•"/>
            </a:pPr>
            <a:r>
              <a:rPr lang="en-US" dirty="0"/>
              <a:t>Hook up culture, self vs perceived social expectations</a:t>
            </a:r>
          </a:p>
          <a:p>
            <a:pPr marL="457200" indent="-342900">
              <a:buFont typeface="Arial" panose="020B0604020202020204" pitchFamily="34" charset="0"/>
              <a:buChar char="•"/>
            </a:pPr>
            <a:r>
              <a:rPr lang="en-US" dirty="0"/>
              <a:t>Health knowledge gaps that need help being filled</a:t>
            </a:r>
          </a:p>
          <a:p>
            <a:endParaRPr lang="en-US" dirty="0"/>
          </a:p>
        </p:txBody>
      </p:sp>
    </p:spTree>
    <p:extLst>
      <p:ext uri="{BB962C8B-B14F-4D97-AF65-F5344CB8AC3E}">
        <p14:creationId xmlns:p14="http://schemas.microsoft.com/office/powerpoint/2010/main" val="189984758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5211-AE53-461E-A8E7-AB65ECCFCFEE}"/>
              </a:ext>
            </a:extLst>
          </p:cNvPr>
          <p:cNvSpPr>
            <a:spLocks noGrp="1"/>
          </p:cNvSpPr>
          <p:nvPr>
            <p:ph type="title"/>
          </p:nvPr>
        </p:nvSpPr>
        <p:spPr/>
        <p:txBody>
          <a:bodyPr/>
          <a:lstStyle/>
          <a:p>
            <a:r>
              <a:rPr lang="en" b="1" dirty="0"/>
              <a:t>Benefits of offering PrEP</a:t>
            </a:r>
            <a:endParaRPr lang="en-US" b="1" dirty="0"/>
          </a:p>
        </p:txBody>
      </p:sp>
      <p:sp>
        <p:nvSpPr>
          <p:cNvPr id="3" name="Text Placeholder 2">
            <a:extLst>
              <a:ext uri="{FF2B5EF4-FFF2-40B4-BE49-F238E27FC236}">
                <a16:creationId xmlns:a16="http://schemas.microsoft.com/office/drawing/2014/main" id="{E59CD143-F275-40B3-8A37-5F9883506CA0}"/>
              </a:ext>
            </a:extLst>
          </p:cNvPr>
          <p:cNvSpPr>
            <a:spLocks noGrp="1"/>
          </p:cNvSpPr>
          <p:nvPr>
            <p:ph type="body" sz="quarter" idx="11"/>
          </p:nvPr>
        </p:nvSpPr>
        <p:spPr/>
        <p:txBody>
          <a:bodyPr/>
          <a:lstStyle/>
          <a:p>
            <a:pPr>
              <a:buFont typeface="Arial" panose="020B0604020202020204" pitchFamily="34" charset="0"/>
              <a:buChar char="•"/>
            </a:pPr>
            <a:r>
              <a:rPr lang="en-US" dirty="0"/>
              <a:t>Empowering, develop autonomy</a:t>
            </a:r>
          </a:p>
          <a:p>
            <a:pPr>
              <a:buFont typeface="Arial" panose="020B0604020202020204" pitchFamily="34" charset="0"/>
              <a:buChar char="•"/>
            </a:pPr>
            <a:r>
              <a:rPr lang="en-US" dirty="0"/>
              <a:t>Various ways to implement- telehealth, in person, video appts</a:t>
            </a:r>
          </a:p>
          <a:p>
            <a:pPr lvl="1"/>
            <a:r>
              <a:rPr lang="en-US" dirty="0"/>
              <a:t>Can be managed by multiple provider types</a:t>
            </a:r>
          </a:p>
          <a:p>
            <a:pPr>
              <a:buFont typeface="Arial" panose="020B0604020202020204" pitchFamily="34" charset="0"/>
              <a:buChar char="•"/>
            </a:pPr>
            <a:r>
              <a:rPr lang="en-US" dirty="0"/>
              <a:t>Another preventative health measure</a:t>
            </a:r>
          </a:p>
          <a:p>
            <a:pPr lvl="1"/>
            <a:r>
              <a:rPr lang="en-US" dirty="0"/>
              <a:t>Campuses generally already offering other HIV prevention methods (condoms, etc.)</a:t>
            </a:r>
          </a:p>
          <a:p>
            <a:pPr>
              <a:buFont typeface="Arial" panose="020B0604020202020204" pitchFamily="34" charset="0"/>
              <a:buChar char="•"/>
            </a:pPr>
            <a:r>
              <a:rPr lang="en-US" dirty="0"/>
              <a:t>Invites student into learning about science and health</a:t>
            </a:r>
          </a:p>
          <a:p>
            <a:endParaRPr lang="en-US" dirty="0"/>
          </a:p>
        </p:txBody>
      </p:sp>
    </p:spTree>
    <p:extLst>
      <p:ext uri="{BB962C8B-B14F-4D97-AF65-F5344CB8AC3E}">
        <p14:creationId xmlns:p14="http://schemas.microsoft.com/office/powerpoint/2010/main" val="292272855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947D-C84C-48FC-9AFC-6C81332C1FD9}"/>
              </a:ext>
            </a:extLst>
          </p:cNvPr>
          <p:cNvSpPr>
            <a:spLocks noGrp="1"/>
          </p:cNvSpPr>
          <p:nvPr>
            <p:ph type="title"/>
          </p:nvPr>
        </p:nvSpPr>
        <p:spPr/>
        <p:txBody>
          <a:bodyPr/>
          <a:lstStyle/>
          <a:p>
            <a:r>
              <a:rPr lang="en" dirty="0"/>
              <a:t>Comprehensive STI prevention care must include PrEP</a:t>
            </a:r>
            <a:endParaRPr lang="en-US" dirty="0"/>
          </a:p>
        </p:txBody>
      </p:sp>
      <p:sp>
        <p:nvSpPr>
          <p:cNvPr id="3" name="Text Placeholder 2">
            <a:extLst>
              <a:ext uri="{FF2B5EF4-FFF2-40B4-BE49-F238E27FC236}">
                <a16:creationId xmlns:a16="http://schemas.microsoft.com/office/drawing/2014/main" id="{0E154370-75B1-423C-944D-6CFE206652E2}"/>
              </a:ext>
            </a:extLst>
          </p:cNvPr>
          <p:cNvSpPr>
            <a:spLocks noGrp="1"/>
          </p:cNvSpPr>
          <p:nvPr>
            <p:ph type="body" sz="quarter" idx="11"/>
          </p:nvPr>
        </p:nvSpPr>
        <p:spPr/>
        <p:txBody>
          <a:bodyPr/>
          <a:lstStyle/>
          <a:p>
            <a:pPr marL="457200" indent="-342900">
              <a:buFont typeface="Arial" panose="020B0604020202020204" pitchFamily="34" charset="0"/>
              <a:buChar char="•"/>
            </a:pPr>
            <a:r>
              <a:rPr lang="en-US" dirty="0"/>
              <a:t>Every STI testing appointment is an opportunity to talk about PrEP</a:t>
            </a:r>
          </a:p>
          <a:p>
            <a:pPr marL="457200" indent="-342900">
              <a:buFont typeface="Arial" panose="020B0604020202020204" pitchFamily="34" charset="0"/>
              <a:buChar char="•"/>
            </a:pPr>
            <a:r>
              <a:rPr lang="en-US" dirty="0"/>
              <a:t>More significantly, every positive STI diagnosis is a massive opportunity to bring up PrEP</a:t>
            </a:r>
          </a:p>
          <a:p>
            <a:pPr marL="457200" indent="-342900">
              <a:buFont typeface="Arial" panose="020B0604020202020204" pitchFamily="34" charset="0"/>
              <a:buChar char="•"/>
            </a:pPr>
            <a:r>
              <a:rPr lang="en-US" dirty="0"/>
              <a:t>Rates of missed opportunities</a:t>
            </a:r>
          </a:p>
          <a:p>
            <a:pPr marL="457200" indent="-342900">
              <a:buFont typeface="Arial" panose="020B0604020202020204" pitchFamily="34" charset="0"/>
              <a:buChar char="•"/>
            </a:pPr>
            <a:r>
              <a:rPr lang="en-US" dirty="0"/>
              <a:t>HIV and other STIs</a:t>
            </a:r>
          </a:p>
          <a:p>
            <a:pPr marL="681228" lvl="1" indent="-342900">
              <a:buFont typeface="Wingdings" panose="05000000000000000000" pitchFamily="2" charset="2"/>
              <a:buChar char="§"/>
            </a:pPr>
            <a:r>
              <a:rPr lang="en-US" dirty="0"/>
              <a:t>Other STIs that impact mucosal membranes, increase inflammation with outbreaks, can enhance HIV transmission</a:t>
            </a:r>
          </a:p>
          <a:p>
            <a:endParaRPr lang="en-US" dirty="0"/>
          </a:p>
        </p:txBody>
      </p:sp>
    </p:spTree>
    <p:extLst>
      <p:ext uri="{BB962C8B-B14F-4D97-AF65-F5344CB8AC3E}">
        <p14:creationId xmlns:p14="http://schemas.microsoft.com/office/powerpoint/2010/main" val="306504562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F81677-3624-4619-ACE2-8B8F89182355}"/>
              </a:ext>
            </a:extLst>
          </p:cNvPr>
          <p:cNvSpPr>
            <a:spLocks noGrp="1"/>
          </p:cNvSpPr>
          <p:nvPr>
            <p:ph type="body" sz="quarter" idx="11"/>
          </p:nvPr>
        </p:nvSpPr>
        <p:spPr>
          <a:xfrm>
            <a:off x="623297" y="1470936"/>
            <a:ext cx="9602630" cy="2986087"/>
          </a:xfrm>
        </p:spPr>
        <p:txBody>
          <a:bodyPr/>
          <a:lstStyle/>
          <a:p>
            <a:pPr marL="0" lvl="0">
              <a:spcAft>
                <a:spcPts val="0"/>
              </a:spcAft>
            </a:pPr>
            <a:r>
              <a:rPr lang="en-US" dirty="0">
                <a:solidFill>
                  <a:srgbClr val="373737"/>
                </a:solidFill>
              </a:rPr>
              <a:t>"American College Health Association (ACHA) believes the ongoing HIV epidemic is an urgent health priority and that college health centers can make a significant impact in the health of young adults by offering PrEP as a standard health care service," says Devin Jopp, EdD, Chief Executive Officer of ACHA. "College health services are uniquely positioned to implement comprehensive, evidenced-based prevention strategies that can help end the HIV epidemic among young adults.“</a:t>
            </a:r>
          </a:p>
          <a:p>
            <a:pPr marL="0" lvl="0">
              <a:spcAft>
                <a:spcPts val="0"/>
              </a:spcAft>
            </a:pPr>
            <a:endParaRPr lang="en-US" dirty="0">
              <a:solidFill>
                <a:srgbClr val="373737"/>
              </a:solidFill>
            </a:endParaRPr>
          </a:p>
          <a:p>
            <a:pPr marL="342900" lvl="0" indent="-342900" algn="r">
              <a:spcAft>
                <a:spcPts val="0"/>
              </a:spcAft>
              <a:buFont typeface="Arial" panose="020B0604020202020204" pitchFamily="34" charset="0"/>
              <a:buChar char="-"/>
            </a:pPr>
            <a:r>
              <a:rPr lang="en-US" dirty="0">
                <a:solidFill>
                  <a:srgbClr val="373737"/>
                </a:solidFill>
              </a:rPr>
              <a:t>From the ACHA PrEP guidelines, published in Jan 2019</a:t>
            </a:r>
          </a:p>
          <a:p>
            <a:endParaRPr lang="en-US" dirty="0"/>
          </a:p>
        </p:txBody>
      </p:sp>
      <p:sp>
        <p:nvSpPr>
          <p:cNvPr id="4" name="Title 1">
            <a:extLst>
              <a:ext uri="{FF2B5EF4-FFF2-40B4-BE49-F238E27FC236}">
                <a16:creationId xmlns:a16="http://schemas.microsoft.com/office/drawing/2014/main" id="{90B01DE0-4651-4F3C-90F3-924F0C98CF63}"/>
              </a:ext>
            </a:extLst>
          </p:cNvPr>
          <p:cNvSpPr>
            <a:spLocks noGrp="1"/>
          </p:cNvSpPr>
          <p:nvPr>
            <p:ph type="title"/>
          </p:nvPr>
        </p:nvSpPr>
        <p:spPr>
          <a:xfrm>
            <a:off x="623297" y="822021"/>
            <a:ext cx="10512425" cy="648915"/>
          </a:xfrm>
        </p:spPr>
        <p:txBody>
          <a:bodyPr/>
          <a:lstStyle/>
          <a:p>
            <a:r>
              <a:rPr lang="en-US" b="1" dirty="0"/>
              <a:t>Quote</a:t>
            </a:r>
            <a:endParaRPr lang="en-US" dirty="0"/>
          </a:p>
        </p:txBody>
      </p:sp>
    </p:spTree>
    <p:extLst>
      <p:ext uri="{BB962C8B-B14F-4D97-AF65-F5344CB8AC3E}">
        <p14:creationId xmlns:p14="http://schemas.microsoft.com/office/powerpoint/2010/main" val="229552723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604D-72FC-40BF-A0C4-7ECC5AB53F2B}"/>
              </a:ext>
            </a:extLst>
          </p:cNvPr>
          <p:cNvSpPr>
            <a:spLocks noGrp="1"/>
          </p:cNvSpPr>
          <p:nvPr>
            <p:ph type="title"/>
          </p:nvPr>
        </p:nvSpPr>
        <p:spPr/>
        <p:txBody>
          <a:bodyPr/>
          <a:lstStyle/>
          <a:p>
            <a:r>
              <a:rPr lang="en" b="1" dirty="0"/>
              <a:t>Implementation concerns/challenges</a:t>
            </a:r>
            <a:endParaRPr lang="en-US" b="1" dirty="0"/>
          </a:p>
        </p:txBody>
      </p:sp>
      <p:sp>
        <p:nvSpPr>
          <p:cNvPr id="3" name="Text Placeholder 2">
            <a:extLst>
              <a:ext uri="{FF2B5EF4-FFF2-40B4-BE49-F238E27FC236}">
                <a16:creationId xmlns:a16="http://schemas.microsoft.com/office/drawing/2014/main" id="{990A7DDA-8997-42DF-A7B2-59E116405520}"/>
              </a:ext>
            </a:extLst>
          </p:cNvPr>
          <p:cNvSpPr>
            <a:spLocks noGrp="1"/>
          </p:cNvSpPr>
          <p:nvPr>
            <p:ph type="body" sz="quarter" idx="11"/>
          </p:nvPr>
        </p:nvSpPr>
        <p:spPr/>
        <p:txBody>
          <a:bodyPr/>
          <a:lstStyle/>
          <a:p>
            <a:pPr marL="457200" indent="-342900">
              <a:buFont typeface="Arial" panose="020B0604020202020204" pitchFamily="34" charset="0"/>
              <a:buChar char="•"/>
            </a:pPr>
            <a:r>
              <a:rPr lang="en-US" dirty="0"/>
              <a:t>Stigma</a:t>
            </a:r>
          </a:p>
          <a:p>
            <a:pPr marL="681228" lvl="1" indent="-342900">
              <a:buFont typeface="Wingdings" panose="05000000000000000000" pitchFamily="2" charset="2"/>
              <a:buChar char="§"/>
            </a:pPr>
            <a:r>
              <a:rPr lang="en-US" dirty="0"/>
              <a:t>‘Discussions around sexual behavior can uncover implicit bias among health care providers and other staff. It is important to think carefully about our own biases and try to limit how they affect our treatment in nonscientific ways. Some providers may feel uncomfortable talking about sexual behavior, but it is a learnable skill, and the ability to talk with patients about sexual behavior is a key part of every PrEP visit.’ (ACHA Guidelines)</a:t>
            </a:r>
          </a:p>
          <a:p>
            <a:pPr marL="457200" indent="-342900">
              <a:buFont typeface="Arial" panose="020B0604020202020204" pitchFamily="34" charset="0"/>
              <a:buChar char="•"/>
            </a:pPr>
            <a:r>
              <a:rPr lang="en-US" dirty="0"/>
              <a:t>If your clinic offers access to contraception, it is able to offer PrEP </a:t>
            </a:r>
          </a:p>
          <a:p>
            <a:endParaRPr lang="en-US" dirty="0"/>
          </a:p>
        </p:txBody>
      </p:sp>
      <p:sp>
        <p:nvSpPr>
          <p:cNvPr id="4" name="Date Placeholder 3">
            <a:extLst>
              <a:ext uri="{FF2B5EF4-FFF2-40B4-BE49-F238E27FC236}">
                <a16:creationId xmlns:a16="http://schemas.microsoft.com/office/drawing/2014/main" id="{6A21909B-C90D-48A3-B4E4-ED393B69FD22}"/>
              </a:ext>
            </a:extLst>
          </p:cNvPr>
          <p:cNvSpPr>
            <a:spLocks noGrp="1"/>
          </p:cNvSpPr>
          <p:nvPr>
            <p:ph type="dt" sz="half" idx="2"/>
          </p:nvPr>
        </p:nvSpPr>
        <p:spPr/>
        <p:txBody>
          <a:bodyPr/>
          <a:lstStyle/>
          <a:p>
            <a:fld id="{06F4C82B-53BB-49C0-8529-67F839443334}" type="datetime4">
              <a:rPr lang="en-US" smtClean="0"/>
              <a:t>November 30, 2020</a:t>
            </a:fld>
            <a:endParaRPr lang="en-US" dirty="0"/>
          </a:p>
        </p:txBody>
      </p:sp>
    </p:spTree>
    <p:extLst>
      <p:ext uri="{BB962C8B-B14F-4D97-AF65-F5344CB8AC3E}">
        <p14:creationId xmlns:p14="http://schemas.microsoft.com/office/powerpoint/2010/main" val="21416476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9E2C2-0BC2-464E-8A3D-78DD30FB2BDB}"/>
              </a:ext>
            </a:extLst>
          </p:cNvPr>
          <p:cNvSpPr>
            <a:spLocks noGrp="1"/>
          </p:cNvSpPr>
          <p:nvPr>
            <p:ph type="title"/>
          </p:nvPr>
        </p:nvSpPr>
        <p:spPr/>
        <p:txBody>
          <a:bodyPr/>
          <a:lstStyle/>
          <a:p>
            <a:r>
              <a:rPr lang="en-US" b="1" dirty="0"/>
              <a:t>Implementation concerns cont’d</a:t>
            </a:r>
          </a:p>
        </p:txBody>
      </p:sp>
      <p:sp>
        <p:nvSpPr>
          <p:cNvPr id="3" name="Text Placeholder 2">
            <a:extLst>
              <a:ext uri="{FF2B5EF4-FFF2-40B4-BE49-F238E27FC236}">
                <a16:creationId xmlns:a16="http://schemas.microsoft.com/office/drawing/2014/main" id="{5717F83E-46F3-42AD-8018-39F01D1C0B67}"/>
              </a:ext>
            </a:extLst>
          </p:cNvPr>
          <p:cNvSpPr>
            <a:spLocks noGrp="1"/>
          </p:cNvSpPr>
          <p:nvPr>
            <p:ph type="body" sz="quarter" idx="11"/>
          </p:nvPr>
        </p:nvSpPr>
        <p:spPr>
          <a:xfrm>
            <a:off x="623297" y="1794706"/>
            <a:ext cx="9602630" cy="2986087"/>
          </a:xfrm>
        </p:spPr>
        <p:txBody>
          <a:bodyPr/>
          <a:lstStyle/>
          <a:p>
            <a:pPr marL="457200" indent="-342900">
              <a:buFont typeface="Arial" panose="020B0604020202020204" pitchFamily="34" charset="0"/>
              <a:buChar char="•"/>
            </a:pPr>
            <a:r>
              <a:rPr lang="en-US" sz="2200" dirty="0"/>
              <a:t>Access over the summer:</a:t>
            </a:r>
          </a:p>
          <a:p>
            <a:pPr marL="681228" lvl="1" indent="-342900">
              <a:buFont typeface="Wingdings" panose="05000000000000000000" pitchFamily="2" charset="2"/>
              <a:buChar char="§"/>
            </a:pPr>
            <a:r>
              <a:rPr lang="en-US" sz="1800" dirty="0"/>
              <a:t>Most insurance companies covering 3-4 months at a time</a:t>
            </a:r>
          </a:p>
          <a:p>
            <a:pPr marL="681228" lvl="1" indent="-342900">
              <a:buFont typeface="Wingdings" panose="05000000000000000000" pitchFamily="2" charset="2"/>
              <a:buChar char="§"/>
            </a:pPr>
            <a:r>
              <a:rPr lang="en-US" sz="1800" dirty="0"/>
              <a:t>Find local to student access point- preplocater.org</a:t>
            </a:r>
          </a:p>
          <a:p>
            <a:pPr marL="681228" lvl="1" indent="-342900">
              <a:buFont typeface="Wingdings" panose="05000000000000000000" pitchFamily="2" charset="2"/>
              <a:buChar char="§"/>
            </a:pPr>
            <a:r>
              <a:rPr lang="en-US" sz="1800" dirty="0"/>
              <a:t>Online/virtual options</a:t>
            </a:r>
          </a:p>
          <a:p>
            <a:pPr marL="457200" indent="-342900">
              <a:buFont typeface="Arial" panose="020B0604020202020204" pitchFamily="34" charset="0"/>
              <a:buChar char="•"/>
            </a:pPr>
            <a:r>
              <a:rPr lang="en-US" sz="2200" dirty="0"/>
              <a:t>Cost:</a:t>
            </a:r>
          </a:p>
          <a:p>
            <a:pPr marL="681228" lvl="1" indent="-342900">
              <a:buFont typeface="Wingdings" panose="05000000000000000000" pitchFamily="2" charset="2"/>
              <a:buChar char="§"/>
            </a:pPr>
            <a:r>
              <a:rPr lang="en-US" sz="1800" dirty="0"/>
              <a:t>Monthly copays vary by insurance company</a:t>
            </a:r>
          </a:p>
          <a:p>
            <a:pPr marL="681228" lvl="1" indent="-342900">
              <a:buFont typeface="Wingdings" panose="05000000000000000000" pitchFamily="2" charset="2"/>
              <a:buChar char="§"/>
            </a:pPr>
            <a:r>
              <a:rPr lang="en-US" sz="1800" dirty="0"/>
              <a:t>Some states have financial support programs available</a:t>
            </a:r>
          </a:p>
          <a:p>
            <a:pPr marL="457200" indent="-342900">
              <a:buFont typeface="Arial" panose="020B0604020202020204" pitchFamily="34" charset="0"/>
              <a:buChar char="•"/>
            </a:pPr>
            <a:r>
              <a:rPr lang="en-US" sz="2200" dirty="0"/>
              <a:t>Adherence:</a:t>
            </a:r>
          </a:p>
          <a:p>
            <a:pPr marL="681228" lvl="1" indent="-342900">
              <a:buFont typeface="Arial" panose="020B0604020202020204" pitchFamily="34" charset="0"/>
              <a:buChar char="•"/>
            </a:pPr>
            <a:r>
              <a:rPr lang="en-US" sz="1800" dirty="0"/>
              <a:t>How do other students with daily meds create habits? What teaching can be done? What are the barriers to daily adherence?</a:t>
            </a:r>
          </a:p>
          <a:p>
            <a:pPr marL="457200" indent="-342900">
              <a:buFont typeface="Arial" panose="020B0604020202020204" pitchFamily="34" charset="0"/>
              <a:buChar char="•"/>
            </a:pPr>
            <a:r>
              <a:rPr lang="en-US" dirty="0"/>
              <a:t>Impact/increase ‘risky’ behavior</a:t>
            </a:r>
          </a:p>
          <a:p>
            <a:pPr marL="681228" lvl="1" indent="-342900">
              <a:buFont typeface="Arial" panose="020B0604020202020204" pitchFamily="34" charset="0"/>
              <a:buChar char="•"/>
            </a:pPr>
            <a:r>
              <a:rPr lang="en-US" sz="1800" dirty="0"/>
              <a:t>Risk compensation shown not to be as big a factor as previously thought</a:t>
            </a:r>
          </a:p>
          <a:p>
            <a:endParaRPr lang="en-US" dirty="0"/>
          </a:p>
        </p:txBody>
      </p:sp>
    </p:spTree>
    <p:extLst>
      <p:ext uri="{BB962C8B-B14F-4D97-AF65-F5344CB8AC3E}">
        <p14:creationId xmlns:p14="http://schemas.microsoft.com/office/powerpoint/2010/main" val="327997812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BDDC0-F758-4AD9-B0E2-16AF78EF6FC2}"/>
              </a:ext>
            </a:extLst>
          </p:cNvPr>
          <p:cNvSpPr>
            <a:spLocks noGrp="1"/>
          </p:cNvSpPr>
          <p:nvPr>
            <p:ph type="title"/>
          </p:nvPr>
        </p:nvSpPr>
        <p:spPr/>
        <p:txBody>
          <a:bodyPr/>
          <a:lstStyle/>
          <a:p>
            <a:r>
              <a:rPr lang="en" dirty="0"/>
              <a:t>ACHA Guidelines - HIV PrEP</a:t>
            </a:r>
            <a:endParaRPr lang="en-US" dirty="0"/>
          </a:p>
        </p:txBody>
      </p:sp>
      <p:sp>
        <p:nvSpPr>
          <p:cNvPr id="3" name="Text Placeholder 2">
            <a:extLst>
              <a:ext uri="{FF2B5EF4-FFF2-40B4-BE49-F238E27FC236}">
                <a16:creationId xmlns:a16="http://schemas.microsoft.com/office/drawing/2014/main" id="{EF971F4B-589C-4F82-9568-2B5DC8DBE08A}"/>
              </a:ext>
            </a:extLst>
          </p:cNvPr>
          <p:cNvSpPr>
            <a:spLocks noGrp="1"/>
          </p:cNvSpPr>
          <p:nvPr>
            <p:ph type="body" sz="quarter" idx="11"/>
          </p:nvPr>
        </p:nvSpPr>
        <p:spPr/>
        <p:txBody>
          <a:bodyPr/>
          <a:lstStyle/>
          <a:p>
            <a:pPr marL="457200" indent="-342900">
              <a:buFont typeface="Arial" panose="020B0604020202020204" pitchFamily="34" charset="0"/>
              <a:buChar char="•"/>
            </a:pPr>
            <a:r>
              <a:rPr lang="en-US" dirty="0"/>
              <a:t>Offers review of evidence-based support around implementation</a:t>
            </a:r>
          </a:p>
          <a:p>
            <a:pPr marL="457200" indent="-342900">
              <a:buFont typeface="Arial" panose="020B0604020202020204" pitchFamily="34" charset="0"/>
              <a:buChar char="•"/>
            </a:pPr>
            <a:r>
              <a:rPr lang="en-US" dirty="0"/>
              <a:t>Reviews the science of the medication itself</a:t>
            </a:r>
          </a:p>
          <a:p>
            <a:pPr marL="457200" indent="-342900">
              <a:buFont typeface="Arial" panose="020B0604020202020204" pitchFamily="34" charset="0"/>
              <a:buChar char="•"/>
            </a:pPr>
            <a:r>
              <a:rPr lang="en-US" dirty="0"/>
              <a:t>Addresses common concerns around PrEP implementation, cost and access</a:t>
            </a:r>
          </a:p>
          <a:p>
            <a:pPr marL="457200" indent="-342900">
              <a:buFont typeface="Arial" panose="020B0604020202020204" pitchFamily="34" charset="0"/>
              <a:buChar char="•"/>
            </a:pPr>
            <a:r>
              <a:rPr lang="en-US" dirty="0"/>
              <a:t>Offers protocol samples to assist in the implementation process</a:t>
            </a:r>
          </a:p>
          <a:p>
            <a:pPr marL="457200" indent="-342900">
              <a:buFont typeface="Arial" panose="020B0604020202020204" pitchFamily="34" charset="0"/>
              <a:buChar char="•"/>
            </a:pPr>
            <a:r>
              <a:rPr lang="en-US" dirty="0"/>
              <a:t>Available at acha.org</a:t>
            </a:r>
          </a:p>
          <a:p>
            <a:endParaRPr lang="en-US" dirty="0"/>
          </a:p>
        </p:txBody>
      </p:sp>
    </p:spTree>
    <p:extLst>
      <p:ext uri="{BB962C8B-B14F-4D97-AF65-F5344CB8AC3E}">
        <p14:creationId xmlns:p14="http://schemas.microsoft.com/office/powerpoint/2010/main" val="982839678"/>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A72F-AFE2-4E49-9C2D-AC66B2ABAA35}"/>
              </a:ext>
            </a:extLst>
          </p:cNvPr>
          <p:cNvSpPr>
            <a:spLocks noGrp="1"/>
          </p:cNvSpPr>
          <p:nvPr>
            <p:ph type="title"/>
          </p:nvPr>
        </p:nvSpPr>
        <p:spPr/>
        <p:txBody>
          <a:bodyPr/>
          <a:lstStyle/>
          <a:p>
            <a:r>
              <a:rPr lang="en" dirty="0"/>
              <a:t>References</a:t>
            </a:r>
            <a:endParaRPr lang="en-US" dirty="0"/>
          </a:p>
        </p:txBody>
      </p:sp>
      <p:sp>
        <p:nvSpPr>
          <p:cNvPr id="3" name="Text Placeholder 2">
            <a:extLst>
              <a:ext uri="{FF2B5EF4-FFF2-40B4-BE49-F238E27FC236}">
                <a16:creationId xmlns:a16="http://schemas.microsoft.com/office/drawing/2014/main" id="{89B483D1-8FA6-4413-8AEE-DD0D0F9E7DCC}"/>
              </a:ext>
            </a:extLst>
          </p:cNvPr>
          <p:cNvSpPr>
            <a:spLocks noGrp="1"/>
          </p:cNvSpPr>
          <p:nvPr>
            <p:ph type="body" sz="quarter" idx="11"/>
          </p:nvPr>
        </p:nvSpPr>
        <p:spPr/>
        <p:txBody>
          <a:bodyPr/>
          <a:lstStyle/>
          <a:p>
            <a:pPr marL="457200" indent="-342900">
              <a:buFont typeface="Arial" panose="020B0604020202020204" pitchFamily="34" charset="0"/>
              <a:buChar char="•"/>
            </a:pPr>
            <a:r>
              <a:rPr lang="en-US" sz="1800" dirty="0"/>
              <a:t>Michael J. Huey, Margaret Higham &amp; Ariel L. Watriss (2020) Viewpoint: Why you should provide HIV pre-exposure prophylaxis (PrEP) at your college health center, Journal of American College Health, 68:2, 119-123, DOI: 10.1080/07448481.2018.1529673</a:t>
            </a:r>
          </a:p>
          <a:p>
            <a:pPr marL="457200" indent="-342900">
              <a:buFont typeface="Arial" panose="020B0604020202020204" pitchFamily="34" charset="0"/>
              <a:buChar char="•"/>
            </a:pPr>
            <a:r>
              <a:rPr lang="en-US" sz="1800" dirty="0"/>
              <a:t>USPSTF Recommendation Statement “Prevention of Human Immunodeficiency Virus (HIV) Infection: Pre-Exposure Prophylaxis” at https://www.uspreventiveservicestaskforce.org/Page/Document/RecommendationStatementDraft/prevention-of-human-immunodeficiency-virushiv-infection-pre-exposure-prophylaxis#consider </a:t>
            </a:r>
          </a:p>
          <a:p>
            <a:pPr marL="457200" indent="-342900">
              <a:buFont typeface="Arial" panose="020B0604020202020204" pitchFamily="34" charset="0"/>
              <a:buChar char="•"/>
            </a:pPr>
            <a:r>
              <a:rPr lang="en-US" sz="1800" dirty="0">
                <a:hlinkClick r:id="rId2"/>
              </a:rPr>
              <a:t>https://www.acha.org/documents/resources/guidelines/ACHA_HIV_PrEP_Guidelines_Jan2019.pdf</a:t>
            </a:r>
            <a:endParaRPr lang="en-US" sz="1800" dirty="0"/>
          </a:p>
          <a:p>
            <a:pPr marL="457200" indent="-342900">
              <a:buFont typeface="Arial" panose="020B0604020202020204" pitchFamily="34" charset="0"/>
              <a:buChar char="•"/>
            </a:pPr>
            <a:r>
              <a:rPr lang="en-US" sz="1800" dirty="0"/>
              <a:t>Petsis D et al. HIV testing among adolescents with acute sexually transmitted infections. Pediatrics 2020 Apr; 145:e20192265. (https://doi.org/10.1542/peds.2019-2265)</a:t>
            </a:r>
          </a:p>
          <a:p>
            <a:endParaRPr lang="en-US" dirty="0"/>
          </a:p>
        </p:txBody>
      </p:sp>
    </p:spTree>
    <p:extLst>
      <p:ext uri="{BB962C8B-B14F-4D97-AF65-F5344CB8AC3E}">
        <p14:creationId xmlns:p14="http://schemas.microsoft.com/office/powerpoint/2010/main" val="409110638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FBCB2-C6A9-4BF6-9490-6C20A5D7741C}"/>
              </a:ext>
            </a:extLst>
          </p:cNvPr>
          <p:cNvSpPr>
            <a:spLocks noGrp="1"/>
          </p:cNvSpPr>
          <p:nvPr>
            <p:ph type="title"/>
          </p:nvPr>
        </p:nvSpPr>
        <p:spPr/>
        <p:txBody>
          <a:bodyPr>
            <a:normAutofit fontScale="90000"/>
          </a:bodyPr>
          <a:lstStyle/>
          <a:p>
            <a:r>
              <a:rPr lang="en-US" dirty="0"/>
              <a:t>Epidemiology of HIV/AIDS Among Adolescents and Young Adults</a:t>
            </a:r>
          </a:p>
        </p:txBody>
      </p:sp>
    </p:spTree>
    <p:extLst>
      <p:ext uri="{BB962C8B-B14F-4D97-AF65-F5344CB8AC3E}">
        <p14:creationId xmlns:p14="http://schemas.microsoft.com/office/powerpoint/2010/main" val="1529166685"/>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B2B6B-A736-4C6B-B471-DDB66EAE1BED}"/>
              </a:ext>
            </a:extLst>
          </p:cNvPr>
          <p:cNvSpPr>
            <a:spLocks noGrp="1"/>
          </p:cNvSpPr>
          <p:nvPr>
            <p:ph type="title"/>
          </p:nvPr>
        </p:nvSpPr>
        <p:spPr>
          <a:xfrm>
            <a:off x="2100404" y="2691239"/>
            <a:ext cx="9379894" cy="1871707"/>
          </a:xfrm>
        </p:spPr>
        <p:txBody>
          <a:bodyPr>
            <a:normAutofit fontScale="90000"/>
          </a:bodyPr>
          <a:lstStyle/>
          <a:p>
            <a:r>
              <a:rPr lang="en-US" dirty="0"/>
              <a:t>Engaging College Students in EHE Efforts: A Case from Long Island, New York</a:t>
            </a:r>
          </a:p>
        </p:txBody>
      </p:sp>
    </p:spTree>
    <p:extLst>
      <p:ext uri="{BB962C8B-B14F-4D97-AF65-F5344CB8AC3E}">
        <p14:creationId xmlns:p14="http://schemas.microsoft.com/office/powerpoint/2010/main" val="242234135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06DF-E7E3-417F-BEF3-E8A9EACC4D13}"/>
              </a:ext>
            </a:extLst>
          </p:cNvPr>
          <p:cNvSpPr>
            <a:spLocks noGrp="1"/>
          </p:cNvSpPr>
          <p:nvPr>
            <p:ph type="title"/>
          </p:nvPr>
        </p:nvSpPr>
        <p:spPr/>
        <p:txBody>
          <a:bodyPr>
            <a:normAutofit fontScale="90000"/>
          </a:bodyPr>
          <a:lstStyle/>
          <a:p>
            <a:r>
              <a:rPr lang="en-US" dirty="0"/>
              <a:t>Long Island ETE Campus Advisory Committee Background</a:t>
            </a:r>
          </a:p>
        </p:txBody>
      </p:sp>
      <p:sp>
        <p:nvSpPr>
          <p:cNvPr id="3" name="Text Placeholder 2">
            <a:extLst>
              <a:ext uri="{FF2B5EF4-FFF2-40B4-BE49-F238E27FC236}">
                <a16:creationId xmlns:a16="http://schemas.microsoft.com/office/drawing/2014/main" id="{508E14BB-0890-4B71-8D6D-7557EAD82F25}"/>
              </a:ext>
            </a:extLst>
          </p:cNvPr>
          <p:cNvSpPr>
            <a:spLocks noGrp="1"/>
          </p:cNvSpPr>
          <p:nvPr>
            <p:ph type="body" sz="quarter" idx="11"/>
          </p:nvPr>
        </p:nvSpPr>
        <p:spPr/>
        <p:txBody>
          <a:bodyPr/>
          <a:lstStyle/>
          <a:p>
            <a:pPr marL="457200" indent="-342900">
              <a:buFont typeface="Arial" panose="020B0604020202020204" pitchFamily="34" charset="0"/>
              <a:buChar char="•"/>
            </a:pPr>
            <a:r>
              <a:rPr lang="en-US" sz="2000" dirty="0"/>
              <a:t>College students represent an untapped population in ending the HIV epidemic efforts</a:t>
            </a:r>
          </a:p>
          <a:p>
            <a:pPr marL="457200" indent="-342900">
              <a:buFont typeface="Arial" panose="020B0604020202020204" pitchFamily="34" charset="0"/>
              <a:buChar char="•"/>
            </a:pPr>
            <a:r>
              <a:rPr lang="en-US" sz="2000" dirty="0"/>
              <a:t>4 out of 5 young adults newly diagnosed with HIV were between 20 and 24 years old</a:t>
            </a:r>
          </a:p>
          <a:p>
            <a:pPr marL="457200" indent="-342900">
              <a:buFont typeface="Arial" panose="020B0604020202020204" pitchFamily="34" charset="0"/>
              <a:buChar char="•"/>
            </a:pPr>
            <a:r>
              <a:rPr lang="en-US" sz="2000" dirty="0"/>
              <a:t>About 28% of college students reported getting tested for HIV </a:t>
            </a:r>
          </a:p>
          <a:p>
            <a:pPr marL="457200" indent="-342900">
              <a:buFont typeface="Arial" panose="020B0604020202020204" pitchFamily="34" charset="0"/>
              <a:buChar char="•"/>
            </a:pPr>
            <a:r>
              <a:rPr lang="en-US" sz="2000" dirty="0"/>
              <a:t>Risk behaviors such as inconsistent and incorrect condom use are prevalent among this population</a:t>
            </a:r>
          </a:p>
          <a:p>
            <a:pPr marL="457200" indent="-342900">
              <a:buFont typeface="Arial" panose="020B0604020202020204" pitchFamily="34" charset="0"/>
              <a:buChar char="•"/>
            </a:pPr>
            <a:r>
              <a:rPr lang="en-US" sz="2000" dirty="0"/>
              <a:t>American College Health Association recently published PrEP Guidelines to help college health centers initiate PrEP</a:t>
            </a:r>
          </a:p>
          <a:p>
            <a:pPr marL="457200" indent="-342900">
              <a:buFont typeface="Arial" panose="020B0604020202020204" pitchFamily="34" charset="0"/>
              <a:buChar char="•"/>
            </a:pPr>
            <a:r>
              <a:rPr lang="en-US" sz="2000" dirty="0"/>
              <a:t>No EHE plan to our knowledge strategically and intentionally incorporated the voice of college/university students</a:t>
            </a:r>
          </a:p>
          <a:p>
            <a:endParaRPr lang="en-US" dirty="0"/>
          </a:p>
        </p:txBody>
      </p:sp>
    </p:spTree>
    <p:extLst>
      <p:ext uri="{BB962C8B-B14F-4D97-AF65-F5344CB8AC3E}">
        <p14:creationId xmlns:p14="http://schemas.microsoft.com/office/powerpoint/2010/main" val="2270078744"/>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FA78-88A9-4C8F-932D-E91506636083}"/>
              </a:ext>
            </a:extLst>
          </p:cNvPr>
          <p:cNvSpPr>
            <a:spLocks noGrp="1"/>
          </p:cNvSpPr>
          <p:nvPr>
            <p:ph type="title"/>
          </p:nvPr>
        </p:nvSpPr>
        <p:spPr/>
        <p:txBody>
          <a:bodyPr/>
          <a:lstStyle/>
          <a:p>
            <a:r>
              <a:rPr lang="en-US" b="1" dirty="0"/>
              <a:t>New York Leading the Effort</a:t>
            </a:r>
            <a:endParaRPr lang="en-US" dirty="0"/>
          </a:p>
        </p:txBody>
      </p:sp>
      <p:pic>
        <p:nvPicPr>
          <p:cNvPr id="5" name="Picture 4" descr="A picture containing photo, person, different, person&#10;&#10;Description automatically generated">
            <a:extLst>
              <a:ext uri="{FF2B5EF4-FFF2-40B4-BE49-F238E27FC236}">
                <a16:creationId xmlns:a16="http://schemas.microsoft.com/office/drawing/2014/main" id="{98749D7E-A6F0-47EC-8942-03EF5371068A}"/>
              </a:ext>
            </a:extLst>
          </p:cNvPr>
          <p:cNvPicPr>
            <a:picLocks noChangeAspect="1"/>
          </p:cNvPicPr>
          <p:nvPr/>
        </p:nvPicPr>
        <p:blipFill>
          <a:blip r:embed="rId2"/>
          <a:stretch>
            <a:fillRect/>
          </a:stretch>
        </p:blipFill>
        <p:spPr>
          <a:xfrm>
            <a:off x="806892" y="1871906"/>
            <a:ext cx="4044110" cy="211247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9BFF3431-3F33-4968-837B-6A020B3E4C55}"/>
              </a:ext>
            </a:extLst>
          </p:cNvPr>
          <p:cNvPicPr>
            <a:picLocks noChangeAspect="1"/>
          </p:cNvPicPr>
          <p:nvPr/>
        </p:nvPicPr>
        <p:blipFill>
          <a:blip r:embed="rId3"/>
          <a:stretch>
            <a:fillRect/>
          </a:stretch>
        </p:blipFill>
        <p:spPr>
          <a:xfrm>
            <a:off x="806892" y="4107765"/>
            <a:ext cx="4044110" cy="196430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C48A84F-44A4-4D73-9D94-D9F618FF5F79}"/>
              </a:ext>
            </a:extLst>
          </p:cNvPr>
          <p:cNvPicPr>
            <a:picLocks noChangeAspect="1"/>
          </p:cNvPicPr>
          <p:nvPr/>
        </p:nvPicPr>
        <p:blipFill>
          <a:blip r:embed="rId4"/>
          <a:stretch>
            <a:fillRect/>
          </a:stretch>
        </p:blipFill>
        <p:spPr>
          <a:xfrm>
            <a:off x="6243159" y="1871906"/>
            <a:ext cx="5739004" cy="3862259"/>
          </a:xfrm>
          <a:prstGeom prst="rect">
            <a:avLst/>
          </a:prstGeom>
        </p:spPr>
      </p:pic>
      <p:sp>
        <p:nvSpPr>
          <p:cNvPr id="8" name="TextBox 7">
            <a:extLst>
              <a:ext uri="{FF2B5EF4-FFF2-40B4-BE49-F238E27FC236}">
                <a16:creationId xmlns:a16="http://schemas.microsoft.com/office/drawing/2014/main" id="{7310A9E7-01F1-4BC4-AF8E-229853AC0950}"/>
              </a:ext>
            </a:extLst>
          </p:cNvPr>
          <p:cNvSpPr txBox="1"/>
          <p:nvPr/>
        </p:nvSpPr>
        <p:spPr>
          <a:xfrm>
            <a:off x="337048" y="6318835"/>
            <a:ext cx="9639871" cy="523220"/>
          </a:xfrm>
          <a:prstGeom prst="rect">
            <a:avLst/>
          </a:prstGeom>
          <a:noFill/>
        </p:spPr>
        <p:txBody>
          <a:bodyPr wrap="square" rtlCol="0">
            <a:spAutoFit/>
          </a:bodyPr>
          <a:lstStyle/>
          <a:p>
            <a:r>
              <a:rPr lang="en-US" sz="1400" dirty="0"/>
              <a:t>Source: Morne, JE., Tesoriero, JM., Martin, EG et al. Ending the HIV Epidemic: New York’s quest to become the first state to reduce HIV prevalence. </a:t>
            </a:r>
            <a:r>
              <a:rPr lang="en-US" sz="1400" i="1" dirty="0"/>
              <a:t>Public Health Rep</a:t>
            </a:r>
            <a:r>
              <a:rPr lang="en-US" sz="1400" dirty="0"/>
              <a:t>. 2020;135(suppl 1):65S-74S</a:t>
            </a:r>
          </a:p>
        </p:txBody>
      </p:sp>
    </p:spTree>
    <p:extLst>
      <p:ext uri="{BB962C8B-B14F-4D97-AF65-F5344CB8AC3E}">
        <p14:creationId xmlns:p14="http://schemas.microsoft.com/office/powerpoint/2010/main" val="178260327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EAD2-3349-4DDA-8DA0-8DC1B4E7475F}"/>
              </a:ext>
            </a:extLst>
          </p:cNvPr>
          <p:cNvSpPr>
            <a:spLocks noGrp="1"/>
          </p:cNvSpPr>
          <p:nvPr>
            <p:ph type="title"/>
          </p:nvPr>
        </p:nvSpPr>
        <p:spPr/>
        <p:txBody>
          <a:bodyPr/>
          <a:lstStyle/>
          <a:p>
            <a:r>
              <a:rPr lang="en-US" b="1" dirty="0"/>
              <a:t>Long lsland EHE Response</a:t>
            </a:r>
            <a:endParaRPr lang="en-US" dirty="0"/>
          </a:p>
        </p:txBody>
      </p:sp>
      <p:pic>
        <p:nvPicPr>
          <p:cNvPr id="5" name="Picture 4" descr="Get tested. Treat early. State sage. Let's End AIDS, Long Island. Image has 6 overlapping circles, each with a picture of an individual." title="Campaign image">
            <a:extLst>
              <a:ext uri="{FF2B5EF4-FFF2-40B4-BE49-F238E27FC236}">
                <a16:creationId xmlns:a16="http://schemas.microsoft.com/office/drawing/2014/main" id="{DF6CDC1F-8B9E-49B6-9DD5-5BD215A20264}"/>
              </a:ext>
            </a:extLst>
          </p:cNvPr>
          <p:cNvPicPr>
            <a:picLocks noChangeAspect="1"/>
          </p:cNvPicPr>
          <p:nvPr/>
        </p:nvPicPr>
        <p:blipFill>
          <a:blip r:embed="rId2"/>
          <a:stretch>
            <a:fillRect/>
          </a:stretch>
        </p:blipFill>
        <p:spPr>
          <a:xfrm>
            <a:off x="623297" y="2188972"/>
            <a:ext cx="6809228" cy="353582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FE65AEC0-0641-440E-A91A-9D00994858D4}"/>
              </a:ext>
            </a:extLst>
          </p:cNvPr>
          <p:cNvPicPr>
            <a:picLocks noChangeAspect="1"/>
          </p:cNvPicPr>
          <p:nvPr/>
        </p:nvPicPr>
        <p:blipFill>
          <a:blip r:embed="rId3"/>
          <a:stretch>
            <a:fillRect/>
          </a:stretch>
        </p:blipFill>
        <p:spPr>
          <a:xfrm>
            <a:off x="8110599" y="1584355"/>
            <a:ext cx="2962637" cy="4140443"/>
          </a:xfrm>
          <a:prstGeom prst="rect">
            <a:avLst/>
          </a:prstGeom>
        </p:spPr>
      </p:pic>
    </p:spTree>
    <p:extLst>
      <p:ext uri="{BB962C8B-B14F-4D97-AF65-F5344CB8AC3E}">
        <p14:creationId xmlns:p14="http://schemas.microsoft.com/office/powerpoint/2010/main" val="306388200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BA714-DC5A-4DE1-B035-CAF1AE70EB79}"/>
              </a:ext>
            </a:extLst>
          </p:cNvPr>
          <p:cNvSpPr>
            <a:spLocks noGrp="1"/>
          </p:cNvSpPr>
          <p:nvPr>
            <p:ph type="title"/>
          </p:nvPr>
        </p:nvSpPr>
        <p:spPr/>
        <p:txBody>
          <a:bodyPr/>
          <a:lstStyle/>
          <a:p>
            <a:r>
              <a:rPr lang="en-US" dirty="0"/>
              <a:t>Program Description</a:t>
            </a:r>
          </a:p>
        </p:txBody>
      </p:sp>
      <p:sp>
        <p:nvSpPr>
          <p:cNvPr id="3" name="Text Placeholder 2">
            <a:extLst>
              <a:ext uri="{FF2B5EF4-FFF2-40B4-BE49-F238E27FC236}">
                <a16:creationId xmlns:a16="http://schemas.microsoft.com/office/drawing/2014/main" id="{A2646324-7BF1-4E21-B3CA-7FB6D0C7F2B8}"/>
              </a:ext>
            </a:extLst>
          </p:cNvPr>
          <p:cNvSpPr>
            <a:spLocks noGrp="1"/>
          </p:cNvSpPr>
          <p:nvPr>
            <p:ph type="body" sz="quarter" idx="11"/>
          </p:nvPr>
        </p:nvSpPr>
        <p:spPr>
          <a:xfrm>
            <a:off x="623889" y="1794707"/>
            <a:ext cx="9602630" cy="3223632"/>
          </a:xfrm>
        </p:spPr>
        <p:txBody>
          <a:bodyPr/>
          <a:lstStyle/>
          <a:p>
            <a:pPr marL="457200" indent="-342900">
              <a:buFont typeface="Arial" panose="020B0604020202020204" pitchFamily="34" charset="0"/>
              <a:buChar char="•"/>
            </a:pPr>
            <a:r>
              <a:rPr lang="en-US" sz="2000" dirty="0"/>
              <a:t>The Nassau and Suffolk County Regional Committees and the Long Island HIV Community Mobilization Coalition developed the Long Island Ending the Epidemic (ETE) Campus Advisory Committee </a:t>
            </a:r>
          </a:p>
          <a:p>
            <a:pPr marL="457200" indent="-342900">
              <a:buFont typeface="Arial" panose="020B0604020202020204" pitchFamily="34" charset="0"/>
              <a:buChar char="•"/>
            </a:pPr>
            <a:r>
              <a:rPr lang="en-US" sz="2000" dirty="0"/>
              <a:t>Funding provided by NY State DOH AIDS Institute ETE Special Projects Grant for 1-year pilot</a:t>
            </a:r>
          </a:p>
          <a:p>
            <a:pPr marL="457200" indent="-342900">
              <a:buFont typeface="Arial" panose="020B0604020202020204" pitchFamily="34" charset="0"/>
              <a:buChar char="•"/>
            </a:pPr>
            <a:r>
              <a:rPr lang="en-US" sz="2000" dirty="0"/>
              <a:t>The Committee serves as campus champions by:</a:t>
            </a:r>
          </a:p>
          <a:p>
            <a:pPr marL="681228" lvl="1" indent="-342900">
              <a:buFont typeface="Wingdings" panose="05000000000000000000" pitchFamily="2" charset="2"/>
              <a:buChar char="§"/>
            </a:pPr>
            <a:r>
              <a:rPr lang="en-US" sz="1800" dirty="0"/>
              <a:t>Promoting ETE meetings, events, and campaigns</a:t>
            </a:r>
          </a:p>
          <a:p>
            <a:pPr marL="681228" lvl="1" indent="-342900">
              <a:buFont typeface="Wingdings" panose="05000000000000000000" pitchFamily="2" charset="2"/>
              <a:buChar char="§"/>
            </a:pPr>
            <a:r>
              <a:rPr lang="en-US" sz="1800" dirty="0"/>
              <a:t>Engaging young adults in ETE efforts by co-sponsoring events</a:t>
            </a:r>
          </a:p>
          <a:p>
            <a:pPr marL="681228" lvl="1" indent="-342900">
              <a:buFont typeface="Wingdings" panose="05000000000000000000" pitchFamily="2" charset="2"/>
              <a:buChar char="§"/>
            </a:pPr>
            <a:r>
              <a:rPr lang="en-US" sz="1800" dirty="0"/>
              <a:t>Reviewing ETE promotional materials</a:t>
            </a:r>
          </a:p>
          <a:p>
            <a:pPr marL="681228" lvl="1" indent="-342900">
              <a:buFont typeface="Wingdings" panose="05000000000000000000" pitchFamily="2" charset="2"/>
              <a:buChar char="§"/>
            </a:pPr>
            <a:r>
              <a:rPr lang="en-US" sz="1800" dirty="0"/>
              <a:t>Assisting ETE members with outreach/education at community events, Promoting service-learning opportunities</a:t>
            </a:r>
          </a:p>
          <a:p>
            <a:pPr marL="457200" indent="-342900">
              <a:buFont typeface="Arial" panose="020B0604020202020204" pitchFamily="34" charset="0"/>
              <a:buChar char="•"/>
            </a:pPr>
            <a:r>
              <a:rPr lang="en-US" sz="2000" dirty="0"/>
              <a:t>Committee members receive $250 gift card for participation between October 2019-May 2020</a:t>
            </a:r>
          </a:p>
          <a:p>
            <a:endParaRPr lang="en-US" dirty="0"/>
          </a:p>
        </p:txBody>
      </p:sp>
    </p:spTree>
    <p:extLst>
      <p:ext uri="{BB962C8B-B14F-4D97-AF65-F5344CB8AC3E}">
        <p14:creationId xmlns:p14="http://schemas.microsoft.com/office/powerpoint/2010/main" val="3257231085"/>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777F8-16ED-47A4-8C2D-7FD7A6463982}"/>
              </a:ext>
            </a:extLst>
          </p:cNvPr>
          <p:cNvSpPr>
            <a:spLocks noGrp="1"/>
          </p:cNvSpPr>
          <p:nvPr>
            <p:ph type="title"/>
          </p:nvPr>
        </p:nvSpPr>
        <p:spPr/>
        <p:txBody>
          <a:bodyPr/>
          <a:lstStyle/>
          <a:p>
            <a:r>
              <a:rPr lang="en-US" dirty="0"/>
              <a:t>LI ETE Campus Advisory Committee Recruitment</a:t>
            </a:r>
          </a:p>
        </p:txBody>
      </p:sp>
      <p:sp>
        <p:nvSpPr>
          <p:cNvPr id="3" name="Text Placeholder 2">
            <a:extLst>
              <a:ext uri="{FF2B5EF4-FFF2-40B4-BE49-F238E27FC236}">
                <a16:creationId xmlns:a16="http://schemas.microsoft.com/office/drawing/2014/main" id="{F7CF1659-BBF1-494A-964E-0C62A7B291CB}"/>
              </a:ext>
            </a:extLst>
          </p:cNvPr>
          <p:cNvSpPr>
            <a:spLocks noGrp="1"/>
          </p:cNvSpPr>
          <p:nvPr>
            <p:ph type="body" sz="quarter" idx="11"/>
          </p:nvPr>
        </p:nvSpPr>
        <p:spPr>
          <a:xfrm>
            <a:off x="623297" y="1744602"/>
            <a:ext cx="9602630" cy="2986087"/>
          </a:xfrm>
        </p:spPr>
        <p:txBody>
          <a:bodyPr/>
          <a:lstStyle/>
          <a:p>
            <a:pPr marL="400050" indent="-285750">
              <a:buFont typeface="Arial" panose="020B0604020202020204" pitchFamily="34" charset="0"/>
              <a:buChar char="•"/>
            </a:pPr>
            <a:r>
              <a:rPr lang="en-US" sz="1800" dirty="0"/>
              <a:t>All 12 higher education academic institutions on Long Island invited to participate</a:t>
            </a:r>
          </a:p>
          <a:p>
            <a:pPr marL="400050" indent="-285750">
              <a:buFont typeface="Arial" panose="020B0604020202020204" pitchFamily="34" charset="0"/>
              <a:buChar char="•"/>
            </a:pPr>
            <a:r>
              <a:rPr lang="en-US" sz="1800" dirty="0"/>
              <a:t>Invited students by contacting college/university leadership through the Long Island Council of Student Personnel Administrators and through direct emails to the university leadership</a:t>
            </a:r>
          </a:p>
          <a:p>
            <a:pPr marL="400050" indent="-285750">
              <a:buFont typeface="Arial" panose="020B0604020202020204" pitchFamily="34" charset="0"/>
              <a:buChar char="•"/>
            </a:pPr>
            <a:r>
              <a:rPr lang="en-US" sz="1800" dirty="0"/>
              <a:t>Application: (1) demographic characteristics, (2) interest in joining the Board, (3) student-related organizations they belong to, (4) time commitment during the 2019-2020 academic year, and (5) their ideas for how they can work with both ETE Committees to achieve their missions</a:t>
            </a:r>
          </a:p>
          <a:p>
            <a:pPr marL="400050" indent="-285750">
              <a:buFont typeface="Arial" panose="020B0604020202020204" pitchFamily="34" charset="0"/>
              <a:buChar char="•"/>
            </a:pPr>
            <a:r>
              <a:rPr lang="en-US" sz="1800" dirty="0"/>
              <a:t>Applications were limited to Sophomores and Juniors as we hope to continue their engagement past this initial year</a:t>
            </a:r>
          </a:p>
          <a:p>
            <a:pPr marL="400050" indent="-285750">
              <a:buFont typeface="Arial" panose="020B0604020202020204" pitchFamily="34" charset="0"/>
              <a:buChar char="•"/>
            </a:pPr>
            <a:r>
              <a:rPr lang="en-US" sz="1800" dirty="0"/>
              <a:t>Applications reviewed by Anthony Santella and chairs of Nassau and Suffolk County ETE Regional Committee using a grading rubric</a:t>
            </a:r>
          </a:p>
          <a:p>
            <a:pPr marL="400050" indent="-285750">
              <a:buFont typeface="Arial" panose="020B0604020202020204" pitchFamily="34" charset="0"/>
              <a:buChar char="•"/>
            </a:pPr>
            <a:r>
              <a:rPr lang="en-US" sz="1800" dirty="0"/>
              <a:t>Initial plan was to select two students from each institution; didn’t happen</a:t>
            </a:r>
          </a:p>
          <a:p>
            <a:pPr marL="400050" indent="-285750">
              <a:buFont typeface="Arial" panose="020B0604020202020204" pitchFamily="34" charset="0"/>
              <a:buChar char="•"/>
            </a:pPr>
            <a:r>
              <a:rPr lang="en-US" sz="1800" dirty="0"/>
              <a:t>Formal announcement was circulated with ask for all institutions public relations to post it to create a “buzz” around this new group</a:t>
            </a:r>
          </a:p>
          <a:p>
            <a:endParaRPr lang="en-US" dirty="0"/>
          </a:p>
        </p:txBody>
      </p:sp>
    </p:spTree>
    <p:extLst>
      <p:ext uri="{BB962C8B-B14F-4D97-AF65-F5344CB8AC3E}">
        <p14:creationId xmlns:p14="http://schemas.microsoft.com/office/powerpoint/2010/main" val="14193450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DD7A9E-1616-4FA2-A8B3-80FEFB62EE23}"/>
              </a:ext>
            </a:extLst>
          </p:cNvPr>
          <p:cNvSpPr>
            <a:spLocks noGrp="1"/>
          </p:cNvSpPr>
          <p:nvPr>
            <p:ph type="title"/>
          </p:nvPr>
        </p:nvSpPr>
        <p:spPr>
          <a:xfrm>
            <a:off x="623297" y="1145791"/>
            <a:ext cx="10512425" cy="648915"/>
          </a:xfrm>
        </p:spPr>
        <p:txBody>
          <a:bodyPr/>
          <a:lstStyle/>
          <a:p>
            <a:r>
              <a:rPr lang="en-US" b="1" dirty="0"/>
              <a:t>Committee Members</a:t>
            </a:r>
            <a:endParaRPr lang="en-US" dirty="0"/>
          </a:p>
        </p:txBody>
      </p:sp>
      <p:pic>
        <p:nvPicPr>
          <p:cNvPr id="5" name="Picture 4" descr="A group of people posing for the camera&#10;&#10;Description automatically generated">
            <a:extLst>
              <a:ext uri="{FF2B5EF4-FFF2-40B4-BE49-F238E27FC236}">
                <a16:creationId xmlns:a16="http://schemas.microsoft.com/office/drawing/2014/main" id="{C77E8309-1DA1-47F8-921A-4BB11EC782EF}"/>
              </a:ext>
            </a:extLst>
          </p:cNvPr>
          <p:cNvPicPr>
            <a:picLocks noChangeAspect="1"/>
          </p:cNvPicPr>
          <p:nvPr/>
        </p:nvPicPr>
        <p:blipFill>
          <a:blip r:embed="rId2"/>
          <a:stretch>
            <a:fillRect/>
          </a:stretch>
        </p:blipFill>
        <p:spPr>
          <a:xfrm>
            <a:off x="556920" y="1246248"/>
            <a:ext cx="5663988" cy="4246075"/>
          </a:xfrm>
          <a:prstGeom prst="rect">
            <a:avLst/>
          </a:prstGeom>
        </p:spPr>
      </p:pic>
      <p:graphicFrame>
        <p:nvGraphicFramePr>
          <p:cNvPr id="6" name="Content Placeholder 6" descr="Names and affiliation of the people in the image next to it" title="Table">
            <a:extLst>
              <a:ext uri="{FF2B5EF4-FFF2-40B4-BE49-F238E27FC236}">
                <a16:creationId xmlns:a16="http://schemas.microsoft.com/office/drawing/2014/main" id="{EB45474B-E122-4C1B-BA6E-B969C116A6CE}"/>
              </a:ext>
            </a:extLst>
          </p:cNvPr>
          <p:cNvGraphicFramePr>
            <a:graphicFrameLocks/>
          </p:cNvGraphicFramePr>
          <p:nvPr>
            <p:extLst>
              <p:ext uri="{D42A27DB-BD31-4B8C-83A1-F6EECF244321}">
                <p14:modId xmlns:p14="http://schemas.microsoft.com/office/powerpoint/2010/main" val="771977087"/>
              </p:ext>
            </p:extLst>
          </p:nvPr>
        </p:nvGraphicFramePr>
        <p:xfrm>
          <a:off x="6437730" y="1246246"/>
          <a:ext cx="5359952" cy="4246077"/>
        </p:xfrm>
        <a:graphic>
          <a:graphicData uri="http://schemas.openxmlformats.org/drawingml/2006/table">
            <a:tbl>
              <a:tblPr>
                <a:tableStyleId>{5C22544A-7EE6-4342-B048-85BDC9FD1C3A}</a:tableStyleId>
              </a:tblPr>
              <a:tblGrid>
                <a:gridCol w="1241424">
                  <a:extLst>
                    <a:ext uri="{9D8B030D-6E8A-4147-A177-3AD203B41FA5}">
                      <a16:colId xmlns:a16="http://schemas.microsoft.com/office/drawing/2014/main" val="1194346046"/>
                    </a:ext>
                  </a:extLst>
                </a:gridCol>
                <a:gridCol w="4118528">
                  <a:extLst>
                    <a:ext uri="{9D8B030D-6E8A-4147-A177-3AD203B41FA5}">
                      <a16:colId xmlns:a16="http://schemas.microsoft.com/office/drawing/2014/main" val="742302111"/>
                    </a:ext>
                  </a:extLst>
                </a:gridCol>
              </a:tblGrid>
              <a:tr h="208275">
                <a:tc>
                  <a:txBody>
                    <a:bodyPr/>
                    <a:lstStyle/>
                    <a:p>
                      <a:pPr algn="ctr" fontAlgn="b"/>
                      <a:r>
                        <a:rPr lang="en-US" sz="900" u="none" strike="noStrike" dirty="0">
                          <a:effectLst/>
                        </a:rPr>
                        <a:t>Llima   Berkley</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Adelphi University</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495796728"/>
                  </a:ext>
                </a:extLst>
              </a:tr>
              <a:tr h="208275">
                <a:tc>
                  <a:txBody>
                    <a:bodyPr/>
                    <a:lstStyle/>
                    <a:p>
                      <a:pPr algn="ctr" fontAlgn="b"/>
                      <a:r>
                        <a:rPr lang="en-US" sz="900" u="none" strike="noStrike" dirty="0">
                          <a:effectLst/>
                        </a:rPr>
                        <a:t>Sophia Gomes</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Farmingdale Stage College</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3701193350"/>
                  </a:ext>
                </a:extLst>
              </a:tr>
              <a:tr h="208275">
                <a:tc>
                  <a:txBody>
                    <a:bodyPr/>
                    <a:lstStyle/>
                    <a:p>
                      <a:pPr algn="ctr" fontAlgn="b"/>
                      <a:r>
                        <a:rPr lang="en-US" sz="900" u="none" strike="noStrike" dirty="0">
                          <a:effectLst/>
                        </a:rPr>
                        <a:t>Andy Charlorin</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Farmingdale State College</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1713190320"/>
                  </a:ext>
                </a:extLst>
              </a:tr>
              <a:tr h="208275">
                <a:tc>
                  <a:txBody>
                    <a:bodyPr/>
                    <a:lstStyle/>
                    <a:p>
                      <a:pPr algn="ctr" fontAlgn="b"/>
                      <a:r>
                        <a:rPr lang="en-US" sz="900" u="none" strike="noStrike" dirty="0">
                          <a:effectLst/>
                        </a:rPr>
                        <a:t>Khadija Ali</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Farmingdale State College</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2145422322"/>
                  </a:ext>
                </a:extLst>
              </a:tr>
              <a:tr h="208275">
                <a:tc>
                  <a:txBody>
                    <a:bodyPr/>
                    <a:lstStyle/>
                    <a:p>
                      <a:pPr algn="ctr" fontAlgn="b"/>
                      <a:r>
                        <a:rPr lang="en-US" sz="900" u="none" strike="noStrike" dirty="0">
                          <a:effectLst/>
                        </a:rPr>
                        <a:t>Lauren Gentile</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Farmingdale State College</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1809264915"/>
                  </a:ext>
                </a:extLst>
              </a:tr>
              <a:tr h="208275">
                <a:tc>
                  <a:txBody>
                    <a:bodyPr/>
                    <a:lstStyle/>
                    <a:p>
                      <a:pPr algn="ctr" fontAlgn="b"/>
                      <a:r>
                        <a:rPr lang="en-US" sz="900" u="none" strike="noStrike" dirty="0">
                          <a:effectLst/>
                        </a:rPr>
                        <a:t>Abby Briggs</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Hofstra University</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830042735"/>
                  </a:ext>
                </a:extLst>
              </a:tr>
              <a:tr h="208275">
                <a:tc>
                  <a:txBody>
                    <a:bodyPr/>
                    <a:lstStyle/>
                    <a:p>
                      <a:pPr algn="ctr" fontAlgn="b"/>
                      <a:r>
                        <a:rPr lang="en-US" sz="900" u="none" strike="noStrike" dirty="0">
                          <a:effectLst/>
                        </a:rPr>
                        <a:t>Daniela Fraticelli</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Hofstra University</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835431764"/>
                  </a:ext>
                </a:extLst>
              </a:tr>
              <a:tr h="208275">
                <a:tc>
                  <a:txBody>
                    <a:bodyPr/>
                    <a:lstStyle/>
                    <a:p>
                      <a:pPr algn="ctr" fontAlgn="b"/>
                      <a:r>
                        <a:rPr lang="en-US" sz="900" u="none" strike="noStrike" dirty="0">
                          <a:effectLst/>
                        </a:rPr>
                        <a:t>Moran Yazdani</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Hofstra University</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4234108564"/>
                  </a:ext>
                </a:extLst>
              </a:tr>
              <a:tr h="208275">
                <a:tc>
                  <a:txBody>
                    <a:bodyPr/>
                    <a:lstStyle/>
                    <a:p>
                      <a:pPr algn="ctr" fontAlgn="b"/>
                      <a:r>
                        <a:rPr lang="en-US" sz="900" u="none" strike="noStrike" dirty="0">
                          <a:effectLst/>
                        </a:rPr>
                        <a:t>Saher Chaudhry </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Hofstra University </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589908695"/>
                  </a:ext>
                </a:extLst>
              </a:tr>
              <a:tr h="208275">
                <a:tc>
                  <a:txBody>
                    <a:bodyPr/>
                    <a:lstStyle/>
                    <a:p>
                      <a:pPr algn="ctr" fontAlgn="b"/>
                      <a:r>
                        <a:rPr lang="en-US" sz="900" u="none" strike="noStrike" dirty="0">
                          <a:effectLst/>
                        </a:rPr>
                        <a:t>Kayla Halper</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Long Island University Post</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3398093900"/>
                  </a:ext>
                </a:extLst>
              </a:tr>
              <a:tr h="269692">
                <a:tc>
                  <a:txBody>
                    <a:bodyPr/>
                    <a:lstStyle/>
                    <a:p>
                      <a:pPr algn="ctr" fontAlgn="b"/>
                      <a:r>
                        <a:rPr lang="en-US" sz="900" u="none" strike="noStrike" dirty="0">
                          <a:effectLst/>
                        </a:rPr>
                        <a:t>Madison Baker</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New York Institute of Technology College of Osteopathic Medicine</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4036428855"/>
                  </a:ext>
                </a:extLst>
              </a:tr>
              <a:tr h="269692">
                <a:tc>
                  <a:txBody>
                    <a:bodyPr/>
                    <a:lstStyle/>
                    <a:p>
                      <a:pPr algn="ctr" fontAlgn="b"/>
                      <a:r>
                        <a:rPr lang="en-US" sz="900" u="none" strike="noStrike" dirty="0">
                          <a:effectLst/>
                        </a:rPr>
                        <a:t>Sarah Gilman</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New York Institute Of Technology College of Osteopathic Medicine</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1523737535"/>
                  </a:ext>
                </a:extLst>
              </a:tr>
              <a:tr h="269692">
                <a:tc>
                  <a:txBody>
                    <a:bodyPr/>
                    <a:lstStyle/>
                    <a:p>
                      <a:pPr algn="ctr" fontAlgn="b"/>
                      <a:r>
                        <a:rPr lang="en-US" sz="900" u="none" strike="noStrike" dirty="0">
                          <a:effectLst/>
                        </a:rPr>
                        <a:t>Elisabeth Frankini</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New York Institute of Technology College of Osteopathic Medicine </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2237498297"/>
                  </a:ext>
                </a:extLst>
              </a:tr>
              <a:tr h="245231">
                <a:tc>
                  <a:txBody>
                    <a:bodyPr/>
                    <a:lstStyle/>
                    <a:p>
                      <a:pPr algn="ctr" fontAlgn="b"/>
                      <a:r>
                        <a:rPr lang="en-US" sz="900" u="none" strike="noStrike" dirty="0">
                          <a:effectLst/>
                        </a:rPr>
                        <a:t>Angela McDermott</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St. Joseph's College</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997539737"/>
                  </a:ext>
                </a:extLst>
              </a:tr>
              <a:tr h="208275">
                <a:tc>
                  <a:txBody>
                    <a:bodyPr/>
                    <a:lstStyle/>
                    <a:p>
                      <a:pPr algn="ctr" fontAlgn="b"/>
                      <a:r>
                        <a:rPr lang="en-US" sz="900" u="none" strike="noStrike" dirty="0">
                          <a:effectLst/>
                        </a:rPr>
                        <a:t>Yashasvi Bajaj</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Stony Brook University</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2768851782"/>
                  </a:ext>
                </a:extLst>
              </a:tr>
              <a:tr h="206494">
                <a:tc>
                  <a:txBody>
                    <a:bodyPr/>
                    <a:lstStyle/>
                    <a:p>
                      <a:pPr algn="ctr" fontAlgn="b"/>
                      <a:r>
                        <a:rPr lang="en-US" sz="900" u="none" strike="noStrike" dirty="0">
                          <a:effectLst/>
                        </a:rPr>
                        <a:t>Kacper Iwanowski</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Stony Brook University</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4147824924"/>
                  </a:ext>
                </a:extLst>
              </a:tr>
              <a:tr h="277701">
                <a:tc>
                  <a:txBody>
                    <a:bodyPr/>
                    <a:lstStyle/>
                    <a:p>
                      <a:pPr algn="ctr" fontAlgn="b"/>
                      <a:r>
                        <a:rPr lang="en-US" sz="900" u="none" strike="noStrike" dirty="0">
                          <a:effectLst/>
                        </a:rPr>
                        <a:t>Samkaris Oghenekome</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Suffolk County Community College </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373138146"/>
                  </a:ext>
                </a:extLst>
              </a:tr>
              <a:tr h="208275">
                <a:tc>
                  <a:txBody>
                    <a:bodyPr/>
                    <a:lstStyle/>
                    <a:p>
                      <a:pPr algn="ctr" fontAlgn="b"/>
                      <a:r>
                        <a:rPr lang="en-US" sz="900" u="none" strike="noStrike" dirty="0">
                          <a:effectLst/>
                        </a:rPr>
                        <a:t>Stefani Gallagher</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Suffolk County Community College - Riverhead Campus</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2405749333"/>
                  </a:ext>
                </a:extLst>
              </a:tr>
              <a:tr h="208275">
                <a:tc>
                  <a:txBody>
                    <a:bodyPr/>
                    <a:lstStyle/>
                    <a:p>
                      <a:pPr algn="ctr" fontAlgn="b"/>
                      <a:r>
                        <a:rPr lang="en-US" sz="900" u="none" strike="noStrike" dirty="0">
                          <a:effectLst/>
                        </a:rPr>
                        <a:t>Brittney Canada</a:t>
                      </a:r>
                      <a:endParaRPr lang="en-US" sz="900" b="0" i="0" u="none" strike="noStrike" dirty="0">
                        <a:solidFill>
                          <a:srgbClr val="000000"/>
                        </a:solidFill>
                        <a:effectLst/>
                        <a:latin typeface="Calibri" panose="020F0502020204030204" pitchFamily="34" charset="0"/>
                      </a:endParaRPr>
                    </a:p>
                  </a:txBody>
                  <a:tcPr marL="5817" marR="5817" marT="5817" marB="0" anchor="b"/>
                </a:tc>
                <a:tc>
                  <a:txBody>
                    <a:bodyPr/>
                    <a:lstStyle/>
                    <a:p>
                      <a:pPr algn="ctr" fontAlgn="b"/>
                      <a:r>
                        <a:rPr lang="en-US" sz="900" u="none" strike="noStrike" dirty="0">
                          <a:effectLst/>
                        </a:rPr>
                        <a:t>SUNY Old Westbury</a:t>
                      </a:r>
                      <a:endParaRPr lang="en-US" sz="900" b="0" i="0" u="none" strike="noStrike" dirty="0">
                        <a:solidFill>
                          <a:srgbClr val="000000"/>
                        </a:solidFill>
                        <a:effectLst/>
                        <a:latin typeface="Calibri" panose="020F0502020204030204" pitchFamily="34" charset="0"/>
                      </a:endParaRPr>
                    </a:p>
                  </a:txBody>
                  <a:tcPr marL="5817" marR="5817" marT="5817" marB="0" anchor="b"/>
                </a:tc>
                <a:extLst>
                  <a:ext uri="{0D108BD9-81ED-4DB2-BD59-A6C34878D82A}">
                    <a16:rowId xmlns:a16="http://schemas.microsoft.com/office/drawing/2014/main" val="1316093378"/>
                  </a:ext>
                </a:extLst>
              </a:tr>
            </a:tbl>
          </a:graphicData>
        </a:graphic>
      </p:graphicFrame>
    </p:spTree>
    <p:extLst>
      <p:ext uri="{BB962C8B-B14F-4D97-AF65-F5344CB8AC3E}">
        <p14:creationId xmlns:p14="http://schemas.microsoft.com/office/powerpoint/2010/main" val="117334286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3266-6DA3-451C-9790-7CBD1D801C51}"/>
              </a:ext>
            </a:extLst>
          </p:cNvPr>
          <p:cNvSpPr>
            <a:spLocks noGrp="1"/>
          </p:cNvSpPr>
          <p:nvPr>
            <p:ph type="title"/>
          </p:nvPr>
        </p:nvSpPr>
        <p:spPr>
          <a:xfrm>
            <a:off x="623297" y="874187"/>
            <a:ext cx="10512425" cy="648915"/>
          </a:xfrm>
        </p:spPr>
        <p:txBody>
          <a:bodyPr/>
          <a:lstStyle/>
          <a:p>
            <a:r>
              <a:rPr lang="en-US" dirty="0"/>
              <a:t>What We Did</a:t>
            </a:r>
          </a:p>
        </p:txBody>
      </p:sp>
      <p:sp>
        <p:nvSpPr>
          <p:cNvPr id="3" name="Text Placeholder 2">
            <a:extLst>
              <a:ext uri="{FF2B5EF4-FFF2-40B4-BE49-F238E27FC236}">
                <a16:creationId xmlns:a16="http://schemas.microsoft.com/office/drawing/2014/main" id="{6BAD1808-919D-4800-93F3-1B1A9E086B8C}"/>
              </a:ext>
            </a:extLst>
          </p:cNvPr>
          <p:cNvSpPr>
            <a:spLocks noGrp="1"/>
          </p:cNvSpPr>
          <p:nvPr>
            <p:ph type="body" sz="quarter" idx="11"/>
          </p:nvPr>
        </p:nvSpPr>
        <p:spPr>
          <a:xfrm>
            <a:off x="623297" y="1523102"/>
            <a:ext cx="9602630" cy="5228427"/>
          </a:xfrm>
        </p:spPr>
        <p:txBody>
          <a:bodyPr/>
          <a:lstStyle/>
          <a:p>
            <a:pPr marL="457200" indent="-342900">
              <a:spcAft>
                <a:spcPts val="600"/>
              </a:spcAft>
              <a:buFont typeface="Arial" panose="020B0604020202020204" pitchFamily="34" charset="0"/>
              <a:buChar char="•"/>
            </a:pPr>
            <a:r>
              <a:rPr lang="en-US" sz="1800" dirty="0"/>
              <a:t>Received 50 applications; 24 students selected; 18 remained by second semester</a:t>
            </a:r>
          </a:p>
          <a:p>
            <a:pPr marL="457200" indent="-342900">
              <a:spcAft>
                <a:spcPts val="600"/>
              </a:spcAft>
              <a:buFont typeface="Arial" panose="020B0604020202020204" pitchFamily="34" charset="0"/>
              <a:buChar char="•"/>
            </a:pPr>
            <a:r>
              <a:rPr lang="en-US" sz="1800" dirty="0"/>
              <a:t>Orientation</a:t>
            </a:r>
          </a:p>
          <a:p>
            <a:pPr marL="457200" indent="-342900">
              <a:spcAft>
                <a:spcPts val="600"/>
              </a:spcAft>
              <a:buFont typeface="Arial" panose="020B0604020202020204" pitchFamily="34" charset="0"/>
              <a:buChar char="•"/>
            </a:pPr>
            <a:r>
              <a:rPr lang="en-US" sz="1800" dirty="0"/>
              <a:t>Training: HIV 101, PrEP, HIV testing, and TGNC</a:t>
            </a:r>
          </a:p>
          <a:p>
            <a:pPr marL="457200" indent="-342900">
              <a:buFont typeface="Arial" panose="020B0604020202020204" pitchFamily="34" charset="0"/>
              <a:buChar char="•"/>
            </a:pPr>
            <a:r>
              <a:rPr lang="en-US" sz="1800" dirty="0"/>
              <a:t>Fall 2019 Requirements</a:t>
            </a:r>
          </a:p>
          <a:p>
            <a:pPr marL="681228" lvl="1" indent="-342900">
              <a:spcAft>
                <a:spcPts val="0"/>
              </a:spcAft>
              <a:buFont typeface="Wingdings" panose="05000000000000000000" pitchFamily="2" charset="2"/>
              <a:buChar char="§"/>
            </a:pPr>
            <a:r>
              <a:rPr lang="en-US" sz="1600" dirty="0"/>
              <a:t>Attend group training</a:t>
            </a:r>
          </a:p>
          <a:p>
            <a:pPr marL="681228" lvl="1" indent="-342900">
              <a:spcAft>
                <a:spcPts val="0"/>
              </a:spcAft>
              <a:buFont typeface="Wingdings" panose="05000000000000000000" pitchFamily="2" charset="2"/>
              <a:buChar char="§"/>
            </a:pPr>
            <a:r>
              <a:rPr lang="en-US" sz="1800" dirty="0"/>
              <a:t>Attend an HIV/sexual health meeting such as a Ryan White Planning Council meeting</a:t>
            </a:r>
          </a:p>
          <a:p>
            <a:pPr marL="681228" lvl="1" indent="-342900">
              <a:spcAft>
                <a:spcPts val="0"/>
              </a:spcAft>
              <a:buFont typeface="Wingdings" panose="05000000000000000000" pitchFamily="2" charset="2"/>
              <a:buChar char="§"/>
            </a:pPr>
            <a:r>
              <a:rPr lang="en-US" sz="1800" dirty="0"/>
              <a:t>Assist a local organization with HIV-related community outreach and education</a:t>
            </a:r>
          </a:p>
          <a:p>
            <a:pPr marL="681228" lvl="1" indent="-342900">
              <a:spcAft>
                <a:spcPts val="0"/>
              </a:spcAft>
              <a:buFont typeface="Wingdings" panose="05000000000000000000" pitchFamily="2" charset="2"/>
              <a:buChar char="§"/>
            </a:pPr>
            <a:r>
              <a:rPr lang="en-US" sz="1800" dirty="0"/>
              <a:t>Collect information on student groups and faculty/staff at their respective college to help establish a database for campus outreach</a:t>
            </a:r>
          </a:p>
          <a:p>
            <a:pPr lvl="1">
              <a:spcAft>
                <a:spcPts val="0"/>
              </a:spcAft>
            </a:pPr>
            <a:endParaRPr lang="en-US" sz="1800" dirty="0"/>
          </a:p>
          <a:p>
            <a:pPr marL="400050" indent="-285750">
              <a:buFont typeface="Arial" panose="020B0604020202020204" pitchFamily="34" charset="0"/>
              <a:buChar char="•"/>
            </a:pPr>
            <a:r>
              <a:rPr lang="en-US" sz="1800" dirty="0"/>
              <a:t>Spring 2020 Requirements</a:t>
            </a:r>
          </a:p>
          <a:p>
            <a:pPr marL="624078" lvl="1" indent="-285750">
              <a:spcAft>
                <a:spcPts val="0"/>
              </a:spcAft>
              <a:buFont typeface="Wingdings" panose="05000000000000000000" pitchFamily="2" charset="2"/>
              <a:buChar char="§"/>
            </a:pPr>
            <a:r>
              <a:rPr lang="en-US" sz="1700" dirty="0"/>
              <a:t>Attend group training</a:t>
            </a:r>
          </a:p>
          <a:p>
            <a:pPr marL="624078" lvl="1" indent="-285750">
              <a:spcAft>
                <a:spcPts val="0"/>
              </a:spcAft>
              <a:buFont typeface="Wingdings" panose="05000000000000000000" pitchFamily="2" charset="2"/>
              <a:buChar char="§"/>
            </a:pPr>
            <a:r>
              <a:rPr lang="en-US" sz="1700" dirty="0"/>
              <a:t>Implement 2 Long Island ETE Community Presentation on your campus</a:t>
            </a:r>
          </a:p>
          <a:p>
            <a:pPr marL="624078" lvl="1" indent="-285750">
              <a:spcAft>
                <a:spcPts val="0"/>
              </a:spcAft>
              <a:buFont typeface="Wingdings" panose="05000000000000000000" pitchFamily="2" charset="2"/>
              <a:buChar char="§"/>
            </a:pPr>
            <a:r>
              <a:rPr lang="en-US" sz="1700" dirty="0"/>
              <a:t>Attend 1 HIV-related meeting</a:t>
            </a:r>
          </a:p>
          <a:p>
            <a:pPr marL="624078" lvl="1" indent="-285750">
              <a:spcAft>
                <a:spcPts val="0"/>
              </a:spcAft>
              <a:buFont typeface="Wingdings" panose="05000000000000000000" pitchFamily="2" charset="2"/>
              <a:buChar char="§"/>
            </a:pPr>
            <a:r>
              <a:rPr lang="en-US" sz="1700" dirty="0"/>
              <a:t>Participate in 2 campus health tabling/health fair and distribute 50 ETE flyers total</a:t>
            </a:r>
          </a:p>
          <a:p>
            <a:pPr marL="624078" lvl="1" indent="-285750">
              <a:spcAft>
                <a:spcPts val="0"/>
              </a:spcAft>
              <a:buFont typeface="Wingdings" panose="05000000000000000000" pitchFamily="2" charset="2"/>
              <a:buChar char="§"/>
            </a:pPr>
            <a:r>
              <a:rPr lang="en-US" sz="1700" dirty="0"/>
              <a:t>Have 2 groups on your campus promote the Nassau ETE OR Suffolk ETE Facebook pages</a:t>
            </a:r>
          </a:p>
          <a:p>
            <a:endParaRPr lang="en-US" dirty="0"/>
          </a:p>
        </p:txBody>
      </p:sp>
    </p:spTree>
    <p:extLst>
      <p:ext uri="{BB962C8B-B14F-4D97-AF65-F5344CB8AC3E}">
        <p14:creationId xmlns:p14="http://schemas.microsoft.com/office/powerpoint/2010/main" val="1197532560"/>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7BCC-A2D3-41E9-A4D8-11A1B60AA869}"/>
              </a:ext>
            </a:extLst>
          </p:cNvPr>
          <p:cNvSpPr>
            <a:spLocks noGrp="1"/>
          </p:cNvSpPr>
          <p:nvPr>
            <p:ph type="title"/>
          </p:nvPr>
        </p:nvSpPr>
        <p:spPr/>
        <p:txBody>
          <a:bodyPr/>
          <a:lstStyle/>
          <a:p>
            <a:r>
              <a:rPr lang="en-US" dirty="0"/>
              <a:t>Desired Outcomes</a:t>
            </a:r>
          </a:p>
        </p:txBody>
      </p:sp>
      <p:sp>
        <p:nvSpPr>
          <p:cNvPr id="3" name="Text Placeholder 2">
            <a:extLst>
              <a:ext uri="{FF2B5EF4-FFF2-40B4-BE49-F238E27FC236}">
                <a16:creationId xmlns:a16="http://schemas.microsoft.com/office/drawing/2014/main" id="{19EA3F47-D9F6-4C1D-A16E-6081A660FAF6}"/>
              </a:ext>
            </a:extLst>
          </p:cNvPr>
          <p:cNvSpPr>
            <a:spLocks noGrp="1"/>
          </p:cNvSpPr>
          <p:nvPr>
            <p:ph type="body" sz="quarter" idx="11"/>
          </p:nvPr>
        </p:nvSpPr>
        <p:spPr>
          <a:xfrm>
            <a:off x="623889" y="2032251"/>
            <a:ext cx="7243572" cy="2986087"/>
          </a:xfrm>
        </p:spPr>
        <p:txBody>
          <a:bodyPr/>
          <a:lstStyle/>
          <a:p>
            <a:pPr marL="457200" indent="-342900">
              <a:buFont typeface="Arial" panose="020B0604020202020204" pitchFamily="34" charset="0"/>
              <a:buChar char="•"/>
            </a:pPr>
            <a:r>
              <a:rPr lang="en-US" dirty="0"/>
              <a:t>Improve </a:t>
            </a:r>
            <a:r>
              <a:rPr lang="en-US" i="1" dirty="0"/>
              <a:t>knowledge</a:t>
            </a:r>
            <a:r>
              <a:rPr lang="en-US" dirty="0"/>
              <a:t> of the New York State ETE pillars of both our Committee members and the students they engage with</a:t>
            </a:r>
          </a:p>
          <a:p>
            <a:pPr marL="457200" indent="-342900">
              <a:buFont typeface="Arial" panose="020B0604020202020204" pitchFamily="34" charset="0"/>
              <a:buChar char="•"/>
            </a:pPr>
            <a:r>
              <a:rPr lang="en-US" dirty="0"/>
              <a:t>Improve community outreach and engagement </a:t>
            </a:r>
            <a:r>
              <a:rPr lang="en-US" i="1" dirty="0"/>
              <a:t>skills</a:t>
            </a:r>
            <a:r>
              <a:rPr lang="en-US" dirty="0"/>
              <a:t> among our Committee</a:t>
            </a:r>
          </a:p>
          <a:p>
            <a:pPr marL="457200" indent="-342900">
              <a:buFont typeface="Arial" panose="020B0604020202020204" pitchFamily="34" charset="0"/>
              <a:buChar char="•"/>
            </a:pPr>
            <a:r>
              <a:rPr lang="en-US" dirty="0"/>
              <a:t>Improve </a:t>
            </a:r>
            <a:r>
              <a:rPr lang="en-US" i="1" dirty="0"/>
              <a:t>campus awareness </a:t>
            </a:r>
            <a:r>
              <a:rPr lang="en-US" dirty="0"/>
              <a:t>of ETE efforts through the actions facilitated by their respective Committee members</a:t>
            </a:r>
          </a:p>
          <a:p>
            <a:endParaRPr lang="en-US" dirty="0"/>
          </a:p>
        </p:txBody>
      </p:sp>
      <p:pic>
        <p:nvPicPr>
          <p:cNvPr id="5" name="Picture 4" descr="A picture containing mat&#10;&#10;Description automatically generated">
            <a:extLst>
              <a:ext uri="{FF2B5EF4-FFF2-40B4-BE49-F238E27FC236}">
                <a16:creationId xmlns:a16="http://schemas.microsoft.com/office/drawing/2014/main" id="{BBC9B69B-8441-4D66-98DE-AB35DC85E4C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69486" y="2032251"/>
            <a:ext cx="3857894" cy="2569418"/>
          </a:xfrm>
          <a:prstGeom prst="rect">
            <a:avLst/>
          </a:prstGeom>
        </p:spPr>
      </p:pic>
    </p:spTree>
    <p:extLst>
      <p:ext uri="{BB962C8B-B14F-4D97-AF65-F5344CB8AC3E}">
        <p14:creationId xmlns:p14="http://schemas.microsoft.com/office/powerpoint/2010/main" val="26502380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9770-EE9B-4368-A005-9FA25401DD1E}"/>
              </a:ext>
            </a:extLst>
          </p:cNvPr>
          <p:cNvSpPr>
            <a:spLocks noGrp="1"/>
          </p:cNvSpPr>
          <p:nvPr>
            <p:ph type="title"/>
          </p:nvPr>
        </p:nvSpPr>
        <p:spPr/>
        <p:txBody>
          <a:bodyPr/>
          <a:lstStyle/>
          <a:p>
            <a:r>
              <a:rPr lang="en-US" dirty="0"/>
              <a:t>Challenges</a:t>
            </a:r>
          </a:p>
        </p:txBody>
      </p:sp>
      <p:pic>
        <p:nvPicPr>
          <p:cNvPr id="5" name="Content Placeholder 4" descr="A group of people sitting at a table&#10;&#10;Description automatically generated">
            <a:extLst>
              <a:ext uri="{FF2B5EF4-FFF2-40B4-BE49-F238E27FC236}">
                <a16:creationId xmlns:a16="http://schemas.microsoft.com/office/drawing/2014/main" id="{06C90ECC-63F5-4A24-9F33-AD68C9629E37}"/>
              </a:ext>
            </a:extLst>
          </p:cNvPr>
          <p:cNvPicPr>
            <a:picLocks noChangeAspect="1"/>
          </p:cNvPicPr>
          <p:nvPr/>
        </p:nvPicPr>
        <p:blipFill>
          <a:blip r:embed="rId2"/>
          <a:stretch>
            <a:fillRect/>
          </a:stretch>
        </p:blipFill>
        <p:spPr>
          <a:xfrm>
            <a:off x="487136" y="3103007"/>
            <a:ext cx="6328126" cy="1920828"/>
          </a:xfrm>
          <a:prstGeom prst="rect">
            <a:avLst/>
          </a:prstGeom>
        </p:spPr>
      </p:pic>
      <p:pic>
        <p:nvPicPr>
          <p:cNvPr id="6" name="Picture 5" descr="A picture containing swimming, sitting, holding, blue&#10;&#10;Description automatically generated">
            <a:extLst>
              <a:ext uri="{FF2B5EF4-FFF2-40B4-BE49-F238E27FC236}">
                <a16:creationId xmlns:a16="http://schemas.microsoft.com/office/drawing/2014/main" id="{66CD7475-7714-4B9A-823E-40C421AAFAA7}"/>
              </a:ext>
            </a:extLst>
          </p:cNvPr>
          <p:cNvPicPr>
            <a:picLocks noChangeAspect="1"/>
          </p:cNvPicPr>
          <p:nvPr/>
        </p:nvPicPr>
        <p:blipFill>
          <a:blip r:embed="rId3"/>
          <a:stretch>
            <a:fillRect/>
          </a:stretch>
        </p:blipFill>
        <p:spPr>
          <a:xfrm>
            <a:off x="7164526" y="2570068"/>
            <a:ext cx="4585604" cy="2986705"/>
          </a:xfrm>
          <a:prstGeom prst="rect">
            <a:avLst/>
          </a:prstGeom>
        </p:spPr>
      </p:pic>
    </p:spTree>
    <p:extLst>
      <p:ext uri="{BB962C8B-B14F-4D97-AF65-F5344CB8AC3E}">
        <p14:creationId xmlns:p14="http://schemas.microsoft.com/office/powerpoint/2010/main" val="104096497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0268-CCCE-4059-9E2A-238849099793}"/>
              </a:ext>
            </a:extLst>
          </p:cNvPr>
          <p:cNvSpPr>
            <a:spLocks noGrp="1"/>
          </p:cNvSpPr>
          <p:nvPr>
            <p:ph type="title"/>
          </p:nvPr>
        </p:nvSpPr>
        <p:spPr/>
        <p:txBody>
          <a:bodyPr/>
          <a:lstStyle/>
          <a:p>
            <a:r>
              <a:rPr lang="en-US" b="1" dirty="0"/>
              <a:t>Public Health Crises</a:t>
            </a:r>
            <a:endParaRPr lang="en-US" dirty="0"/>
          </a:p>
        </p:txBody>
      </p:sp>
      <p:pic>
        <p:nvPicPr>
          <p:cNvPr id="5" name="Picture 4" descr="A person with a sunset in the background&#10;&#10;Description automatically generated">
            <a:extLst>
              <a:ext uri="{FF2B5EF4-FFF2-40B4-BE49-F238E27FC236}">
                <a16:creationId xmlns:a16="http://schemas.microsoft.com/office/drawing/2014/main" id="{A4C1A889-E2F9-40E4-A757-47AE3A8C07D5}"/>
              </a:ext>
            </a:extLst>
          </p:cNvPr>
          <p:cNvPicPr>
            <a:picLocks noChangeAspect="1"/>
          </p:cNvPicPr>
          <p:nvPr/>
        </p:nvPicPr>
        <p:blipFill>
          <a:blip r:embed="rId2"/>
          <a:stretch>
            <a:fillRect/>
          </a:stretch>
        </p:blipFill>
        <p:spPr>
          <a:xfrm>
            <a:off x="623297" y="2342266"/>
            <a:ext cx="3619500" cy="2316207"/>
          </a:xfrm>
          <a:prstGeom prst="rect">
            <a:avLst/>
          </a:prstGeom>
        </p:spPr>
      </p:pic>
      <p:pic>
        <p:nvPicPr>
          <p:cNvPr id="6" name="Content Placeholder 14" descr="A person looking at the camera&#10;&#10;Description automatically generated">
            <a:extLst>
              <a:ext uri="{FF2B5EF4-FFF2-40B4-BE49-F238E27FC236}">
                <a16:creationId xmlns:a16="http://schemas.microsoft.com/office/drawing/2014/main" id="{2CC589AB-5D20-43DC-AC70-F190439AF9E6}"/>
              </a:ext>
            </a:extLst>
          </p:cNvPr>
          <p:cNvPicPr>
            <a:picLocks noChangeAspect="1"/>
          </p:cNvPicPr>
          <p:nvPr/>
        </p:nvPicPr>
        <p:blipFill>
          <a:blip r:embed="rId3"/>
          <a:stretch>
            <a:fillRect/>
          </a:stretch>
        </p:blipFill>
        <p:spPr>
          <a:xfrm>
            <a:off x="4242797" y="2342266"/>
            <a:ext cx="3469317" cy="2316208"/>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88F0A6EC-29B2-4A9E-B510-A82BC023F465}"/>
              </a:ext>
            </a:extLst>
          </p:cNvPr>
          <p:cNvPicPr>
            <a:picLocks noChangeAspect="1"/>
          </p:cNvPicPr>
          <p:nvPr/>
        </p:nvPicPr>
        <p:blipFill>
          <a:blip r:embed="rId4"/>
          <a:stretch>
            <a:fillRect/>
          </a:stretch>
        </p:blipFill>
        <p:spPr>
          <a:xfrm>
            <a:off x="7712114" y="2342266"/>
            <a:ext cx="3619500" cy="2316208"/>
          </a:xfrm>
          <a:prstGeom prst="rect">
            <a:avLst/>
          </a:prstGeom>
        </p:spPr>
      </p:pic>
    </p:spTree>
    <p:extLst>
      <p:ext uri="{BB962C8B-B14F-4D97-AF65-F5344CB8AC3E}">
        <p14:creationId xmlns:p14="http://schemas.microsoft.com/office/powerpoint/2010/main" val="2161605310"/>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A7EB-DBBA-4149-9933-9FAB1D7898FB}"/>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02E3B2D4-F1CA-44FD-BA90-641DCD30CCB9}"/>
              </a:ext>
            </a:extLst>
          </p:cNvPr>
          <p:cNvSpPr>
            <a:spLocks noGrp="1"/>
          </p:cNvSpPr>
          <p:nvPr>
            <p:ph type="body" sz="quarter" idx="11"/>
          </p:nvPr>
        </p:nvSpPr>
        <p:spPr>
          <a:xfrm>
            <a:off x="623889" y="2032251"/>
            <a:ext cx="7904475" cy="2986087"/>
          </a:xfrm>
        </p:spPr>
        <p:txBody>
          <a:bodyPr/>
          <a:lstStyle/>
          <a:p>
            <a:pPr marL="457200" indent="-342900">
              <a:buFont typeface="Arial" panose="020B0604020202020204" pitchFamily="34" charset="0"/>
              <a:buChar char="•"/>
            </a:pPr>
            <a:r>
              <a:rPr lang="en-US" dirty="0"/>
              <a:t>Involve pilot participants in re-envisioning Committee</a:t>
            </a:r>
          </a:p>
          <a:p>
            <a:pPr marL="457200" indent="-342900">
              <a:buFont typeface="Arial" panose="020B0604020202020204" pitchFamily="34" charset="0"/>
              <a:buChar char="•"/>
            </a:pPr>
            <a:r>
              <a:rPr lang="en-US" dirty="0"/>
              <a:t>Expand Committee to be state-wide</a:t>
            </a:r>
          </a:p>
          <a:p>
            <a:pPr marL="457200" indent="-342900">
              <a:buFont typeface="Arial" panose="020B0604020202020204" pitchFamily="34" charset="0"/>
              <a:buChar char="•"/>
            </a:pPr>
            <a:r>
              <a:rPr lang="en-US" dirty="0"/>
              <a:t>Explore new Committee opportunities based on New York State ETE 2020 and Beyond</a:t>
            </a:r>
          </a:p>
          <a:p>
            <a:pPr marL="457200" indent="-342900">
              <a:buFont typeface="Arial" panose="020B0604020202020204" pitchFamily="34" charset="0"/>
              <a:buChar char="•"/>
            </a:pPr>
            <a:r>
              <a:rPr lang="en-US" dirty="0"/>
              <a:t>Seek sustainable funding</a:t>
            </a:r>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EE79A879-85FB-41F0-95A8-990EB0537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2352" y="1731918"/>
            <a:ext cx="2494390" cy="1793376"/>
          </a:xfrm>
          <a:prstGeom prst="rect">
            <a:avLst/>
          </a:prstGeom>
        </p:spPr>
      </p:pic>
      <p:pic>
        <p:nvPicPr>
          <p:cNvPr id="6" name="Picture 5" descr="A close up of a logo&#10;&#10;Description automatically generated">
            <a:extLst>
              <a:ext uri="{FF2B5EF4-FFF2-40B4-BE49-F238E27FC236}">
                <a16:creationId xmlns:a16="http://schemas.microsoft.com/office/drawing/2014/main" id="{10CE0C24-26AE-4681-9DFC-D6A863BEB3B7}"/>
              </a:ext>
            </a:extLst>
          </p:cNvPr>
          <p:cNvPicPr>
            <a:picLocks noChangeAspect="1"/>
          </p:cNvPicPr>
          <p:nvPr/>
        </p:nvPicPr>
        <p:blipFill>
          <a:blip r:embed="rId3"/>
          <a:stretch>
            <a:fillRect/>
          </a:stretch>
        </p:blipFill>
        <p:spPr>
          <a:xfrm>
            <a:off x="9425583" y="3760476"/>
            <a:ext cx="2611159" cy="1816459"/>
          </a:xfrm>
          <a:prstGeom prst="rect">
            <a:avLst/>
          </a:prstGeom>
        </p:spPr>
      </p:pic>
    </p:spTree>
    <p:extLst>
      <p:ext uri="{BB962C8B-B14F-4D97-AF65-F5344CB8AC3E}">
        <p14:creationId xmlns:p14="http://schemas.microsoft.com/office/powerpoint/2010/main" val="1564816447"/>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3B93-A7E4-4552-B640-9289CE7C398B}"/>
              </a:ext>
            </a:extLst>
          </p:cNvPr>
          <p:cNvSpPr>
            <a:spLocks noGrp="1"/>
          </p:cNvSpPr>
          <p:nvPr>
            <p:ph type="title"/>
          </p:nvPr>
        </p:nvSpPr>
        <p:spPr/>
        <p:txBody>
          <a:bodyPr/>
          <a:lstStyle/>
          <a:p>
            <a:r>
              <a:rPr lang="en-US" dirty="0"/>
              <a:t>Questions?</a:t>
            </a:r>
          </a:p>
        </p:txBody>
      </p:sp>
      <p:pic>
        <p:nvPicPr>
          <p:cNvPr id="6" name="Picture 5" descr="30years_banner.jpg" title="Image of pins">
            <a:extLst>
              <a:ext uri="{FF2B5EF4-FFF2-40B4-BE49-F238E27FC236}">
                <a16:creationId xmlns:a16="http://schemas.microsoft.com/office/drawing/2014/main" id="{5C21B9FA-B6A8-4252-903A-036BE0B33F9C}"/>
              </a:ext>
            </a:extLst>
          </p:cNvPr>
          <p:cNvPicPr>
            <a:picLocks noChangeAspect="1"/>
          </p:cNvPicPr>
          <p:nvPr/>
        </p:nvPicPr>
        <p:blipFill>
          <a:blip r:embed="rId2" cstate="print"/>
          <a:stretch>
            <a:fillRect/>
          </a:stretch>
        </p:blipFill>
        <p:spPr>
          <a:xfrm>
            <a:off x="1553031" y="1861543"/>
            <a:ext cx="4558058" cy="382527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E3A1CC05-46E9-4D6F-9BF3-4222D23C738F}"/>
              </a:ext>
            </a:extLst>
          </p:cNvPr>
          <p:cNvPicPr>
            <a:picLocks noChangeAspect="1"/>
          </p:cNvPicPr>
          <p:nvPr/>
        </p:nvPicPr>
        <p:blipFill>
          <a:blip r:embed="rId3"/>
          <a:stretch>
            <a:fillRect/>
          </a:stretch>
        </p:blipFill>
        <p:spPr>
          <a:xfrm>
            <a:off x="6230523" y="1715390"/>
            <a:ext cx="5376020" cy="4117576"/>
          </a:xfrm>
          <a:prstGeom prst="rect">
            <a:avLst/>
          </a:prstGeom>
        </p:spPr>
      </p:pic>
    </p:spTree>
    <p:extLst>
      <p:ext uri="{BB962C8B-B14F-4D97-AF65-F5344CB8AC3E}">
        <p14:creationId xmlns:p14="http://schemas.microsoft.com/office/powerpoint/2010/main" val="123472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DC43-4845-4383-A9D1-69FA5069650D}"/>
              </a:ext>
            </a:extLst>
          </p:cNvPr>
          <p:cNvSpPr>
            <a:spLocks noGrp="1"/>
          </p:cNvSpPr>
          <p:nvPr>
            <p:ph type="title"/>
          </p:nvPr>
        </p:nvSpPr>
        <p:spPr/>
        <p:txBody>
          <a:bodyPr/>
          <a:lstStyle/>
          <a:p>
            <a:pPr algn="ctr"/>
            <a:r>
              <a:rPr lang="en-US" dirty="0"/>
              <a:t>Thank you for attending!</a:t>
            </a:r>
          </a:p>
        </p:txBody>
      </p:sp>
      <p:sp>
        <p:nvSpPr>
          <p:cNvPr id="3" name="Text Placeholder 2">
            <a:extLst>
              <a:ext uri="{FF2B5EF4-FFF2-40B4-BE49-F238E27FC236}">
                <a16:creationId xmlns:a16="http://schemas.microsoft.com/office/drawing/2014/main" id="{69F1A868-5F27-4A01-8B13-44E397F71793}"/>
              </a:ext>
            </a:extLst>
          </p:cNvPr>
          <p:cNvSpPr>
            <a:spLocks noGrp="1"/>
          </p:cNvSpPr>
          <p:nvPr>
            <p:ph type="body" sz="quarter" idx="11"/>
          </p:nvPr>
        </p:nvSpPr>
        <p:spPr/>
        <p:txBody>
          <a:bodyPr/>
          <a:lstStyle/>
          <a:p>
            <a:r>
              <a:rPr lang="en-US" dirty="0"/>
              <a:t>You will receive an e-mail with the link to the evaluation. Please complete by Thursday, October 15</a:t>
            </a:r>
            <a:r>
              <a:rPr lang="en-US" baseline="30000" dirty="0"/>
              <a:t>th</a:t>
            </a:r>
            <a:r>
              <a:rPr lang="en-US" dirty="0"/>
              <a:t>. </a:t>
            </a:r>
          </a:p>
        </p:txBody>
      </p:sp>
    </p:spTree>
    <p:extLst>
      <p:ext uri="{BB962C8B-B14F-4D97-AF65-F5344CB8AC3E}">
        <p14:creationId xmlns:p14="http://schemas.microsoft.com/office/powerpoint/2010/main" val="300433165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CD063-538D-4C27-8033-CD0BCC634052}"/>
              </a:ext>
            </a:extLst>
          </p:cNvPr>
          <p:cNvSpPr>
            <a:spLocks noGrp="1"/>
          </p:cNvSpPr>
          <p:nvPr>
            <p:ph type="title"/>
          </p:nvPr>
        </p:nvSpPr>
        <p:spPr/>
        <p:txBody>
          <a:bodyPr/>
          <a:lstStyle/>
          <a:p>
            <a:r>
              <a:rPr lang="en-US" b="1" dirty="0"/>
              <a:t>HIV and STD Epidemics</a:t>
            </a:r>
            <a:endParaRPr lang="en-US" dirty="0"/>
          </a:p>
        </p:txBody>
      </p:sp>
      <p:pic>
        <p:nvPicPr>
          <p:cNvPr id="5" name="Picture 4" descr="A screenshot of a cell phone&#10;&#10;Description automatically generated">
            <a:extLst>
              <a:ext uri="{FF2B5EF4-FFF2-40B4-BE49-F238E27FC236}">
                <a16:creationId xmlns:a16="http://schemas.microsoft.com/office/drawing/2014/main" id="{D1A2EA41-DC3C-44AC-8F5F-D484A4D4108E}"/>
              </a:ext>
            </a:extLst>
          </p:cNvPr>
          <p:cNvPicPr>
            <a:picLocks noChangeAspect="1"/>
          </p:cNvPicPr>
          <p:nvPr/>
        </p:nvPicPr>
        <p:blipFill>
          <a:blip r:embed="rId2"/>
          <a:stretch>
            <a:fillRect/>
          </a:stretch>
        </p:blipFill>
        <p:spPr>
          <a:xfrm>
            <a:off x="420092" y="2128056"/>
            <a:ext cx="5779152" cy="3480234"/>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0B985E1C-E57B-4F05-B508-F640D0047D6C}"/>
              </a:ext>
            </a:extLst>
          </p:cNvPr>
          <p:cNvPicPr>
            <a:picLocks noChangeAspect="1"/>
          </p:cNvPicPr>
          <p:nvPr/>
        </p:nvPicPr>
        <p:blipFill>
          <a:blip r:embed="rId3"/>
          <a:stretch>
            <a:fillRect/>
          </a:stretch>
        </p:blipFill>
        <p:spPr>
          <a:xfrm>
            <a:off x="6907793" y="2128056"/>
            <a:ext cx="4687693" cy="3539245"/>
          </a:xfrm>
          <a:prstGeom prst="rect">
            <a:avLst/>
          </a:prstGeom>
        </p:spPr>
      </p:pic>
      <p:sp>
        <p:nvSpPr>
          <p:cNvPr id="7" name="TextBox 6">
            <a:extLst>
              <a:ext uri="{FF2B5EF4-FFF2-40B4-BE49-F238E27FC236}">
                <a16:creationId xmlns:a16="http://schemas.microsoft.com/office/drawing/2014/main" id="{F733F7FA-D8A3-4096-8C02-7552FF6DD631}"/>
              </a:ext>
            </a:extLst>
          </p:cNvPr>
          <p:cNvSpPr txBox="1"/>
          <p:nvPr/>
        </p:nvSpPr>
        <p:spPr>
          <a:xfrm>
            <a:off x="420092" y="5730675"/>
            <a:ext cx="10072951" cy="954107"/>
          </a:xfrm>
          <a:prstGeom prst="rect">
            <a:avLst/>
          </a:prstGeom>
          <a:noFill/>
        </p:spPr>
        <p:txBody>
          <a:bodyPr wrap="square" rtlCol="0">
            <a:spAutoFit/>
          </a:bodyPr>
          <a:lstStyle/>
          <a:p>
            <a:r>
              <a:rPr lang="en-US" sz="1400" dirty="0"/>
              <a:t>Sources: (1) CDC, HIV Care Continuum. Available at  </a:t>
            </a:r>
            <a:r>
              <a:rPr lang="en-US" sz="1400" dirty="0">
                <a:hlinkClick r:id="rId4"/>
              </a:rPr>
              <a:t>https://www.hiv.gov/federal-response/policies-issues/hiv-aids-care-continuum</a:t>
            </a:r>
            <a:r>
              <a:rPr lang="en-US" sz="1400" dirty="0"/>
              <a:t> (2) Hess, K. L., Hu, X., Lansky, A., Mermin, J., &amp; Hall, H. I. (2017). Lifetime risk of a diagnosis of HIV infection in the United States. </a:t>
            </a:r>
            <a:r>
              <a:rPr lang="en-US" sz="1400" i="1" dirty="0"/>
              <a:t>Annals of Epidemiology</a:t>
            </a:r>
            <a:r>
              <a:rPr lang="en-US" sz="1400" dirty="0"/>
              <a:t>, </a:t>
            </a:r>
            <a:r>
              <a:rPr lang="en-US" sz="1400" i="1" dirty="0"/>
              <a:t>27</a:t>
            </a:r>
            <a:r>
              <a:rPr lang="en-US" sz="1400" dirty="0"/>
              <a:t>(4), 238-243.  (2) CDC, 2018 STD Surveillance Report. Available at </a:t>
            </a:r>
            <a:r>
              <a:rPr lang="en-US" sz="1400" dirty="0">
                <a:hlinkClick r:id="rId5">
                  <a:extLst>
                    <a:ext uri="{A12FA001-AC4F-418D-AE19-62706E023703}">
                      <ahyp:hlinkClr xmlns:ahyp="http://schemas.microsoft.com/office/drawing/2018/hyperlinkcolor" xmlns="" val="tx"/>
                    </a:ext>
                  </a:extLst>
                </a:hlinkClick>
              </a:rPr>
              <a:t>https://www.cdc.gov/nchhstp/newsroom/2019/2018-STD-surveillance-report.html#Graphics</a:t>
            </a:r>
            <a:r>
              <a:rPr lang="en-US" sz="1400" dirty="0"/>
              <a:t>, </a:t>
            </a:r>
          </a:p>
        </p:txBody>
      </p:sp>
    </p:spTree>
    <p:extLst>
      <p:ext uri="{BB962C8B-B14F-4D97-AF65-F5344CB8AC3E}">
        <p14:creationId xmlns:p14="http://schemas.microsoft.com/office/powerpoint/2010/main" val="216664356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913B-30E1-4840-BC6F-49B0DA0D20E9}"/>
              </a:ext>
            </a:extLst>
          </p:cNvPr>
          <p:cNvSpPr>
            <a:spLocks noGrp="1"/>
          </p:cNvSpPr>
          <p:nvPr>
            <p:ph type="title"/>
          </p:nvPr>
        </p:nvSpPr>
        <p:spPr/>
        <p:txBody>
          <a:bodyPr/>
          <a:lstStyle/>
          <a:p>
            <a:r>
              <a:rPr lang="en-US" b="1" dirty="0"/>
              <a:t>HIV and Youth: New Diagnoses</a:t>
            </a:r>
          </a:p>
        </p:txBody>
      </p:sp>
      <p:pic>
        <p:nvPicPr>
          <p:cNvPr id="6" name="Content Placeholder 4" descr="A screenshot of a cell phone&#10;&#10;Description automatically generated">
            <a:extLst>
              <a:ext uri="{FF2B5EF4-FFF2-40B4-BE49-F238E27FC236}">
                <a16:creationId xmlns:a16="http://schemas.microsoft.com/office/drawing/2014/main" id="{B335B951-0405-4F88-8223-B6C5D66ED22E}"/>
              </a:ext>
            </a:extLst>
          </p:cNvPr>
          <p:cNvPicPr>
            <a:picLocks noChangeAspect="1"/>
          </p:cNvPicPr>
          <p:nvPr/>
        </p:nvPicPr>
        <p:blipFill>
          <a:blip r:embed="rId2"/>
          <a:stretch>
            <a:fillRect/>
          </a:stretch>
        </p:blipFill>
        <p:spPr>
          <a:xfrm>
            <a:off x="623297" y="1925299"/>
            <a:ext cx="7337269" cy="4238171"/>
          </a:xfrm>
          <a:prstGeom prst="rect">
            <a:avLst/>
          </a:prstGeom>
        </p:spPr>
      </p:pic>
      <p:sp>
        <p:nvSpPr>
          <p:cNvPr id="7" name="TextBox 6">
            <a:extLst>
              <a:ext uri="{FF2B5EF4-FFF2-40B4-BE49-F238E27FC236}">
                <a16:creationId xmlns:a16="http://schemas.microsoft.com/office/drawing/2014/main" id="{E0E72A53-A8AA-4A65-94B3-181AA3F7AB56}"/>
              </a:ext>
            </a:extLst>
          </p:cNvPr>
          <p:cNvSpPr txBox="1"/>
          <p:nvPr/>
        </p:nvSpPr>
        <p:spPr>
          <a:xfrm>
            <a:off x="559923" y="6429932"/>
            <a:ext cx="8455937" cy="307777"/>
          </a:xfrm>
          <a:prstGeom prst="rect">
            <a:avLst/>
          </a:prstGeom>
          <a:noFill/>
        </p:spPr>
        <p:txBody>
          <a:bodyPr wrap="square" rtlCol="0">
            <a:spAutoFit/>
          </a:bodyPr>
          <a:lstStyle/>
          <a:p>
            <a:r>
              <a:rPr lang="en-US" sz="1400" dirty="0"/>
              <a:t>Source: CDC, HIV and Youth. Available at https://www.cdc.gov/hiv/pdf/group/age/youth/cdc-hiv-youth.pdf</a:t>
            </a:r>
          </a:p>
        </p:txBody>
      </p:sp>
    </p:spTree>
    <p:extLst>
      <p:ext uri="{BB962C8B-B14F-4D97-AF65-F5344CB8AC3E}">
        <p14:creationId xmlns:p14="http://schemas.microsoft.com/office/powerpoint/2010/main" val="136053933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34B59-2898-4BCC-BFCA-89FE2888649E}"/>
              </a:ext>
            </a:extLst>
          </p:cNvPr>
          <p:cNvSpPr>
            <a:spLocks noGrp="1"/>
          </p:cNvSpPr>
          <p:nvPr>
            <p:ph type="title"/>
          </p:nvPr>
        </p:nvSpPr>
        <p:spPr/>
        <p:txBody>
          <a:bodyPr/>
          <a:lstStyle/>
          <a:p>
            <a:r>
              <a:rPr lang="en-US" b="1" dirty="0"/>
              <a:t>HIV and Youth: Trends in New Diagnoses</a:t>
            </a:r>
          </a:p>
        </p:txBody>
      </p:sp>
      <p:pic>
        <p:nvPicPr>
          <p:cNvPr id="5" name="Content Placeholder 8" descr="A screenshot of a cell phone&#10;&#10;Description automatically generated">
            <a:extLst>
              <a:ext uri="{FF2B5EF4-FFF2-40B4-BE49-F238E27FC236}">
                <a16:creationId xmlns:a16="http://schemas.microsoft.com/office/drawing/2014/main" id="{B88B7835-130A-4310-B20B-FA426D9420CA}"/>
              </a:ext>
            </a:extLst>
          </p:cNvPr>
          <p:cNvPicPr>
            <a:picLocks noChangeAspect="1"/>
          </p:cNvPicPr>
          <p:nvPr/>
        </p:nvPicPr>
        <p:blipFill>
          <a:blip r:embed="rId2"/>
          <a:stretch>
            <a:fillRect/>
          </a:stretch>
        </p:blipFill>
        <p:spPr>
          <a:xfrm>
            <a:off x="707884" y="2222555"/>
            <a:ext cx="9017000" cy="3429000"/>
          </a:xfrm>
          <a:prstGeom prst="rect">
            <a:avLst/>
          </a:prstGeom>
        </p:spPr>
      </p:pic>
      <p:sp>
        <p:nvSpPr>
          <p:cNvPr id="6" name="TextBox 5">
            <a:extLst>
              <a:ext uri="{FF2B5EF4-FFF2-40B4-BE49-F238E27FC236}">
                <a16:creationId xmlns:a16="http://schemas.microsoft.com/office/drawing/2014/main" id="{3D3769DD-EB27-4338-A222-AEB543837428}"/>
              </a:ext>
            </a:extLst>
          </p:cNvPr>
          <p:cNvSpPr txBox="1"/>
          <p:nvPr/>
        </p:nvSpPr>
        <p:spPr>
          <a:xfrm>
            <a:off x="623297" y="6294129"/>
            <a:ext cx="8809022" cy="307777"/>
          </a:xfrm>
          <a:prstGeom prst="rect">
            <a:avLst/>
          </a:prstGeom>
          <a:noFill/>
        </p:spPr>
        <p:txBody>
          <a:bodyPr wrap="square" rtlCol="0">
            <a:spAutoFit/>
          </a:bodyPr>
          <a:lstStyle/>
          <a:p>
            <a:r>
              <a:rPr lang="en-US" sz="1400" dirty="0"/>
              <a:t>Source: CDC, HIV and Youth. Available at https://www.cdc.gov/hiv/pdf/group/age/youth/cdc-hiv-youth.pdf</a:t>
            </a:r>
          </a:p>
        </p:txBody>
      </p:sp>
    </p:spTree>
    <p:extLst>
      <p:ext uri="{BB962C8B-B14F-4D97-AF65-F5344CB8AC3E}">
        <p14:creationId xmlns:p14="http://schemas.microsoft.com/office/powerpoint/2010/main" val="194357845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45EE-FFC2-4D9B-A4DB-6321F8498744}"/>
              </a:ext>
            </a:extLst>
          </p:cNvPr>
          <p:cNvSpPr>
            <a:spLocks noGrp="1"/>
          </p:cNvSpPr>
          <p:nvPr>
            <p:ph type="title"/>
          </p:nvPr>
        </p:nvSpPr>
        <p:spPr/>
        <p:txBody>
          <a:bodyPr/>
          <a:lstStyle/>
          <a:p>
            <a:r>
              <a:rPr lang="en-US" sz="3600" b="1" dirty="0"/>
              <a:t>HIV and Youth: Viral Suppression</a:t>
            </a:r>
            <a:endParaRPr lang="en-US" b="1" dirty="0"/>
          </a:p>
        </p:txBody>
      </p:sp>
      <p:pic>
        <p:nvPicPr>
          <p:cNvPr id="5" name="Content Placeholder 4" descr="A screenshot of a cell phone&#10;&#10;Description automatically generated">
            <a:extLst>
              <a:ext uri="{FF2B5EF4-FFF2-40B4-BE49-F238E27FC236}">
                <a16:creationId xmlns:a16="http://schemas.microsoft.com/office/drawing/2014/main" id="{6CBCBDD4-1B29-46CF-92E2-8BDBD225514F}"/>
              </a:ext>
            </a:extLst>
          </p:cNvPr>
          <p:cNvPicPr>
            <a:picLocks noChangeAspect="1"/>
          </p:cNvPicPr>
          <p:nvPr/>
        </p:nvPicPr>
        <p:blipFill>
          <a:blip r:embed="rId2"/>
          <a:stretch>
            <a:fillRect/>
          </a:stretch>
        </p:blipFill>
        <p:spPr>
          <a:xfrm>
            <a:off x="737597" y="2086968"/>
            <a:ext cx="8415558" cy="4018343"/>
          </a:xfrm>
          <a:prstGeom prst="rect">
            <a:avLst/>
          </a:prstGeom>
        </p:spPr>
      </p:pic>
      <p:sp>
        <p:nvSpPr>
          <p:cNvPr id="6" name="TextBox 5">
            <a:extLst>
              <a:ext uri="{FF2B5EF4-FFF2-40B4-BE49-F238E27FC236}">
                <a16:creationId xmlns:a16="http://schemas.microsoft.com/office/drawing/2014/main" id="{A4424D68-F3E5-401A-A31E-2009DE2794E3}"/>
              </a:ext>
            </a:extLst>
          </p:cNvPr>
          <p:cNvSpPr txBox="1"/>
          <p:nvPr/>
        </p:nvSpPr>
        <p:spPr>
          <a:xfrm>
            <a:off x="623297" y="6312236"/>
            <a:ext cx="9451818" cy="307777"/>
          </a:xfrm>
          <a:prstGeom prst="rect">
            <a:avLst/>
          </a:prstGeom>
          <a:noFill/>
        </p:spPr>
        <p:txBody>
          <a:bodyPr wrap="square" rtlCol="0">
            <a:spAutoFit/>
          </a:bodyPr>
          <a:lstStyle/>
          <a:p>
            <a:r>
              <a:rPr lang="en-US" sz="1400" dirty="0"/>
              <a:t>Source: CDC, HIV and Youth. Available at https://www.cdc.gov/hiv/pdf/group/age/youth/cdc-hiv-youth.pdf</a:t>
            </a:r>
          </a:p>
        </p:txBody>
      </p:sp>
    </p:spTree>
    <p:extLst>
      <p:ext uri="{BB962C8B-B14F-4D97-AF65-F5344CB8AC3E}">
        <p14:creationId xmlns:p14="http://schemas.microsoft.com/office/powerpoint/2010/main" val="4049698657"/>
      </p:ext>
    </p:extLst>
  </p:cSld>
  <p:clrMapOvr>
    <a:masterClrMapping/>
  </p:clrMapOvr>
  <p:transition spd="slow">
    <p:fade/>
  </p:transition>
</p:sld>
</file>

<file path=ppt/theme/theme1.xml><?xml version="1.0" encoding="utf-8"?>
<a:theme xmlns:a="http://schemas.openxmlformats.org/drawingml/2006/main" name="Title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E9B863C-DE2F-4FC5-B704-B98053DCC2A1}"/>
    </a:ext>
  </a:extLst>
</a:theme>
</file>

<file path=ppt/theme/theme2.xml><?xml version="1.0" encoding="utf-8"?>
<a:theme xmlns:a="http://schemas.openxmlformats.org/drawingml/2006/main" name="Content slide master">
  <a:themeElements>
    <a:clrScheme name="AETC">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49E2E7B5-6607-4336-B3B4-DCF1EC204D3F}"/>
    </a:ext>
  </a:extLst>
</a:theme>
</file>

<file path=ppt/theme/theme3.xml><?xml version="1.0" encoding="utf-8"?>
<a:theme xmlns:a="http://schemas.openxmlformats.org/drawingml/2006/main" name="3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CB3B78A7-7F93-4FB2-8006-051DC23A82AC}"/>
    </a:ext>
  </a:extLst>
</a:theme>
</file>

<file path=ppt/theme/theme4.xml><?xml version="1.0" encoding="utf-8"?>
<a:theme xmlns:a="http://schemas.openxmlformats.org/drawingml/2006/main" name="5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3508AACB-9AD2-40AB-995C-481952F1FE62}"/>
    </a:ext>
  </a:extLst>
</a:theme>
</file>

<file path=ppt/theme/theme5.xml><?xml version="1.0" encoding="utf-8"?>
<a:theme xmlns:a="http://schemas.openxmlformats.org/drawingml/2006/main" name="6_Custom Design">
  <a:themeElements>
    <a:clrScheme name="AETC Template">
      <a:dk1>
        <a:srgbClr val="222222"/>
      </a:dk1>
      <a:lt1>
        <a:srgbClr val="FFFFFF"/>
      </a:lt1>
      <a:dk2>
        <a:srgbClr val="1C3768"/>
      </a:dk2>
      <a:lt2>
        <a:srgbClr val="F8F6F0"/>
      </a:lt2>
      <a:accent1>
        <a:srgbClr val="0053A6"/>
      </a:accent1>
      <a:accent2>
        <a:srgbClr val="8096B6"/>
      </a:accent2>
      <a:accent3>
        <a:srgbClr val="A01813"/>
      </a:accent3>
      <a:accent4>
        <a:srgbClr val="D62027"/>
      </a:accent4>
      <a:accent5>
        <a:srgbClr val="DDDCD3"/>
      </a:accent5>
      <a:accent6>
        <a:srgbClr val="FFFFFF"/>
      </a:accent6>
      <a:hlink>
        <a:srgbClr val="0053A6"/>
      </a:hlink>
      <a:folHlink>
        <a:srgbClr val="7F95B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ETC-program-template-widescreen.potx" id="{9F6C5F33-26FD-4486-8FC3-68FFBBA79920}" vid="{B4E2A952-FB3A-47FA-81DD-F758D9C96D84}"/>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AETC-program-template-widescreen</Template>
  <TotalTime>511</TotalTime>
  <Words>3131</Words>
  <Application>Microsoft Office PowerPoint</Application>
  <PresentationFormat>Custom</PresentationFormat>
  <Paragraphs>295</Paragraphs>
  <Slides>52</Slides>
  <Notes>8</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52</vt:i4>
      </vt:variant>
    </vt:vector>
  </HeadingPairs>
  <TitlesOfParts>
    <vt:vector size="63" baseType="lpstr">
      <vt:lpstr>Arial</vt:lpstr>
      <vt:lpstr>Calibri</vt:lpstr>
      <vt:lpstr>Proxima Nova</vt:lpstr>
      <vt:lpstr>STIXGeneral-Regular</vt:lpstr>
      <vt:lpstr>System Font Regular</vt:lpstr>
      <vt:lpstr>Wingdings</vt:lpstr>
      <vt:lpstr>Title slide master</vt:lpstr>
      <vt:lpstr>Content slide master</vt:lpstr>
      <vt:lpstr>3_Custom Design</vt:lpstr>
      <vt:lpstr>5_Custom Design</vt:lpstr>
      <vt:lpstr>6_Custom Design</vt:lpstr>
      <vt:lpstr>The Role of Institutions of Higher Education in Ending the HIV Epidemic</vt:lpstr>
      <vt:lpstr>Presentation Speakers</vt:lpstr>
      <vt:lpstr>Presentation Objectives</vt:lpstr>
      <vt:lpstr>Epidemiology of HIV/AIDS Among Adolescents and Young Adults</vt:lpstr>
      <vt:lpstr>Public Health Crises</vt:lpstr>
      <vt:lpstr>HIV and STD Epidemics</vt:lpstr>
      <vt:lpstr>HIV and Youth: New Diagnoses</vt:lpstr>
      <vt:lpstr>HIV and Youth: Trends in New Diagnoses</vt:lpstr>
      <vt:lpstr>HIV and Youth: Viral Suppression</vt:lpstr>
      <vt:lpstr>HIV and Youth: Challenges</vt:lpstr>
      <vt:lpstr>U=U</vt:lpstr>
      <vt:lpstr>Motive Behind a New Federal Initiative</vt:lpstr>
      <vt:lpstr>Goals and Priorities of the New Federal Initiative</vt:lpstr>
      <vt:lpstr>Much Accomplished, Much to Do….</vt:lpstr>
      <vt:lpstr>HIV Testing and College Students</vt:lpstr>
      <vt:lpstr>Inadequate Sex Education for High School Students</vt:lpstr>
      <vt:lpstr>Promotion of Prevention on Campus</vt:lpstr>
      <vt:lpstr>Early Work</vt:lpstr>
      <vt:lpstr>Strength through Youth Livin’ Empowered</vt:lpstr>
      <vt:lpstr>Style Core Component: Testing</vt:lpstr>
      <vt:lpstr>Unique Aspects of Style Testing Events</vt:lpstr>
      <vt:lpstr>National College Health Assessment</vt:lpstr>
      <vt:lpstr>HIV Testing and Sexual Behaviors</vt:lpstr>
      <vt:lpstr>HIV and Stigma</vt:lpstr>
      <vt:lpstr>HIV Knowledge, Testing History and Stigma</vt:lpstr>
      <vt:lpstr>Why embrace sexual health and HIV/STI prevention on campus?</vt:lpstr>
      <vt:lpstr>Best Practices for Sexual Health Promotion and Clinical Care in College Health Settings</vt:lpstr>
      <vt:lpstr>“Off Campus” Options</vt:lpstr>
      <vt:lpstr>Conclusions</vt:lpstr>
      <vt:lpstr>Why colleges student health centers are uniquely positioned to offer PrEP as a routine part of their services</vt:lpstr>
      <vt:lpstr>Populations at need= the populations in college</vt:lpstr>
      <vt:lpstr>Themes of health needs in college</vt:lpstr>
      <vt:lpstr>Benefits of offering PrEP</vt:lpstr>
      <vt:lpstr>Comprehensive STI prevention care must include PrEP</vt:lpstr>
      <vt:lpstr>Quote</vt:lpstr>
      <vt:lpstr>Implementation concerns/challenges</vt:lpstr>
      <vt:lpstr>Implementation concerns cont’d</vt:lpstr>
      <vt:lpstr>ACHA Guidelines - HIV PrEP</vt:lpstr>
      <vt:lpstr>References</vt:lpstr>
      <vt:lpstr>Engaging College Students in EHE Efforts: A Case from Long Island, New York</vt:lpstr>
      <vt:lpstr>Long Island ETE Campus Advisory Committee Background</vt:lpstr>
      <vt:lpstr>New York Leading the Effort</vt:lpstr>
      <vt:lpstr>Long lsland EHE Response</vt:lpstr>
      <vt:lpstr>Program Description</vt:lpstr>
      <vt:lpstr>LI ETE Campus Advisory Committee Recruitment</vt:lpstr>
      <vt:lpstr>Committee Members</vt:lpstr>
      <vt:lpstr>What We Did</vt:lpstr>
      <vt:lpstr>Desired Outcomes</vt:lpstr>
      <vt:lpstr>Challenges</vt:lpstr>
      <vt:lpstr>Next Steps</vt:lpstr>
      <vt:lpstr>Questions?</vt:lpstr>
      <vt:lpstr>Thank you for attending!</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Institutions of Higher Education in Ending the HIV Epidemic</dc:title>
  <dc:creator>Elizabeth Rolon</dc:creator>
  <cp:lastModifiedBy>Elizabeth Rolon</cp:lastModifiedBy>
  <cp:revision>38</cp:revision>
  <cp:lastPrinted>2014-09-18T20:07:37Z</cp:lastPrinted>
  <dcterms:created xsi:type="dcterms:W3CDTF">2020-09-17T14:23:01Z</dcterms:created>
  <dcterms:modified xsi:type="dcterms:W3CDTF">2020-11-30T18:33:53Z</dcterms:modified>
</cp:coreProperties>
</file>