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5"/>
  </p:notesMasterIdLst>
  <p:handoutMasterIdLst>
    <p:handoutMasterId r:id="rId36"/>
  </p:handoutMasterIdLst>
  <p:sldIdLst>
    <p:sldId id="400" r:id="rId2"/>
    <p:sldId id="361" r:id="rId3"/>
    <p:sldId id="365" r:id="rId4"/>
    <p:sldId id="403" r:id="rId5"/>
    <p:sldId id="292" r:id="rId6"/>
    <p:sldId id="294" r:id="rId7"/>
    <p:sldId id="293" r:id="rId8"/>
    <p:sldId id="414" r:id="rId9"/>
    <p:sldId id="407" r:id="rId10"/>
    <p:sldId id="258" r:id="rId11"/>
    <p:sldId id="302" r:id="rId12"/>
    <p:sldId id="401" r:id="rId13"/>
    <p:sldId id="410" r:id="rId14"/>
    <p:sldId id="303" r:id="rId15"/>
    <p:sldId id="411" r:id="rId16"/>
    <p:sldId id="405" r:id="rId17"/>
    <p:sldId id="419" r:id="rId18"/>
    <p:sldId id="408" r:id="rId19"/>
    <p:sldId id="418" r:id="rId20"/>
    <p:sldId id="297" r:id="rId21"/>
    <p:sldId id="296" r:id="rId22"/>
    <p:sldId id="416" r:id="rId23"/>
    <p:sldId id="412" r:id="rId24"/>
    <p:sldId id="420" r:id="rId25"/>
    <p:sldId id="263" r:id="rId26"/>
    <p:sldId id="279" r:id="rId27"/>
    <p:sldId id="288" r:id="rId28"/>
    <p:sldId id="402" r:id="rId29"/>
    <p:sldId id="415" r:id="rId30"/>
    <p:sldId id="289" r:id="rId31"/>
    <p:sldId id="377" r:id="rId32"/>
    <p:sldId id="406" r:id="rId33"/>
    <p:sldId id="299" r:id="rId3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400"/>
            <p14:sldId id="361"/>
            <p14:sldId id="365"/>
            <p14:sldId id="403"/>
            <p14:sldId id="292"/>
            <p14:sldId id="294"/>
            <p14:sldId id="293"/>
            <p14:sldId id="414"/>
            <p14:sldId id="407"/>
            <p14:sldId id="258"/>
            <p14:sldId id="302"/>
            <p14:sldId id="401"/>
            <p14:sldId id="410"/>
            <p14:sldId id="303"/>
            <p14:sldId id="411"/>
            <p14:sldId id="405"/>
            <p14:sldId id="419"/>
            <p14:sldId id="408"/>
            <p14:sldId id="418"/>
            <p14:sldId id="297"/>
            <p14:sldId id="296"/>
            <p14:sldId id="416"/>
            <p14:sldId id="412"/>
            <p14:sldId id="420"/>
            <p14:sldId id="263"/>
            <p14:sldId id="279"/>
            <p14:sldId id="288"/>
            <p14:sldId id="402"/>
            <p14:sldId id="415"/>
            <p14:sldId id="289"/>
            <p14:sldId id="377"/>
            <p14:sldId id="406"/>
            <p14:sldId id="299"/>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83" autoAdjust="0"/>
    <p:restoredTop sz="76141" autoAdjust="0"/>
  </p:normalViewPr>
  <p:slideViewPr>
    <p:cSldViewPr>
      <p:cViewPr varScale="1">
        <p:scale>
          <a:sx n="100" d="100"/>
          <a:sy n="100" d="100"/>
        </p:scale>
        <p:origin x="-104" y="-25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10/13/20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10/13/20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 Id="rId3" Type="http://schemas.openxmlformats.org/officeDocument/2006/relationships/hyperlink" Target="https://echo.unm.edu/locations-2/echo-hubs-superhubs-united-state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Version date_092020</a:t>
            </a:r>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them know if they have a choice between in-person or virtual visits</a:t>
            </a: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14</a:t>
            </a:fld>
            <a:endParaRPr lang="en-US" dirty="0"/>
          </a:p>
        </p:txBody>
      </p:sp>
    </p:spTree>
    <p:extLst>
      <p:ext uri="{BB962C8B-B14F-4D97-AF65-F5344CB8AC3E}">
        <p14:creationId xmlns:p14="http://schemas.microsoft.com/office/powerpoint/2010/main" val="2303108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may be front office staff prior to visit</a:t>
            </a:r>
          </a:p>
          <a:p>
            <a:r>
              <a:rPr lang="en-US" dirty="0"/>
              <a:t>There is a temptation especially with phone calls to just sequentially call clients and get it over and done with – remember how much we don’t like patients just turning up in clinic and expecting to be seen when it is not a walk in clinic – this is the reverse and we are coming into the patient’s personal space – do it as scheduled</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15</a:t>
            </a:fld>
            <a:endParaRPr lang="en-US" dirty="0"/>
          </a:p>
        </p:txBody>
      </p:sp>
    </p:spTree>
    <p:extLst>
      <p:ext uri="{BB962C8B-B14F-4D97-AF65-F5344CB8AC3E}">
        <p14:creationId xmlns:p14="http://schemas.microsoft.com/office/powerpoint/2010/main" val="614877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16</a:t>
            </a:fld>
            <a:endParaRPr lang="en-US" dirty="0"/>
          </a:p>
        </p:txBody>
      </p:sp>
    </p:spTree>
    <p:extLst>
      <p:ext uri="{BB962C8B-B14F-4D97-AF65-F5344CB8AC3E}">
        <p14:creationId xmlns:p14="http://schemas.microsoft.com/office/powerpoint/2010/main" val="4191452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17</a:t>
            </a:fld>
            <a:endParaRPr lang="en-US" dirty="0"/>
          </a:p>
        </p:txBody>
      </p:sp>
    </p:spTree>
    <p:extLst>
      <p:ext uri="{BB962C8B-B14F-4D97-AF65-F5344CB8AC3E}">
        <p14:creationId xmlns:p14="http://schemas.microsoft.com/office/powerpoint/2010/main" val="360776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19</a:t>
            </a:fld>
            <a:endParaRPr lang="en-US" dirty="0"/>
          </a:p>
        </p:txBody>
      </p:sp>
    </p:spTree>
    <p:extLst>
      <p:ext uri="{BB962C8B-B14F-4D97-AF65-F5344CB8AC3E}">
        <p14:creationId xmlns:p14="http://schemas.microsoft.com/office/powerpoint/2010/main" val="2827778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64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Explain in simple, clear language to patients how telemedicine at your center works (when service is available, scheduling, privacy, etc.)</a:t>
            </a:r>
          </a:p>
          <a:p>
            <a:pPr marL="171450" marR="0" lvl="0" indent="-171450" algn="l" defTabSz="4564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Explain any limits on confidentiality (i.e., minimize risk by doing the visit when patient is alone if possible)</a:t>
            </a:r>
          </a:p>
          <a:p>
            <a:pPr marL="171450" indent="-171450">
              <a:buFont typeface="Arial" panose="020B0604020202020204" pitchFamily="34" charset="0"/>
              <a:buChar char="•"/>
            </a:pPr>
            <a:r>
              <a:rPr lang="en-US" dirty="0"/>
              <a:t>Establish a plan for emergencies and communicate it to the patient before the visit: </a:t>
            </a:r>
            <a:r>
              <a:rPr lang="en-US" sz="2400" dirty="0"/>
              <a:t>“If you are experiencing a medical emergency please go to the ER or call 911”</a:t>
            </a:r>
          </a:p>
          <a:p>
            <a:pPr marL="171450" indent="-171450">
              <a:buFont typeface="Arial" panose="020B0604020202020204" pitchFamily="34" charset="0"/>
              <a:buChar char="•"/>
            </a:pPr>
            <a:endParaRPr lang="en-US" sz="2400" dirty="0"/>
          </a:p>
          <a:p>
            <a:pPr marL="0" marR="0" lvl="0" indent="0" algn="l" defTabSz="45644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45644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20</a:t>
            </a:fld>
            <a:endParaRPr lang="en-US" dirty="0"/>
          </a:p>
        </p:txBody>
      </p:sp>
    </p:spTree>
    <p:extLst>
      <p:ext uri="{BB962C8B-B14F-4D97-AF65-F5344CB8AC3E}">
        <p14:creationId xmlns:p14="http://schemas.microsoft.com/office/powerpoint/2010/main" val="2002133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64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22222"/>
                </a:solidFill>
              </a:rPr>
              <a:t>Be aware what is in the view of your camera and adjust as required (e.g., other charts, personal pictures)</a:t>
            </a:r>
          </a:p>
          <a:p>
            <a:pPr marL="171450" marR="0" lvl="0" indent="-171450" algn="l" defTabSz="45644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222222"/>
              </a:solidFill>
            </a:endParaRP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21</a:t>
            </a:fld>
            <a:endParaRPr lang="en-US" dirty="0"/>
          </a:p>
        </p:txBody>
      </p:sp>
    </p:spTree>
    <p:extLst>
      <p:ext uri="{BB962C8B-B14F-4D97-AF65-F5344CB8AC3E}">
        <p14:creationId xmlns:p14="http://schemas.microsoft.com/office/powerpoint/2010/main" val="2447742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22222"/>
                </a:solidFill>
              </a:rPr>
              <a:t>What’s visible via your camera? Make adjustments as needed!</a:t>
            </a:r>
          </a:p>
          <a:p>
            <a:r>
              <a:rPr lang="en-US" dirty="0"/>
              <a:t>Make sure the camera is at your eye level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transparent with any unavoidable issues with working from home unexpectedly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Background noise, dogs barking, kids crying or coming into the web cam view etc. etc.</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23</a:t>
            </a:fld>
            <a:endParaRPr lang="en-US" dirty="0"/>
          </a:p>
        </p:txBody>
      </p:sp>
    </p:spTree>
    <p:extLst>
      <p:ext uri="{BB962C8B-B14F-4D97-AF65-F5344CB8AC3E}">
        <p14:creationId xmlns:p14="http://schemas.microsoft.com/office/powerpoint/2010/main" val="3365216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Write a protocol. Gives structure and guidance and is a document that can be modified as barriers and difficulties are encountered and hopefully overcome</a:t>
            </a:r>
          </a:p>
          <a:p>
            <a:pPr>
              <a:buFont typeface="Wingdings" pitchFamily="2" charset="2"/>
              <a:buChar char="§"/>
            </a:pPr>
            <a:r>
              <a:rPr lang="en-US" dirty="0"/>
              <a:t>Documentation detail affect billing in the same way as in person encounters</a:t>
            </a:r>
          </a:p>
          <a:p>
            <a:pPr>
              <a:buFont typeface="Wingdings" pitchFamily="2" charset="2"/>
              <a:buChar char="§"/>
            </a:pPr>
            <a:r>
              <a:rPr lang="en-US" dirty="0"/>
              <a:t>Include location of patient &amp; providers and length of time of the visit</a:t>
            </a:r>
          </a:p>
          <a:p>
            <a:pPr>
              <a:buFont typeface="Wingdings" pitchFamily="2" charset="2"/>
              <a:buChar char="§"/>
            </a:pPr>
            <a:r>
              <a:rPr lang="en-US" dirty="0"/>
              <a:t>Level 3 and 4 reimbursements must be based on time rather than physical examination</a:t>
            </a:r>
          </a:p>
        </p:txBody>
      </p:sp>
      <p:sp>
        <p:nvSpPr>
          <p:cNvPr id="4" name="Slide Number Placeholder 3"/>
          <p:cNvSpPr>
            <a:spLocks noGrp="1"/>
          </p:cNvSpPr>
          <p:nvPr>
            <p:ph type="sldNum" sz="quarter" idx="5"/>
          </p:nvPr>
        </p:nvSpPr>
        <p:spPr/>
        <p:txBody>
          <a:bodyPr/>
          <a:lstStyle/>
          <a:p>
            <a:fld id="{F264BA1E-6AC7-4534-AA62-D6AA5C834DC4}" type="slidenum">
              <a:rPr lang="en-US" smtClean="0"/>
              <a:t>24</a:t>
            </a:fld>
            <a:endParaRPr lang="en-US" dirty="0"/>
          </a:p>
        </p:txBody>
      </p:sp>
    </p:spTree>
    <p:extLst>
      <p:ext uri="{BB962C8B-B14F-4D97-AF65-F5344CB8AC3E}">
        <p14:creationId xmlns:p14="http://schemas.microsoft.com/office/powerpoint/2010/main" val="795066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dirty="0"/>
              <a:t>Subjective and objective findings are both valuable when examining any system</a:t>
            </a:r>
          </a:p>
          <a:p>
            <a:r>
              <a:rPr lang="en-US" dirty="0"/>
              <a:t>Subjective</a:t>
            </a:r>
            <a:r>
              <a:rPr lang="en-US" baseline="0" dirty="0"/>
              <a:t> includes </a:t>
            </a:r>
            <a:r>
              <a:rPr lang="en-US" dirty="0"/>
              <a:t>ROS= review of system</a:t>
            </a:r>
          </a:p>
          <a:p>
            <a:pPr>
              <a:spcAft>
                <a:spcPts val="1200"/>
              </a:spcAft>
            </a:pPr>
            <a:r>
              <a:rPr lang="en-US" dirty="0"/>
              <a:t>It is acceptable practice for providers to direct patients to perform a self-examination</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Skin and mucus membranes may be seen via video</a:t>
            </a:r>
          </a:p>
          <a:p>
            <a:pPr>
              <a:spcAft>
                <a:spcPts val="1200"/>
              </a:spcAft>
            </a:pPr>
            <a:r>
              <a:rPr lang="en-US" dirty="0"/>
              <a:t>Observe the patient while conducting any self-exam to determine its adequacy:</a:t>
            </a:r>
          </a:p>
          <a:p>
            <a:pPr marL="342900" lvl="0" indent="-342900">
              <a:buFont typeface="Arial" panose="020B0604020202020204" pitchFamily="34" charset="0"/>
              <a:buChar char="•"/>
            </a:pPr>
            <a:r>
              <a:rPr lang="en-US" sz="2400" dirty="0"/>
              <a:t>Displacement of skin when asked to palpate an area for tenderness or masses</a:t>
            </a:r>
          </a:p>
          <a:p>
            <a:pPr marL="342900" lvl="0" indent="-342900">
              <a:buFont typeface="Arial" panose="020B0604020202020204" pitchFamily="34" charset="0"/>
              <a:buChar char="•"/>
            </a:pPr>
            <a:r>
              <a:rPr lang="en-US" sz="2400" dirty="0"/>
              <a:t>Whether hand placement is correct (use of hand versus finger, for example)</a:t>
            </a:r>
          </a:p>
          <a:p>
            <a:pPr marL="0" lvl="0" indent="0">
              <a:buFont typeface="Arial" panose="020B0604020202020204" pitchFamily="34" charset="0"/>
              <a:buNone/>
            </a:pPr>
            <a:r>
              <a:rPr lang="en-US" sz="2400" dirty="0"/>
              <a:t>Ask patient to move camera or reposition themselves to assess specific physical symptoms as indicators</a:t>
            </a:r>
          </a:p>
          <a:p>
            <a:pPr marL="0" lvl="0" indent="0">
              <a:buFont typeface="Arial" panose="020B0604020202020204" pitchFamily="34" charset="0"/>
              <a:buNone/>
            </a:pPr>
            <a:r>
              <a:rPr lang="en-US" sz="2400" dirty="0"/>
              <a:t>Recommending patients use a light source from a common flashlight or table lamp can be highly effective</a:t>
            </a:r>
          </a:p>
          <a:p>
            <a:pPr marL="0" lvl="0" indent="0">
              <a:buFont typeface="Arial" panose="020B0604020202020204" pitchFamily="34" charset="0"/>
              <a:buNone/>
            </a:pPr>
            <a:r>
              <a:rPr lang="en-US" sz="2400" dirty="0"/>
              <a:t>Using other household items to assist in exam is appropriate: </a:t>
            </a:r>
          </a:p>
          <a:p>
            <a:pPr marL="342900" lvl="0" indent="-342900">
              <a:buFont typeface="Arial" panose="020B0604020202020204" pitchFamily="34" charset="0"/>
              <a:buChar char="•"/>
            </a:pPr>
            <a:r>
              <a:rPr lang="en-US" sz="2200" dirty="0"/>
              <a:t>Use a tape measure or coin to determine size of lesion</a:t>
            </a:r>
          </a:p>
          <a:p>
            <a:pPr marL="342900" lvl="0" indent="-342900">
              <a:buFont typeface="Arial" panose="020B0604020202020204" pitchFamily="34" charset="0"/>
              <a:buChar char="•"/>
            </a:pPr>
            <a:r>
              <a:rPr lang="en-US" sz="2200" dirty="0"/>
              <a:t>Use tissues to wipe and observe the amount of discharge </a:t>
            </a:r>
          </a:p>
          <a:p>
            <a:pPr marL="0" lvl="0" indent="0">
              <a:buFont typeface="Arial" panose="020B0604020202020204" pitchFamily="34" charset="0"/>
              <a:buNone/>
            </a:pPr>
            <a:endParaRPr lang="en-US" sz="2400" dirty="0"/>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25</a:t>
            </a:fld>
            <a:endParaRPr lang="en-US" dirty="0"/>
          </a:p>
        </p:txBody>
      </p:sp>
    </p:spTree>
    <p:extLst>
      <p:ext uri="{BB962C8B-B14F-4D97-AF65-F5344CB8AC3E}">
        <p14:creationId xmlns:p14="http://schemas.microsoft.com/office/powerpoint/2010/main" val="259533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Vital Signs</a:t>
            </a:r>
          </a:p>
          <a:p>
            <a:pPr marL="171450" indent="-171450">
              <a:buFont typeface="Wingdings" panose="05000000000000000000" pitchFamily="2" charset="2"/>
              <a:buChar char="§"/>
            </a:pPr>
            <a:r>
              <a:rPr lang="en-US" dirty="0"/>
              <a:t>Temperature: ask if patient has a working thermometer to use to take temperature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Heart Rate: ask if patient has a watch or clock with second hand for taking pulse; otherwise walk patient through measuring their own heart rate. </a:t>
            </a:r>
            <a:r>
              <a:rPr lang="en-US" sz="1200" dirty="0"/>
              <a:t>If you don’t think the patient can count their heartbeat for 10 seconds to calculate the heart rate, then </a:t>
            </a:r>
            <a:r>
              <a:rPr lang="en-US" sz="1200" u="sng" dirty="0"/>
              <a:t>do not</a:t>
            </a:r>
            <a:r>
              <a:rPr lang="en-US" sz="1200" dirty="0"/>
              <a:t> document it </a:t>
            </a: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Respiration Rate: ask patient to sit quietly and watch chest movement. </a:t>
            </a:r>
            <a:r>
              <a:rPr lang="en-US" sz="1200" dirty="0"/>
              <a:t>If you can’t clearly observe the patient’s respiration rate via video, then </a:t>
            </a:r>
            <a:r>
              <a:rPr lang="en-US" sz="1200" u="sng" dirty="0"/>
              <a:t>do not</a:t>
            </a:r>
            <a:r>
              <a:rPr lang="en-US" sz="1200" dirty="0"/>
              <a:t> document it</a:t>
            </a:r>
          </a:p>
          <a:p>
            <a:pPr marL="171450" indent="-171450">
              <a:buFont typeface="Wingdings" panose="05000000000000000000" pitchFamily="2" charset="2"/>
              <a:buChar char="§"/>
            </a:pPr>
            <a:r>
              <a:rPr lang="en-US" dirty="0"/>
              <a:t>Blood Pressure: patient may have a BP cuff at home; watch as patient measures their own BP. </a:t>
            </a:r>
            <a:r>
              <a:rPr lang="en-US" sz="1200" dirty="0"/>
              <a:t>Document the type of monitor used (i.e., oral vs. digital thermometer, blood glucose monitor, etc.), and whether calibration was done or checked </a:t>
            </a:r>
            <a:endParaRPr lang="en-US" dirty="0"/>
          </a:p>
          <a:p>
            <a:pPr marL="171450" indent="-171450">
              <a:buFont typeface="Wingdings" panose="05000000000000000000" pitchFamily="2" charset="2"/>
              <a:buChar char="§"/>
            </a:pPr>
            <a:r>
              <a:rPr lang="en-US" dirty="0"/>
              <a:t>Weight: ask patient to stand on scale and show you the results. Assure the scale is calibrated in advance.</a:t>
            </a:r>
          </a:p>
          <a:p>
            <a:pPr marL="0" indent="0">
              <a:buFont typeface="Wingdings" panose="05000000000000000000" pitchFamily="2" charset="2"/>
              <a:buNone/>
            </a:pPr>
            <a:r>
              <a:rPr lang="en-US" dirty="0"/>
              <a:t>HEENT</a:t>
            </a:r>
          </a:p>
          <a:p>
            <a:pPr marL="171450" indent="-171450">
              <a:buFont typeface="Arial" panose="020B0604020202020204" pitchFamily="34" charset="0"/>
              <a:buChar char="•"/>
            </a:pPr>
            <a:r>
              <a:rPr lang="en-US" sz="1200" dirty="0"/>
              <a:t>General appearance and energy level</a:t>
            </a:r>
          </a:p>
          <a:p>
            <a:pPr marL="171450" indent="-171450">
              <a:buFont typeface="Arial" panose="020B0604020202020204" pitchFamily="34" charset="0"/>
              <a:buChar char="•"/>
            </a:pPr>
            <a:r>
              <a:rPr lang="en-US" sz="1200" dirty="0"/>
              <a:t>Head: note any visible swelling, asymmetry, alopecia, or other irregularities</a:t>
            </a:r>
          </a:p>
          <a:p>
            <a:pPr marL="171450" indent="-171450">
              <a:lnSpc>
                <a:spcPct val="120000"/>
              </a:lnSpc>
              <a:spcBef>
                <a:spcPts val="0"/>
              </a:spcBef>
              <a:buFont typeface="Arial" panose="020B0604020202020204" pitchFamily="34" charset="0"/>
              <a:buChar char="•"/>
            </a:pPr>
            <a:r>
              <a:rPr lang="en-US" sz="1200" dirty="0"/>
              <a:t>Eyes: look at patient’s eye on video to assess for injection, icterus and symmetry; instruct patient to move eyes to evaluate extra ocular movements; have the patient use a flashlight to evaluate for reactivity if required</a:t>
            </a:r>
          </a:p>
          <a:p>
            <a:pPr marL="171450" indent="-171450">
              <a:buFont typeface="Arial" panose="020B0604020202020204" pitchFamily="34" charset="0"/>
              <a:buChar char="•"/>
            </a:pPr>
            <a:r>
              <a:rPr lang="en-US" sz="1200" dirty="0"/>
              <a:t>Ears: if discharge, let them show you or describe what it looks like</a:t>
            </a:r>
          </a:p>
          <a:p>
            <a:pPr marL="171450" indent="-171450">
              <a:buFont typeface="Wingdings" panose="05000000000000000000" pitchFamily="2" charset="2"/>
              <a:buChar char="§"/>
            </a:pPr>
            <a:r>
              <a:rPr lang="en-US" dirty="0"/>
              <a:t>Nose: observe any nasal flaring, rhinorrhea or “sniffling”; have patient press on sinuses if needed to assess for sinus tenderness</a:t>
            </a:r>
          </a:p>
          <a:p>
            <a:pPr marL="171450" indent="-171450">
              <a:buFont typeface="Wingdings" panose="05000000000000000000" pitchFamily="2" charset="2"/>
              <a:buChar char="§"/>
            </a:pPr>
            <a:r>
              <a:rPr lang="en-US" dirty="0"/>
              <a:t>Oropharyngeal: ask patient to open their mouth and adjust the camera to evaluate the tongue, buccal mucosa, teeth/gums, pharynx and tonsils – noting any lesions, bleeding, redness, exudates and swelling (patient use of flashlight may help)</a:t>
            </a:r>
          </a:p>
          <a:p>
            <a:pPr marL="171450" indent="-171450">
              <a:buFont typeface="Wingdings" panose="05000000000000000000" pitchFamily="2" charset="2"/>
              <a:buChar char="§"/>
            </a:pPr>
            <a:r>
              <a:rPr lang="en-US" dirty="0"/>
              <a:t>Observe/listen for cough (note characteristics – wet, dry, productive, non-productive), throat clearing</a:t>
            </a:r>
          </a:p>
          <a:p>
            <a:pPr marL="171450" indent="-171450">
              <a:buFont typeface="Wingdings" panose="05000000000000000000" pitchFamily="2" charset="2"/>
              <a:buChar char="§"/>
            </a:pPr>
            <a:r>
              <a:rPr lang="en-US" dirty="0"/>
              <a:t>Neck: notice any asymmetry, swelling, guarding or stiffness</a:t>
            </a:r>
          </a:p>
          <a:p>
            <a:r>
              <a:rPr lang="en-US" dirty="0"/>
              <a:t>Skin: ask patient to move in front of camera to view the skin as best as possible and note abnormalities</a:t>
            </a:r>
          </a:p>
          <a:p>
            <a:r>
              <a:rPr lang="en-US" dirty="0"/>
              <a:t>Lymph Nodes: ask patient to press over specific area of lymph node chains and report any tenderness or enlargement, and if palpable nodes are fixed or not – monitor patient’s degree of pressure based on skin displacement</a:t>
            </a:r>
            <a:endParaRPr lang="en-US" sz="300" dirty="0"/>
          </a:p>
          <a:p>
            <a:r>
              <a:rPr lang="en-US" dirty="0"/>
              <a:t>Respiratory: listen for cough, auditory wheezing, speech rhythm </a:t>
            </a:r>
          </a:p>
          <a:p>
            <a:r>
              <a:rPr lang="en-US" dirty="0"/>
              <a:t>CV: look for edema in extremities; ask patient to press to determine degree or use a tape measure</a:t>
            </a:r>
          </a:p>
          <a:p>
            <a:r>
              <a:rPr lang="en-US" dirty="0"/>
              <a:t>GI: have patient palpate all 4 abdominal quadrants and demonstrate areas of tenderness</a:t>
            </a:r>
          </a:p>
          <a:p>
            <a:r>
              <a:rPr lang="en-US" dirty="0"/>
              <a:t>M-S: observe patient and note limitations as they move about, stand, sit, walk, bend over, raise arm</a:t>
            </a:r>
          </a:p>
          <a:p>
            <a:r>
              <a:rPr lang="en-US" dirty="0"/>
              <a:t>Neuro: conduct standard CNS assessments as well as patient cognition, orientation, degree of history congruency and note any limitations observed</a:t>
            </a:r>
          </a:p>
          <a:p>
            <a:r>
              <a:rPr lang="en-US" dirty="0"/>
              <a:t>GU: utilize video inspection as necessary and note descriptive findings </a:t>
            </a:r>
          </a:p>
          <a:p>
            <a:endParaRPr lang="en-US" dirty="0"/>
          </a:p>
          <a:p>
            <a:pPr marL="0" indent="0">
              <a:buFont typeface="Wingdings" panose="05000000000000000000" pitchFamily="2" charset="2"/>
              <a:buNone/>
            </a:pPr>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26</a:t>
            </a:fld>
            <a:endParaRPr lang="en-US" dirty="0"/>
          </a:p>
        </p:txBody>
      </p:sp>
    </p:spTree>
    <p:extLst>
      <p:ext uri="{BB962C8B-B14F-4D97-AF65-F5344CB8AC3E}">
        <p14:creationId xmlns:p14="http://schemas.microsoft.com/office/powerpoint/2010/main" val="3830466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dirty="0"/>
              <a:t>Labs:</a:t>
            </a:r>
            <a:r>
              <a:rPr lang="en-US" baseline="0" dirty="0"/>
              <a:t> give </a:t>
            </a:r>
            <a:r>
              <a:rPr lang="en-US" dirty="0"/>
              <a:t>necessary instructions (i.e., do first thing in the morning after fasting and before eating or drinking)</a:t>
            </a:r>
          </a:p>
          <a:p>
            <a:pPr marL="0" marR="0" lvl="0" indent="0" algn="l" defTabSz="456449" rtl="0" eaLnBrk="1" fontAlgn="auto" latinLnBrk="0" hangingPunct="1">
              <a:lnSpc>
                <a:spcPct val="100000"/>
              </a:lnSpc>
              <a:spcBef>
                <a:spcPts val="0"/>
              </a:spcBef>
              <a:spcAft>
                <a:spcPts val="0"/>
              </a:spcAft>
              <a:buClrTx/>
              <a:buSzTx/>
              <a:buFontTx/>
              <a:buNone/>
              <a:tabLst/>
              <a:defRPr/>
            </a:pPr>
            <a:r>
              <a:rPr lang="en-US" dirty="0"/>
              <a:t>Remember that certain tests cannot be done at private labs (i.e., throat cultures, lesion cultures, extragenital gonorrhea/chlamydia NAATs)</a:t>
            </a: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27</a:t>
            </a:fld>
            <a:endParaRPr lang="en-US" dirty="0"/>
          </a:p>
        </p:txBody>
      </p:sp>
    </p:spTree>
    <p:extLst>
      <p:ext uri="{BB962C8B-B14F-4D97-AF65-F5344CB8AC3E}">
        <p14:creationId xmlns:p14="http://schemas.microsoft.com/office/powerpoint/2010/main" val="2634844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implications for providers:</a:t>
            </a:r>
          </a:p>
          <a:p>
            <a:pPr marL="171450" lvl="0" indent="-171450">
              <a:buFont typeface="Arial" panose="020B0604020202020204" pitchFamily="34" charset="0"/>
              <a:buChar char="•"/>
            </a:pPr>
            <a:r>
              <a:rPr lang="en-US" dirty="0"/>
              <a:t>Optimize the use of the physical plant</a:t>
            </a:r>
          </a:p>
          <a:p>
            <a:pPr marL="171450" lvl="0" indent="-171450">
              <a:buFont typeface="Arial" panose="020B0604020202020204" pitchFamily="34" charset="0"/>
              <a:buChar char="•"/>
            </a:pPr>
            <a:r>
              <a:rPr lang="en-US" dirty="0"/>
              <a:t>Rethink overhead calculations</a:t>
            </a:r>
          </a:p>
          <a:p>
            <a:pPr marL="171450" lvl="0" indent="-171450">
              <a:buFont typeface="Arial" panose="020B0604020202020204" pitchFamily="34" charset="0"/>
              <a:buChar char="•"/>
            </a:pPr>
            <a:r>
              <a:rPr lang="en-US" dirty="0"/>
              <a:t>Workforce implications</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28</a:t>
            </a:fld>
            <a:endParaRPr lang="en-US" dirty="0"/>
          </a:p>
        </p:txBody>
      </p:sp>
    </p:spTree>
    <p:extLst>
      <p:ext uri="{BB962C8B-B14F-4D97-AF65-F5344CB8AC3E}">
        <p14:creationId xmlns:p14="http://schemas.microsoft.com/office/powerpoint/2010/main" val="4037068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lt1"/>
                </a:solidFill>
              </a:rPr>
              <a:t>Touger</a:t>
            </a:r>
            <a:r>
              <a:rPr lang="en-US" sz="1200" dirty="0">
                <a:solidFill>
                  <a:schemeClr val="lt1"/>
                </a:solidFill>
              </a:rPr>
              <a:t> R, Wood B. A Review of Telehealth Innovations for HIV Pre-Exposure Prophylaxis (</a:t>
            </a:r>
            <a:r>
              <a:rPr lang="en-US" sz="1200" dirty="0" err="1">
                <a:solidFill>
                  <a:schemeClr val="lt1"/>
                </a:solidFill>
              </a:rPr>
              <a:t>PrEP</a:t>
            </a:r>
            <a:r>
              <a:rPr lang="en-US" sz="1200" dirty="0">
                <a:solidFill>
                  <a:schemeClr val="lt1"/>
                </a:solidFill>
              </a:rPr>
              <a:t>). </a:t>
            </a:r>
            <a:r>
              <a:rPr lang="en-US" sz="1200" dirty="0" err="1">
                <a:solidFill>
                  <a:schemeClr val="lt1"/>
                </a:solidFill>
              </a:rPr>
              <a:t>Curr</a:t>
            </a:r>
            <a:r>
              <a:rPr lang="en-US" sz="1200" dirty="0">
                <a:solidFill>
                  <a:schemeClr val="lt1"/>
                </a:solidFill>
              </a:rPr>
              <a:t> HIV/AIDS Rep. 2019 Feb;16(1): 113-119</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29</a:t>
            </a:fld>
            <a:endParaRPr lang="en-US" dirty="0"/>
          </a:p>
        </p:txBody>
      </p:sp>
    </p:spTree>
    <p:extLst>
      <p:ext uri="{BB962C8B-B14F-4D97-AF65-F5344CB8AC3E}">
        <p14:creationId xmlns:p14="http://schemas.microsoft.com/office/powerpoint/2010/main" val="2491125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PWH=people</a:t>
            </a:r>
            <a:r>
              <a:rPr lang="en-US" baseline="0" dirty="0"/>
              <a:t> with HIV</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30</a:t>
            </a:fld>
            <a:endParaRPr lang="en-US" dirty="0"/>
          </a:p>
        </p:txBody>
      </p:sp>
    </p:spTree>
    <p:extLst>
      <p:ext uri="{BB962C8B-B14F-4D97-AF65-F5344CB8AC3E}">
        <p14:creationId xmlns:p14="http://schemas.microsoft.com/office/powerpoint/2010/main" val="3916330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endParaRPr lang="en-US" baseline="0" dirty="0"/>
          </a:p>
        </p:txBody>
      </p:sp>
      <p:sp>
        <p:nvSpPr>
          <p:cNvPr id="4" name="Slide Number Placeholder 3"/>
          <p:cNvSpPr>
            <a:spLocks noGrp="1"/>
          </p:cNvSpPr>
          <p:nvPr>
            <p:ph type="sldNum" sz="quarter" idx="10"/>
          </p:nvPr>
        </p:nvSpPr>
        <p:spPr/>
        <p:txBody>
          <a:bodyPr/>
          <a:lstStyle/>
          <a:p>
            <a:fld id="{F264BA1E-6AC7-4534-AA62-D6AA5C834DC4}" type="slidenum">
              <a:rPr lang="en-US" smtClean="0"/>
              <a:t>31</a:t>
            </a:fld>
            <a:endParaRPr lang="en-US" dirty="0"/>
          </a:p>
        </p:txBody>
      </p:sp>
    </p:spTree>
    <p:extLst>
      <p:ext uri="{BB962C8B-B14F-4D97-AF65-F5344CB8AC3E}">
        <p14:creationId xmlns:p14="http://schemas.microsoft.com/office/powerpoint/2010/main" val="1065902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endParaRPr lang="en-US" baseline="0" dirty="0"/>
          </a:p>
        </p:txBody>
      </p:sp>
      <p:sp>
        <p:nvSpPr>
          <p:cNvPr id="4" name="Slide Number Placeholder 3"/>
          <p:cNvSpPr>
            <a:spLocks noGrp="1"/>
          </p:cNvSpPr>
          <p:nvPr>
            <p:ph type="sldNum" sz="quarter" idx="10"/>
          </p:nvPr>
        </p:nvSpPr>
        <p:spPr/>
        <p:txBody>
          <a:bodyPr/>
          <a:lstStyle/>
          <a:p>
            <a:fld id="{F264BA1E-6AC7-4534-AA62-D6AA5C834DC4}" type="slidenum">
              <a:rPr lang="en-US" smtClean="0"/>
              <a:t>32</a:t>
            </a:fld>
            <a:endParaRPr lang="en-US" dirty="0"/>
          </a:p>
        </p:txBody>
      </p:sp>
    </p:spTree>
    <p:extLst>
      <p:ext uri="{BB962C8B-B14F-4D97-AF65-F5344CB8AC3E}">
        <p14:creationId xmlns:p14="http://schemas.microsoft.com/office/powerpoint/2010/main" val="1767759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 TeleECHO clinic in your area: </a:t>
            </a:r>
            <a:r>
              <a:rPr lang="en-US" dirty="0">
                <a:hlinkClick r:id="rId3"/>
              </a:rPr>
              <a:t>https://echo.unm.edu/locations-2/echo-hubs-superhubs-united-states/</a:t>
            </a:r>
            <a:endParaRPr lang="en-US" dirty="0"/>
          </a:p>
          <a:p>
            <a:r>
              <a:rPr lang="en-US" sz="1000" dirty="0"/>
              <a:t>AETC National HIV Curriculum: 6 core modules for self study; regularly updated; CME, CNE</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33</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345046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dirty="0"/>
              <a:t>HRSA. 2019. Telehealth Programs. www.hrsa.gov/rural-health/telehealth/index.html. Young J, et al. 2019. IDSA Position Statement on Telehealth and Telemedicine as Applied to the Practice of Infectious Diseases. Clin Infect Dis 68(9)1437–43.  Rural Health Information Hub. 2019. Telehealth and Use of Technology to Improve Access to Care for PLHIV/AIDS. </a:t>
            </a:r>
          </a:p>
          <a:p>
            <a:pPr algn="l"/>
            <a:r>
              <a:rPr lang="en-US" sz="800" dirty="0"/>
              <a:t>www.ruralhealthinfo.org/toolkits/hiv-aids/2/improve/technology. </a:t>
            </a:r>
            <a:r>
              <a:rPr lang="en-US" sz="800" dirty="0" err="1"/>
              <a:t>Dandachi</a:t>
            </a:r>
            <a:r>
              <a:rPr lang="en-US" sz="800" dirty="0"/>
              <a:t> D, et al. 2019. Integration of Telehealth Services in the Healthcare System: With Emphasis on the Experience of Patients Living with HIV. J </a:t>
            </a:r>
            <a:r>
              <a:rPr lang="en-US" sz="800" dirty="0" err="1"/>
              <a:t>Investig</a:t>
            </a:r>
            <a:r>
              <a:rPr lang="en-US" sz="800" dirty="0"/>
              <a:t> Med 67(5):815–20.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dirty="0"/>
          </a:p>
        </p:txBody>
      </p:sp>
    </p:spTree>
    <p:extLst>
      <p:ext uri="{BB962C8B-B14F-4D97-AF65-F5344CB8AC3E}">
        <p14:creationId xmlns:p14="http://schemas.microsoft.com/office/powerpoint/2010/main" val="363828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Telehealth: a tool to provide quality patient care and, ultimately, to help end the HIV epidemic.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of technology to provide health care does not have to be limited to the medical provider encounter</a:t>
            </a: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7</a:t>
            </a:fld>
            <a:endParaRPr lang="en-US" dirty="0"/>
          </a:p>
        </p:txBody>
      </p:sp>
    </p:spTree>
    <p:extLst>
      <p:ext uri="{BB962C8B-B14F-4D97-AF65-F5344CB8AC3E}">
        <p14:creationId xmlns:p14="http://schemas.microsoft.com/office/powerpoint/2010/main" val="263782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C344D"/>
                </a:solidFill>
                <a:effectLst/>
                <a:uLnTx/>
                <a:uFillTx/>
                <a:latin typeface="+mn-lt"/>
                <a:ea typeface="+mn-ea"/>
                <a:cs typeface="+mn-cs"/>
              </a:rPr>
              <a:t>ECHO model is not “traditional telemedicine.” Treating physician retains responsibility for managing patient.</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dirty="0"/>
          </a:p>
        </p:txBody>
      </p:sp>
    </p:spTree>
    <p:extLst>
      <p:ext uri="{BB962C8B-B14F-4D97-AF65-F5344CB8AC3E}">
        <p14:creationId xmlns:p14="http://schemas.microsoft.com/office/powerpoint/2010/main" val="3700363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11</a:t>
            </a:fld>
            <a:endParaRPr lang="en-US" dirty="0"/>
          </a:p>
        </p:txBody>
      </p:sp>
    </p:spTree>
    <p:extLst>
      <p:ext uri="{BB962C8B-B14F-4D97-AF65-F5344CB8AC3E}">
        <p14:creationId xmlns:p14="http://schemas.microsoft.com/office/powerpoint/2010/main" val="937450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dirty="0"/>
          </a:p>
        </p:txBody>
      </p:sp>
    </p:spTree>
    <p:extLst>
      <p:ext uri="{BB962C8B-B14F-4D97-AF65-F5344CB8AC3E}">
        <p14:creationId xmlns:p14="http://schemas.microsoft.com/office/powerpoint/2010/main" val="491177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Consumer Skype is NOT HIPAA compliant and they won’t sign a BAA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Business Associate Agreement (BAA): </a:t>
            </a:r>
          </a:p>
          <a:p>
            <a:pPr marL="171450" indent="-171450">
              <a:buFont typeface="Arial" panose="020B0604020202020204" pitchFamily="34" charset="0"/>
              <a:buChar char="•"/>
            </a:pPr>
            <a:r>
              <a:rPr lang="en-US" dirty="0"/>
              <a:t>Describe the permitted and required uses of protected health information by the business associate</a:t>
            </a:r>
          </a:p>
          <a:p>
            <a:pPr marL="171450" indent="-171450">
              <a:buFont typeface="Arial" panose="020B0604020202020204" pitchFamily="34" charset="0"/>
              <a:buChar char="•"/>
            </a:pPr>
            <a:r>
              <a:rPr lang="en-US" dirty="0"/>
              <a:t>Provide that the business associate will not use or further disclose the protected health information other than as permitted or required by the contract or as required by law</a:t>
            </a:r>
          </a:p>
          <a:p>
            <a:pPr marL="171450" indent="-171450">
              <a:buFont typeface="Arial" panose="020B0604020202020204" pitchFamily="34" charset="0"/>
              <a:buChar char="•"/>
            </a:pPr>
            <a:r>
              <a:rPr lang="en-US" dirty="0"/>
              <a:t>Require the business associate to use appropriate safeguards to prevent a use or disclosure of the protected health information other than as provided for by the contract</a:t>
            </a:r>
          </a:p>
          <a:p>
            <a:pPr marL="171450" indent="-171450">
              <a:buFont typeface="Arial" panose="020B0604020202020204" pitchFamily="34" charset="0"/>
              <a:buChar char="•"/>
            </a:pPr>
            <a:r>
              <a:rPr lang="en-US" dirty="0"/>
              <a:t>Where a covered entity knows of a material breach or violation by the business associate of the contract or agreement, the covered entity is required to take reasonable steps to cure the breach or end the violation, and if such steps are unsuccessful, to terminate the contract or arrangement</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dirty="0"/>
          </a:p>
        </p:txBody>
      </p:sp>
    </p:spTree>
    <p:extLst>
      <p:ext uri="{BB962C8B-B14F-4D97-AF65-F5344CB8AC3E}">
        <p14:creationId xmlns:p14="http://schemas.microsoft.com/office/powerpoint/2010/main" val="340732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dirty="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dirty="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dirty="0"/>
          </a:p>
        </p:txBody>
      </p:sp>
      <p:sp>
        <p:nvSpPr>
          <p:cNvPr id="2" name="Holder 2"/>
          <p:cNvSpPr>
            <a:spLocks noGrp="1"/>
          </p:cNvSpPr>
          <p:nvPr>
            <p:ph type="title"/>
          </p:nvPr>
        </p:nvSpPr>
        <p:spPr/>
        <p:txBody>
          <a:bodyPr lIns="0" tIns="0" rIns="0" bIns="0"/>
          <a:lstStyle>
            <a:lvl1pPr>
              <a:defRPr sz="3300" b="1"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701983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dirty="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dirty="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dirty="0"/>
          </a:p>
        </p:txBody>
      </p:sp>
      <p:sp>
        <p:nvSpPr>
          <p:cNvPr id="2" name="Holder 2"/>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3" name="Holder 3"/>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7989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10" name="SmartArt Placeholder 9"/>
          <p:cNvSpPr>
            <a:spLocks noGrp="1"/>
          </p:cNvSpPr>
          <p:nvPr>
            <p:ph type="dgm" sz="quarter" idx="13"/>
          </p:nvPr>
        </p:nvSpPr>
        <p:spPr>
          <a:xfrm>
            <a:off x="457200" y="1143000"/>
            <a:ext cx="8305800" cy="3371850"/>
          </a:xfrm>
        </p:spPr>
        <p:txBody>
          <a:bodyPr/>
          <a:lstStyle/>
          <a:p>
            <a:r>
              <a:rPr lang="en-US" dirty="0"/>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dirty="0"/>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dirty="0"/>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4"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3810" r:id="rId11"/>
    <p:sldLayoutId id="2147483811" r:id="rId12"/>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hyperlink" Target="https://www.medicaid.gov/medicaid/benefits/telemedicine/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telehealthresourcecenter.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wptc.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atermark.silverchair.com/ciy907.pdf?token=AQECAHi208BE49Ooan9kkhW_Ercy7Dm3ZL_9Cf3qfKAc485ysgAAAlQwggJQBgkqhkiG9w0BBwagggJBMIICPQIBADCCAjYGCSqGSIb3DQEHATAeBglghkgBZQMEAS4wEQQM4iauey4z1-EiT3ioAgEQgIICB8-hMl1La9D9vpseoe4RgJBR0pxNRsc8gjokRxupMi_gI8xtb1AzY6N5Qk2nN3Wr_EmcTBfbT2AM40m-aRYH52DvvDCyhrW85V4VGrIMpvCA-lLl1dxRw_rRQHjkdi2jjbhxMMJeS_g2PL8yQKj7MgJvfJAUEqkrAcA5sZaoIIIddrbDgyzQJtGKlWuYE952_hQdnSgprT28t1Pm-AZr_3N5c_HDP-hrCZa7ouhcqJDHAb0V_ESYRXcla_5vOmrYecsa-By6B85clMFBVX1y3pJ_WKKiBXCqXCFavu6N2L-XYG3hz7lVOPiLwkrwQkMH0HLXt9R1rE7-NelhHcRn9VlJMjm8gyzJuya_ioOMV8HoH5ksp5S27qtSkqpnGQxAsWgod9nG1PRJ0SGLktdHVPV8u_0992xixhzbbtE6cYQIArAM7W5LKhmd71rWlJ9crXecgkFxr6R7NfIRnB1jKQkf_qzqoWOLrx5i55VgBUmhjXuzdGhCkgc8PVWAYv2XC4JV4r010h_U3mKWJwo92F3xMLJP31QVXPtr-WFQadYwYoThEkKDDywSR-n2HRhCGtERGqSDLyITJ2WU02q75DnzSpH-rMF9XfrSOTUmItBWdwTgUVXX1tzfbeevT2OvOyj8CeTh1FA96o0beHpi4L7AqD3BPIQs8R6nUUJKJz33E7nfEbvLA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telehealthresourcecenter.org/" TargetMode="External"/><Relationship Id="rId4" Type="http://schemas.openxmlformats.org/officeDocument/2006/relationships/hyperlink" Target="https://www.americantelemed.org/" TargetMode="External"/><Relationship Id="rId5" Type="http://schemas.openxmlformats.org/officeDocument/2006/relationships/hyperlink" Target="https://gotelehealth.org/2020-ata-telehealth-conference/" TargetMode="External"/><Relationship Id="rId6" Type="http://schemas.openxmlformats.org/officeDocument/2006/relationships/hyperlink" Target="https://www.ama-assn.org/practice-management/digital/ama-telehealth-quick-guide" TargetMode="External"/><Relationship Id="rId7" Type="http://schemas.openxmlformats.org/officeDocument/2006/relationships/hyperlink" Target="https://www.cchpca.org/telehealth-policy/current-state-laws-and-reimbursement-policies?jurisdiction=60&amp;category=All&amp;topic=All" TargetMode="External"/><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3" Type="http://schemas.openxmlformats.org/officeDocument/2006/relationships/hyperlink" Target="https://www.ruralhealth.va.gov/docs/issue-briefs/Ohl-brief-061113.pdf" TargetMode="External"/><Relationship Id="rId4" Type="http://schemas.openxmlformats.org/officeDocument/2006/relationships/hyperlink" Target="https://www.ruralhealthinfo.org/project-examples/775" TargetMode="External"/><Relationship Id="rId5" Type="http://schemas.openxmlformats.org/officeDocument/2006/relationships/hyperlink" Target="https://www.himss.org/news/patients-guide-telemedicine" TargetMode="External"/><Relationship Id="rId6" Type="http://schemas.openxmlformats.org/officeDocument/2006/relationships/hyperlink" Target="https://www.aafp.org/media-center/kits/telemedicine-and-telehealth.html" TargetMode="External"/><Relationship Id="rId7" Type="http://schemas.openxmlformats.org/officeDocument/2006/relationships/hyperlink" Target="https://southwesttrc.org/" TargetMode="External"/><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hyperlink" Target="http://nccc.ucsf.edu/" TargetMode="External"/><Relationship Id="rId4" Type="http://schemas.openxmlformats.org/officeDocument/2006/relationships/hyperlink" Target="mailto:scaetcecho@salud.unm.edu" TargetMode="External"/><Relationship Id="rId5" Type="http://schemas.openxmlformats.org/officeDocument/2006/relationships/hyperlink" Target="https://hsc.unm.edu/scaetc/" TargetMode="External"/><Relationship Id="rId6" Type="http://schemas.openxmlformats.org/officeDocument/2006/relationships/hyperlink" Target="https://aidsetc.org/nhc" TargetMode="External"/><Relationship Id="rId7" Type="http://schemas.openxmlformats.org/officeDocument/2006/relationships/hyperlink" Target="https://aidsetc.org/hivhcv" TargetMode="External"/><Relationship Id="rId8" Type="http://schemas.openxmlformats.org/officeDocument/2006/relationships/hyperlink" Target="https://www.hepatitisc.uw.edu/" TargetMode="External"/><Relationship Id="rId9" Type="http://schemas.openxmlformats.org/officeDocument/2006/relationships/hyperlink" Target="https://targethiv.org/library/aetc-national-coordinating-resource-center-0" TargetMode="External"/><Relationship Id="rId10" Type="http://schemas.openxmlformats.org/officeDocument/2006/relationships/hyperlink" Target="http://echo.unm.edu/" TargetMode="External"/><Relationship Id="rId11" Type="http://schemas.openxmlformats.org/officeDocument/2006/relationships/hyperlink" Target="mailto:hivecho@salud.unm.edu" TargetMode="External"/><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healthit.gov/topic/health-it-initiatives/telemedicine-and-telehealt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hab.hrsa.gov/sites/default/files/hab/Publications/careactionnewsletter/telehealth.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200" y="1123950"/>
            <a:ext cx="8229599" cy="1352467"/>
          </a:xfrm>
        </p:spPr>
        <p:txBody>
          <a:bodyPr/>
          <a:lstStyle/>
          <a:p>
            <a:pPr lvl="0" algn="ctr">
              <a:lnSpc>
                <a:spcPct val="100000"/>
              </a:lnSpc>
              <a:spcBef>
                <a:spcPts val="0"/>
              </a:spcBef>
              <a:defRPr/>
            </a:pPr>
            <a:r>
              <a:rPr lang="en-US" sz="3600" dirty="0">
                <a:solidFill>
                  <a:schemeClr val="tx2">
                    <a:lumMod val="75000"/>
                  </a:schemeClr>
                </a:solidFill>
              </a:rPr>
              <a:t>SCAETC </a:t>
            </a:r>
            <a:br>
              <a:rPr lang="en-US" sz="3600" dirty="0">
                <a:solidFill>
                  <a:schemeClr val="tx2">
                    <a:lumMod val="75000"/>
                  </a:schemeClr>
                </a:solidFill>
              </a:rPr>
            </a:br>
            <a:r>
              <a:rPr lang="en-US" sz="3600" dirty="0">
                <a:solidFill>
                  <a:schemeClr val="tx2">
                    <a:lumMod val="75000"/>
                  </a:schemeClr>
                </a:solidFill>
              </a:rPr>
              <a:t>TeleMedicine for HIV &amp; PrEP Series</a:t>
            </a:r>
          </a:p>
        </p:txBody>
      </p:sp>
      <p:sp>
        <p:nvSpPr>
          <p:cNvPr id="4" name="Rectangle 3"/>
          <p:cNvSpPr/>
          <p:nvPr/>
        </p:nvSpPr>
        <p:spPr>
          <a:xfrm>
            <a:off x="1219201" y="3292731"/>
            <a:ext cx="6554811" cy="904863"/>
          </a:xfrm>
          <a:prstGeom prst="rect">
            <a:avLst/>
          </a:prstGeom>
        </p:spPr>
        <p:txBody>
          <a:bodyPr wrap="square">
            <a:spAutoFit/>
          </a:bodyPr>
          <a:lstStyle/>
          <a:p>
            <a:pPr algn="ctr" fontAlgn="base">
              <a:spcBef>
                <a:spcPct val="20000"/>
              </a:spcBef>
              <a:spcAft>
                <a:spcPct val="0"/>
              </a:spcAft>
            </a:pPr>
            <a:endParaRPr lang="en-US" sz="2400" b="1" dirty="0">
              <a:solidFill>
                <a:srgbClr val="FFFFFF"/>
              </a:solidFill>
              <a:latin typeface="Calibri"/>
              <a:ea typeface="ＭＳ Ｐゴシック" charset="0"/>
            </a:endParaRPr>
          </a:p>
          <a:p>
            <a:pPr algn="ctr" fontAlgn="base">
              <a:spcBef>
                <a:spcPct val="20000"/>
              </a:spcBef>
              <a:spcAft>
                <a:spcPct val="0"/>
              </a:spcAft>
            </a:pPr>
            <a:endParaRPr lang="en-US" sz="2400" b="1" dirty="0">
              <a:solidFill>
                <a:srgbClr val="FFFFFF"/>
              </a:solidFill>
              <a:latin typeface="Calibri"/>
              <a:ea typeface="ＭＳ Ｐゴシック" charset="0"/>
            </a:endParaRPr>
          </a:p>
        </p:txBody>
      </p:sp>
      <p:sp>
        <p:nvSpPr>
          <p:cNvPr id="3" name="TextBox 2"/>
          <p:cNvSpPr txBox="1"/>
          <p:nvPr/>
        </p:nvSpPr>
        <p:spPr>
          <a:xfrm>
            <a:off x="1219200" y="2476417"/>
            <a:ext cx="6705600" cy="1077218"/>
          </a:xfrm>
          <a:prstGeom prst="rect">
            <a:avLst/>
          </a:prstGeom>
          <a:noFill/>
        </p:spPr>
        <p:txBody>
          <a:bodyPr wrap="square" rtlCol="0">
            <a:spAutoFit/>
          </a:bodyPr>
          <a:lstStyle/>
          <a:p>
            <a:pPr algn="ctr"/>
            <a:r>
              <a:rPr lang="en-US" sz="3200" dirty="0">
                <a:solidFill>
                  <a:srgbClr val="C00000"/>
                </a:solidFill>
                <a:cs typeface="Arial"/>
              </a:rPr>
              <a:t>Integrating Telemedicine                      into the ‘New Normal’</a:t>
            </a:r>
            <a:endParaRPr lang="en-US" sz="3200" b="1" dirty="0">
              <a:solidFill>
                <a:srgbClr val="C0000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8761" r="7672" b="16589"/>
          <a:stretch/>
        </p:blipFill>
        <p:spPr>
          <a:xfrm>
            <a:off x="7447801" y="128145"/>
            <a:ext cx="1600201" cy="1030257"/>
          </a:xfrm>
          <a:prstGeom prst="rect">
            <a:avLst/>
          </a:prstGeom>
        </p:spPr>
      </p:pic>
      <p:sp>
        <p:nvSpPr>
          <p:cNvPr id="8" name="Slide Number Placeholder 7"/>
          <p:cNvSpPr>
            <a:spLocks noGrp="1"/>
          </p:cNvSpPr>
          <p:nvPr>
            <p:ph type="sldNum" sz="quarter" idx="12"/>
          </p:nvPr>
        </p:nvSpPr>
        <p:spPr/>
        <p:txBody>
          <a:bodyPr/>
          <a:lstStyle/>
          <a:p>
            <a:fld id="{6E2D2B3B-882E-40F3-A32F-6DD516915044}" type="slidenum">
              <a:rPr lang="en-US" smtClean="0"/>
              <a:pPr/>
              <a:t>1</a:t>
            </a:fld>
            <a:endParaRPr lang="en-US" dirty="0"/>
          </a:p>
        </p:txBody>
      </p:sp>
      <p:sp>
        <p:nvSpPr>
          <p:cNvPr id="2" name="TextBox 1">
            <a:extLst>
              <a:ext uri="{FF2B5EF4-FFF2-40B4-BE49-F238E27FC236}">
                <a16:creationId xmlns:a16="http://schemas.microsoft.com/office/drawing/2014/main" xmlns="" id="{5731DB13-D25E-41FD-A270-E0F817562ADD}"/>
              </a:ext>
            </a:extLst>
          </p:cNvPr>
          <p:cNvSpPr txBox="1"/>
          <p:nvPr/>
        </p:nvSpPr>
        <p:spPr>
          <a:xfrm>
            <a:off x="1828800" y="3867150"/>
            <a:ext cx="5562600" cy="646331"/>
          </a:xfrm>
          <a:prstGeom prst="rect">
            <a:avLst/>
          </a:prstGeom>
          <a:noFill/>
        </p:spPr>
        <p:txBody>
          <a:bodyPr wrap="square" rtlCol="0">
            <a:spAutoFit/>
          </a:bodyPr>
          <a:lstStyle/>
          <a:p>
            <a:pPr algn="ctr"/>
            <a:r>
              <a:rPr lang="en-US" dirty="0"/>
              <a:t>Michelle Iandiorio, MD</a:t>
            </a:r>
          </a:p>
          <a:p>
            <a:pPr algn="ctr"/>
            <a:r>
              <a:rPr lang="en-US" dirty="0"/>
              <a:t>Clinical Director, SCAETC</a:t>
            </a:r>
          </a:p>
        </p:txBody>
      </p:sp>
    </p:spTree>
    <p:extLst>
      <p:ext uri="{BB962C8B-B14F-4D97-AF65-F5344CB8AC3E}">
        <p14:creationId xmlns:p14="http://schemas.microsoft.com/office/powerpoint/2010/main" val="414220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3432BF-761B-4A4A-8252-8A15683FDB3C}"/>
              </a:ext>
            </a:extLst>
          </p:cNvPr>
          <p:cNvSpPr>
            <a:spLocks noGrp="1"/>
          </p:cNvSpPr>
          <p:nvPr>
            <p:ph type="title"/>
          </p:nvPr>
        </p:nvSpPr>
        <p:spPr/>
        <p:txBody>
          <a:bodyPr/>
          <a:lstStyle/>
          <a:p>
            <a:pPr algn="ctr"/>
            <a:r>
              <a:rPr lang="en-US" sz="3600" dirty="0"/>
              <a:t>Defining Telemedicine</a:t>
            </a:r>
          </a:p>
        </p:txBody>
      </p:sp>
      <p:sp>
        <p:nvSpPr>
          <p:cNvPr id="3" name="Content Placeholder 2">
            <a:extLst>
              <a:ext uri="{FF2B5EF4-FFF2-40B4-BE49-F238E27FC236}">
                <a16:creationId xmlns:a16="http://schemas.microsoft.com/office/drawing/2014/main" xmlns="" id="{850A09D2-5E7C-4FA4-9418-801842749A6E}"/>
              </a:ext>
            </a:extLst>
          </p:cNvPr>
          <p:cNvSpPr>
            <a:spLocks noGrp="1"/>
          </p:cNvSpPr>
          <p:nvPr>
            <p:ph idx="1"/>
          </p:nvPr>
        </p:nvSpPr>
        <p:spPr>
          <a:xfrm>
            <a:off x="457200" y="897784"/>
            <a:ext cx="8534400" cy="2089372"/>
          </a:xfrm>
        </p:spPr>
        <p:txBody>
          <a:bodyPr>
            <a:normAutofit fontScale="92500"/>
          </a:bodyPr>
          <a:lstStyle/>
          <a:p>
            <a:pPr marL="85584" indent="0" algn="ctr">
              <a:lnSpc>
                <a:spcPct val="120000"/>
              </a:lnSpc>
              <a:spcBef>
                <a:spcPts val="0"/>
              </a:spcBef>
              <a:buNone/>
            </a:pPr>
            <a:r>
              <a:rPr lang="en-US" sz="2600" dirty="0"/>
              <a:t>‘Two-way, real time interactive communication between the patient, and the … practitioner at the distant site. The use of interactive telecommunications equipment that includes, at a minimum, audio and video equipment.’ (</a:t>
            </a:r>
            <a:r>
              <a:rPr lang="en-US" sz="2600" dirty="0">
                <a:hlinkClick r:id="rId2"/>
              </a:rPr>
              <a:t>CMS</a:t>
            </a:r>
            <a:r>
              <a:rPr lang="en-US" sz="2600" dirty="0"/>
              <a:t>, 2020)</a:t>
            </a:r>
          </a:p>
          <a:p>
            <a:endParaRPr lang="en-US" dirty="0"/>
          </a:p>
        </p:txBody>
      </p:sp>
      <p:sp>
        <p:nvSpPr>
          <p:cNvPr id="4" name="Slide Number Placeholder 3">
            <a:extLst>
              <a:ext uri="{FF2B5EF4-FFF2-40B4-BE49-F238E27FC236}">
                <a16:creationId xmlns:a16="http://schemas.microsoft.com/office/drawing/2014/main" xmlns="" id="{AF8F7586-901B-4AE3-9E9E-C1ADC1511C05}"/>
              </a:ext>
            </a:extLst>
          </p:cNvPr>
          <p:cNvSpPr>
            <a:spLocks noGrp="1"/>
          </p:cNvSpPr>
          <p:nvPr>
            <p:ph type="sldNum" sz="quarter" idx="12"/>
          </p:nvPr>
        </p:nvSpPr>
        <p:spPr/>
        <p:txBody>
          <a:bodyPr/>
          <a:lstStyle/>
          <a:p>
            <a:fld id="{1D2EA5EF-C699-AF4C-BA42-C0A1CAAB713C}" type="slidenum">
              <a:rPr lang="en-US" smtClean="0"/>
              <a:t>10</a:t>
            </a:fld>
            <a:endParaRPr lang="en-US" dirty="0"/>
          </a:p>
        </p:txBody>
      </p:sp>
      <p:sp>
        <p:nvSpPr>
          <p:cNvPr id="5" name="Footer Placeholder 4">
            <a:extLst>
              <a:ext uri="{FF2B5EF4-FFF2-40B4-BE49-F238E27FC236}">
                <a16:creationId xmlns:a16="http://schemas.microsoft.com/office/drawing/2014/main" xmlns="" id="{41725DFE-7420-4720-9318-876F3C7D17C9}"/>
              </a:ext>
            </a:extLst>
          </p:cNvPr>
          <p:cNvSpPr>
            <a:spLocks noGrp="1"/>
          </p:cNvSpPr>
          <p:nvPr>
            <p:ph type="ftr" sz="quarter" idx="3"/>
          </p:nvPr>
        </p:nvSpPr>
        <p:spPr>
          <a:xfrm>
            <a:off x="2929558" y="4764531"/>
            <a:ext cx="3275474" cy="274320"/>
          </a:xfrm>
        </p:spPr>
        <p:txBody>
          <a:bodyPr/>
          <a:lstStyle/>
          <a:p>
            <a:pPr algn="ctr"/>
            <a:r>
              <a:rPr lang="en-US" dirty="0"/>
              <a:t>aidsetc.org</a:t>
            </a:r>
          </a:p>
        </p:txBody>
      </p:sp>
      <p:pic>
        <p:nvPicPr>
          <p:cNvPr id="7" name="Picture 6" descr="computer-1294809_128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1273" y="2848158"/>
            <a:ext cx="1656599" cy="1834296"/>
          </a:xfrm>
          <a:prstGeom prst="rect">
            <a:avLst/>
          </a:prstGeom>
        </p:spPr>
      </p:pic>
      <p:pic>
        <p:nvPicPr>
          <p:cNvPr id="12" name="Picture 11" descr="kisspng-psychologist-psychology-therapy-clip-art-5aff87ecaf3da9.6194657615266959167178.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0367" y="2885777"/>
            <a:ext cx="783464" cy="1073697"/>
          </a:xfrm>
          <a:prstGeom prst="rect">
            <a:avLst/>
          </a:prstGeom>
        </p:spPr>
      </p:pic>
      <p:sp>
        <p:nvSpPr>
          <p:cNvPr id="13" name="Rectangle 12"/>
          <p:cNvSpPr/>
          <p:nvPr/>
        </p:nvSpPr>
        <p:spPr>
          <a:xfrm>
            <a:off x="3423888" y="3571599"/>
            <a:ext cx="341097" cy="322501"/>
          </a:xfrm>
          <a:prstGeom prst="rect">
            <a:avLst/>
          </a:prstGeom>
          <a:solidFill>
            <a:srgbClr val="FFFFFF"/>
          </a:solidFill>
          <a:ln>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350" dirty="0"/>
          </a:p>
        </p:txBody>
      </p:sp>
      <p:sp>
        <p:nvSpPr>
          <p:cNvPr id="14" name="Rectangle 13"/>
          <p:cNvSpPr/>
          <p:nvPr/>
        </p:nvSpPr>
        <p:spPr>
          <a:xfrm>
            <a:off x="6559111" y="3585804"/>
            <a:ext cx="341097" cy="322501"/>
          </a:xfrm>
          <a:prstGeom prst="rect">
            <a:avLst/>
          </a:prstGeom>
          <a:solidFill>
            <a:srgbClr val="FFFFFF"/>
          </a:solidFill>
          <a:ln>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350" dirty="0"/>
          </a:p>
        </p:txBody>
      </p:sp>
      <p:pic>
        <p:nvPicPr>
          <p:cNvPr id="15" name="Picture 14" descr="User_icon_2.sv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0959" y="3599175"/>
            <a:ext cx="291590" cy="291590"/>
          </a:xfrm>
          <a:prstGeom prst="rect">
            <a:avLst/>
          </a:prstGeom>
        </p:spPr>
      </p:pic>
      <p:pic>
        <p:nvPicPr>
          <p:cNvPr id="16" name="Picture 15" descr="kisspng-psychologist-psychology-therapy-clip-art-5aff87ecaf3da9.6194657615266959167178.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8765" y="3599175"/>
            <a:ext cx="201788" cy="276539"/>
          </a:xfrm>
          <a:prstGeom prst="rect">
            <a:avLst/>
          </a:prstGeom>
        </p:spPr>
      </p:pic>
      <p:grpSp>
        <p:nvGrpSpPr>
          <p:cNvPr id="9" name="Group 8"/>
          <p:cNvGrpSpPr/>
          <p:nvPr/>
        </p:nvGrpSpPr>
        <p:grpSpPr>
          <a:xfrm>
            <a:off x="2348475" y="2840603"/>
            <a:ext cx="4280289" cy="1837351"/>
            <a:chOff x="2348475" y="2840603"/>
            <a:chExt cx="4280289" cy="1837351"/>
          </a:xfrm>
        </p:grpSpPr>
        <p:pic>
          <p:nvPicPr>
            <p:cNvPr id="6" name="Picture 5" descr="computer-1294809_128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8475" y="2840603"/>
              <a:ext cx="1604400" cy="1837351"/>
            </a:xfrm>
            <a:prstGeom prst="rect">
              <a:avLst/>
            </a:prstGeom>
          </p:spPr>
        </p:pic>
        <p:pic>
          <p:nvPicPr>
            <p:cNvPr id="10" name="Picture 9" descr="User_icon_2.svg.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5126" y="3000350"/>
              <a:ext cx="1103638" cy="1141443"/>
            </a:xfrm>
            <a:prstGeom prst="rect">
              <a:avLst/>
            </a:prstGeom>
          </p:spPr>
        </p:pic>
        <p:pic>
          <p:nvPicPr>
            <p:cNvPr id="17" name="Picture 16" descr="wifi-1290667_1280.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53572" y="3448259"/>
              <a:ext cx="484632" cy="361827"/>
            </a:xfrm>
            <a:prstGeom prst="rect">
              <a:avLst/>
            </a:prstGeom>
          </p:spPr>
        </p:pic>
      </p:grpSp>
    </p:spTree>
    <p:extLst>
      <p:ext uri="{BB962C8B-B14F-4D97-AF65-F5344CB8AC3E}">
        <p14:creationId xmlns:p14="http://schemas.microsoft.com/office/powerpoint/2010/main" val="176815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Know Your State’s Telemedicine Policies</a:t>
            </a:r>
          </a:p>
        </p:txBody>
      </p:sp>
      <p:sp>
        <p:nvSpPr>
          <p:cNvPr id="7" name="Text Placeholder 6"/>
          <p:cNvSpPr>
            <a:spLocks noGrp="1"/>
          </p:cNvSpPr>
          <p:nvPr>
            <p:ph type="body" idx="1"/>
          </p:nvPr>
        </p:nvSpPr>
        <p:spPr>
          <a:xfrm>
            <a:off x="1295400" y="1059497"/>
            <a:ext cx="2285335" cy="479822"/>
          </a:xfrm>
        </p:spPr>
        <p:txBody>
          <a:bodyPr/>
          <a:lstStyle/>
          <a:p>
            <a:r>
              <a:rPr lang="en-US" sz="2400" b="1" dirty="0"/>
              <a:t>Keep in Mind</a:t>
            </a:r>
            <a:r>
              <a:rPr lang="en-US" sz="2400" dirty="0"/>
              <a:t>:</a:t>
            </a:r>
          </a:p>
        </p:txBody>
      </p:sp>
      <p:sp>
        <p:nvSpPr>
          <p:cNvPr id="8" name="Content Placeholder 7"/>
          <p:cNvSpPr>
            <a:spLocks noGrp="1"/>
          </p:cNvSpPr>
          <p:nvPr>
            <p:ph sz="half" idx="2"/>
          </p:nvPr>
        </p:nvSpPr>
        <p:spPr>
          <a:xfrm>
            <a:off x="228600" y="1581150"/>
            <a:ext cx="4295607" cy="3148262"/>
          </a:xfrm>
        </p:spPr>
        <p:txBody>
          <a:bodyPr>
            <a:normAutofit fontScale="62500" lnSpcReduction="20000"/>
          </a:bodyPr>
          <a:lstStyle/>
          <a:p>
            <a:pPr>
              <a:spcBef>
                <a:spcPts val="0"/>
              </a:spcBef>
            </a:pPr>
            <a:r>
              <a:rPr lang="en-US" sz="3200" dirty="0"/>
              <a:t>What’s ‘legal’ &amp; what’s ‘reimbursed’ aren’t always same</a:t>
            </a:r>
          </a:p>
          <a:p>
            <a:pPr>
              <a:spcBef>
                <a:spcPts val="0"/>
              </a:spcBef>
            </a:pPr>
            <a:endParaRPr lang="en-US" sz="1300" dirty="0"/>
          </a:p>
          <a:p>
            <a:pPr>
              <a:spcBef>
                <a:spcPts val="0"/>
              </a:spcBef>
            </a:pPr>
            <a:r>
              <a:rPr lang="en-US" sz="3200" dirty="0"/>
              <a:t>What’s allowed by state law may not equate to specific professional licensure regulations</a:t>
            </a:r>
          </a:p>
          <a:p>
            <a:pPr>
              <a:spcBef>
                <a:spcPts val="0"/>
              </a:spcBef>
            </a:pPr>
            <a:endParaRPr lang="en-US" sz="1300" dirty="0"/>
          </a:p>
          <a:p>
            <a:pPr>
              <a:spcBef>
                <a:spcPts val="0"/>
              </a:spcBef>
            </a:pPr>
            <a:r>
              <a:rPr lang="en-US" sz="3200" dirty="0"/>
              <a:t>How to find info on local laws: The National Consortium of Telehealth Resource Centers </a:t>
            </a:r>
            <a:r>
              <a:rPr lang="en-US" sz="2600" dirty="0">
                <a:hlinkClick r:id="rId3"/>
              </a:rPr>
              <a:t>https://www.telehealthresourcecenter.org/</a:t>
            </a:r>
            <a:r>
              <a:rPr lang="en-US" sz="2600" dirty="0"/>
              <a:t> </a:t>
            </a:r>
            <a:endParaRPr lang="en-US" sz="2600" b="1" dirty="0"/>
          </a:p>
          <a:p>
            <a:endParaRPr lang="en-US" dirty="0"/>
          </a:p>
        </p:txBody>
      </p:sp>
      <p:sp>
        <p:nvSpPr>
          <p:cNvPr id="9" name="Text Placeholder 8"/>
          <p:cNvSpPr>
            <a:spLocks noGrp="1"/>
          </p:cNvSpPr>
          <p:nvPr>
            <p:ph type="body" sz="quarter" idx="3"/>
          </p:nvPr>
        </p:nvSpPr>
        <p:spPr>
          <a:xfrm>
            <a:off x="4800600" y="1064635"/>
            <a:ext cx="3972169" cy="479822"/>
          </a:xfrm>
        </p:spPr>
        <p:txBody>
          <a:bodyPr/>
          <a:lstStyle/>
          <a:p>
            <a:r>
              <a:rPr lang="en-US" sz="2400" b="1" dirty="0"/>
              <a:t>Specific Issues of Note:</a:t>
            </a:r>
          </a:p>
        </p:txBody>
      </p:sp>
      <p:sp>
        <p:nvSpPr>
          <p:cNvPr id="10" name="Content Placeholder 9"/>
          <p:cNvSpPr>
            <a:spLocks noGrp="1"/>
          </p:cNvSpPr>
          <p:nvPr>
            <p:ph sz="quarter" idx="4"/>
          </p:nvPr>
        </p:nvSpPr>
        <p:spPr>
          <a:xfrm>
            <a:off x="4539758" y="1587592"/>
            <a:ext cx="4375642" cy="3011101"/>
          </a:xfrm>
        </p:spPr>
        <p:txBody>
          <a:bodyPr>
            <a:noAutofit/>
          </a:bodyPr>
          <a:lstStyle/>
          <a:p>
            <a:pPr>
              <a:lnSpc>
                <a:spcPct val="80000"/>
              </a:lnSpc>
              <a:spcBef>
                <a:spcPts val="0"/>
              </a:spcBef>
            </a:pPr>
            <a:r>
              <a:rPr lang="en-US" sz="2000" dirty="0"/>
              <a:t>Can a provider establish care (initial visit) via telemedicine?</a:t>
            </a:r>
          </a:p>
          <a:p>
            <a:pPr>
              <a:lnSpc>
                <a:spcPct val="80000"/>
              </a:lnSpc>
              <a:spcBef>
                <a:spcPts val="0"/>
              </a:spcBef>
            </a:pPr>
            <a:endParaRPr lang="en-US" sz="800" dirty="0"/>
          </a:p>
          <a:p>
            <a:pPr>
              <a:lnSpc>
                <a:spcPct val="80000"/>
              </a:lnSpc>
              <a:spcBef>
                <a:spcPts val="0"/>
              </a:spcBef>
            </a:pPr>
            <a:r>
              <a:rPr lang="en-US" sz="2000" dirty="0"/>
              <a:t>Are there restrictions about where the patient and/or provider are physically located during visit? </a:t>
            </a:r>
          </a:p>
          <a:p>
            <a:pPr>
              <a:lnSpc>
                <a:spcPct val="80000"/>
              </a:lnSpc>
              <a:spcBef>
                <a:spcPts val="0"/>
              </a:spcBef>
            </a:pPr>
            <a:r>
              <a:rPr lang="en-US" sz="2000" dirty="0"/>
              <a:t>Can telemedicine be provided via phone or are both audio &amp; video communication required?</a:t>
            </a:r>
          </a:p>
          <a:p>
            <a:pPr>
              <a:lnSpc>
                <a:spcPct val="80000"/>
              </a:lnSpc>
              <a:spcBef>
                <a:spcPts val="0"/>
              </a:spcBef>
            </a:pPr>
            <a:endParaRPr lang="en-US" sz="800" dirty="0"/>
          </a:p>
          <a:p>
            <a:pPr>
              <a:lnSpc>
                <a:spcPct val="80000"/>
              </a:lnSpc>
              <a:spcBef>
                <a:spcPts val="0"/>
              </a:spcBef>
            </a:pPr>
            <a:r>
              <a:rPr lang="en-US" sz="2000" dirty="0"/>
              <a:t>What restrictions exist if a provider requires ‘supervision’ by another provider?</a:t>
            </a:r>
          </a:p>
        </p:txBody>
      </p:sp>
      <p:sp>
        <p:nvSpPr>
          <p:cNvPr id="5" name="Slide Number Placeholder 4"/>
          <p:cNvSpPr>
            <a:spLocks noGrp="1"/>
          </p:cNvSpPr>
          <p:nvPr>
            <p:ph type="sldNum" sz="quarter" idx="12"/>
          </p:nvPr>
        </p:nvSpPr>
        <p:spPr/>
        <p:txBody>
          <a:bodyPr/>
          <a:lstStyle/>
          <a:p>
            <a:fld id="{1D2EA5EF-C699-AF4C-BA42-C0A1CAAB713C}" type="slidenum">
              <a:rPr lang="en-US" smtClean="0"/>
              <a:t>11</a:t>
            </a:fld>
            <a:endParaRPr lang="en-US" dirty="0"/>
          </a:p>
        </p:txBody>
      </p:sp>
      <p:sp>
        <p:nvSpPr>
          <p:cNvPr id="6" name="Footer Placeholder 5"/>
          <p:cNvSpPr>
            <a:spLocks noGrp="1"/>
          </p:cNvSpPr>
          <p:nvPr>
            <p:ph type="ftr" sz="quarter" idx="4294967295"/>
          </p:nvPr>
        </p:nvSpPr>
        <p:spPr>
          <a:xfrm>
            <a:off x="2822147" y="4764882"/>
            <a:ext cx="3275409" cy="273844"/>
          </a:xfrm>
        </p:spPr>
        <p:txBody>
          <a:bodyPr/>
          <a:lstStyle/>
          <a:p>
            <a:pPr algn="ctr"/>
            <a:r>
              <a:rPr lang="en-US" dirty="0"/>
              <a:t>aidsetc.org</a:t>
            </a:r>
          </a:p>
        </p:txBody>
      </p:sp>
    </p:spTree>
    <p:extLst>
      <p:ext uri="{BB962C8B-B14F-4D97-AF65-F5344CB8AC3E}">
        <p14:creationId xmlns:p14="http://schemas.microsoft.com/office/powerpoint/2010/main" val="272272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8D3B56-1C07-4341-9F07-3D013C935FA3}"/>
              </a:ext>
            </a:extLst>
          </p:cNvPr>
          <p:cNvSpPr>
            <a:spLocks noGrp="1"/>
          </p:cNvSpPr>
          <p:nvPr>
            <p:ph type="title"/>
          </p:nvPr>
        </p:nvSpPr>
        <p:spPr>
          <a:xfrm>
            <a:off x="457200" y="205979"/>
            <a:ext cx="8315569" cy="885056"/>
          </a:xfrm>
        </p:spPr>
        <p:txBody>
          <a:bodyPr/>
          <a:lstStyle/>
          <a:p>
            <a:pPr algn="ctr"/>
            <a:r>
              <a:rPr lang="en-US" sz="3600" dirty="0"/>
              <a:t>Is Now a Good Time to Implement </a:t>
            </a:r>
            <a:br>
              <a:rPr lang="en-US" sz="3600" dirty="0"/>
            </a:br>
            <a:r>
              <a:rPr lang="en-US" sz="3600" dirty="0"/>
              <a:t>Telemedicine? Yes!</a:t>
            </a:r>
          </a:p>
        </p:txBody>
      </p:sp>
      <p:sp>
        <p:nvSpPr>
          <p:cNvPr id="3" name="Content Placeholder 2">
            <a:extLst>
              <a:ext uri="{FF2B5EF4-FFF2-40B4-BE49-F238E27FC236}">
                <a16:creationId xmlns:a16="http://schemas.microsoft.com/office/drawing/2014/main" xmlns="" id="{5F7077B1-AA63-4B05-BF67-0A52FD512C53}"/>
              </a:ext>
            </a:extLst>
          </p:cNvPr>
          <p:cNvSpPr>
            <a:spLocks noGrp="1"/>
          </p:cNvSpPr>
          <p:nvPr>
            <p:ph idx="1"/>
          </p:nvPr>
        </p:nvSpPr>
        <p:spPr>
          <a:xfrm>
            <a:off x="271584" y="1200150"/>
            <a:ext cx="8686799" cy="3413521"/>
          </a:xfrm>
        </p:spPr>
        <p:txBody>
          <a:bodyPr>
            <a:noAutofit/>
          </a:bodyPr>
          <a:lstStyle/>
          <a:p>
            <a:pPr marL="411480" lvl="1" indent="0" algn="ctr">
              <a:buNone/>
            </a:pPr>
            <a:endParaRPr lang="en-US" sz="1050" dirty="0"/>
          </a:p>
          <a:p>
            <a:r>
              <a:rPr lang="en-US" dirty="0"/>
              <a:t>Increased patient comfort with technology</a:t>
            </a:r>
          </a:p>
          <a:p>
            <a:r>
              <a:rPr lang="en-US" dirty="0"/>
              <a:t>Staff comfortable with technology are already in, or are entering, the workforce</a:t>
            </a:r>
          </a:p>
          <a:p>
            <a:r>
              <a:rPr lang="en-US" dirty="0"/>
              <a:t>More reimbursement opportunities; good fit for volume to value</a:t>
            </a:r>
          </a:p>
          <a:p>
            <a:r>
              <a:rPr lang="en-US" dirty="0"/>
              <a:t>Addresses physical distancing guidance during pandemic</a:t>
            </a:r>
          </a:p>
          <a:p>
            <a:r>
              <a:rPr lang="en-US" dirty="0"/>
              <a:t>COVID-associated, temporarily relaxed regulations exist for reimbursement, technology, licensing, etc.</a:t>
            </a:r>
          </a:p>
          <a:p>
            <a:endParaRPr lang="en-US" sz="2600" dirty="0"/>
          </a:p>
        </p:txBody>
      </p:sp>
      <p:sp>
        <p:nvSpPr>
          <p:cNvPr id="4" name="Slide Number Placeholder 3">
            <a:extLst>
              <a:ext uri="{FF2B5EF4-FFF2-40B4-BE49-F238E27FC236}">
                <a16:creationId xmlns:a16="http://schemas.microsoft.com/office/drawing/2014/main" xmlns="" id="{4DD8872D-C8D4-455F-B4A4-A2EA5ECEC50E}"/>
              </a:ext>
            </a:extLst>
          </p:cNvPr>
          <p:cNvSpPr>
            <a:spLocks noGrp="1"/>
          </p:cNvSpPr>
          <p:nvPr>
            <p:ph type="sldNum" sz="quarter" idx="12"/>
          </p:nvPr>
        </p:nvSpPr>
        <p:spPr/>
        <p:txBody>
          <a:bodyPr/>
          <a:lstStyle/>
          <a:p>
            <a:fld id="{6E2D2B3B-882E-40F3-A32F-6DD516915044}" type="slidenum">
              <a:rPr lang="en-US" smtClean="0"/>
              <a:pPr/>
              <a:t>12</a:t>
            </a:fld>
            <a:endParaRPr lang="en-US" dirty="0"/>
          </a:p>
        </p:txBody>
      </p:sp>
    </p:spTree>
    <p:extLst>
      <p:ext uri="{BB962C8B-B14F-4D97-AF65-F5344CB8AC3E}">
        <p14:creationId xmlns:p14="http://schemas.microsoft.com/office/powerpoint/2010/main" val="17294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F5085C-622A-488E-8C71-40CA370F27BE}"/>
              </a:ext>
            </a:extLst>
          </p:cNvPr>
          <p:cNvSpPr>
            <a:spLocks noGrp="1"/>
          </p:cNvSpPr>
          <p:nvPr>
            <p:ph type="title"/>
          </p:nvPr>
        </p:nvSpPr>
        <p:spPr/>
        <p:txBody>
          <a:bodyPr/>
          <a:lstStyle/>
          <a:p>
            <a:pPr algn="ctr"/>
            <a:r>
              <a:rPr lang="en-US" sz="3600" dirty="0"/>
              <a:t>Video Conferencing Software</a:t>
            </a:r>
          </a:p>
        </p:txBody>
      </p:sp>
      <p:sp>
        <p:nvSpPr>
          <p:cNvPr id="3" name="Content Placeholder 2">
            <a:extLst>
              <a:ext uri="{FF2B5EF4-FFF2-40B4-BE49-F238E27FC236}">
                <a16:creationId xmlns:a16="http://schemas.microsoft.com/office/drawing/2014/main" xmlns="" id="{9CD1DD84-03BD-494D-9DF7-224EC5E6E6CC}"/>
              </a:ext>
            </a:extLst>
          </p:cNvPr>
          <p:cNvSpPr>
            <a:spLocks noGrp="1"/>
          </p:cNvSpPr>
          <p:nvPr>
            <p:ph idx="1"/>
          </p:nvPr>
        </p:nvSpPr>
        <p:spPr>
          <a:xfrm>
            <a:off x="457200" y="1276350"/>
            <a:ext cx="8315569" cy="3505200"/>
          </a:xfrm>
        </p:spPr>
        <p:txBody>
          <a:bodyPr>
            <a:normAutofit fontScale="92500" lnSpcReduction="20000"/>
          </a:bodyPr>
          <a:lstStyle/>
          <a:p>
            <a:pPr>
              <a:buFont typeface="Wingdings" panose="05000000000000000000" pitchFamily="2" charset="2"/>
              <a:buChar char="§"/>
            </a:pPr>
            <a:r>
              <a:rPr lang="en-US" sz="3000" dirty="0"/>
              <a:t>System should have Encryption</a:t>
            </a:r>
          </a:p>
          <a:p>
            <a:pPr>
              <a:buFont typeface="Wingdings" panose="05000000000000000000" pitchFamily="2" charset="2"/>
              <a:buChar char="§"/>
            </a:pPr>
            <a:endParaRPr lang="en-US" sz="1300" dirty="0"/>
          </a:p>
          <a:p>
            <a:pPr>
              <a:buFont typeface="Wingdings" panose="05000000000000000000" pitchFamily="2" charset="2"/>
              <a:buChar char="§"/>
            </a:pPr>
            <a:r>
              <a:rPr lang="en-US" sz="3000" dirty="0"/>
              <a:t>Required to have a business associate agreement (BAA) with vendors when using their cloud based solutions </a:t>
            </a:r>
            <a:endParaRPr lang="en-US" sz="2600" dirty="0"/>
          </a:p>
          <a:p>
            <a:pPr lvl="1">
              <a:buFont typeface="Wingdings" panose="05000000000000000000" pitchFamily="2" charset="2"/>
              <a:buChar char="§"/>
            </a:pPr>
            <a:r>
              <a:rPr lang="en-US" sz="2400" dirty="0"/>
              <a:t>Current COVID-19 exception</a:t>
            </a:r>
            <a:endParaRPr lang="en-US" sz="2400" dirty="0">
              <a:solidFill>
                <a:srgbClr val="BC4800"/>
              </a:solidFill>
            </a:endParaRPr>
          </a:p>
          <a:p>
            <a:pPr>
              <a:buFont typeface="Wingdings" panose="05000000000000000000" pitchFamily="2" charset="2"/>
              <a:buChar char="§"/>
            </a:pPr>
            <a:endParaRPr lang="en-US" sz="1300" dirty="0"/>
          </a:p>
          <a:p>
            <a:pPr>
              <a:buFont typeface="Wingdings" panose="05000000000000000000" pitchFamily="2" charset="2"/>
              <a:buChar char="§"/>
            </a:pPr>
            <a:r>
              <a:rPr lang="en-US" sz="3000" dirty="0"/>
              <a:t>Many potential platforms</a:t>
            </a:r>
          </a:p>
          <a:p>
            <a:pPr lvl="1">
              <a:buFont typeface="Wingdings" panose="05000000000000000000" pitchFamily="2" charset="2"/>
              <a:buChar char="§"/>
            </a:pPr>
            <a:r>
              <a:rPr lang="en-US" dirty="0"/>
              <a:t>Zoom, </a:t>
            </a:r>
            <a:r>
              <a:rPr lang="en-US" dirty="0" err="1"/>
              <a:t>Starleaf</a:t>
            </a:r>
            <a:r>
              <a:rPr lang="en-US" dirty="0"/>
              <a:t>, </a:t>
            </a:r>
            <a:r>
              <a:rPr lang="en-US" dirty="0" err="1"/>
              <a:t>Pexip</a:t>
            </a:r>
            <a:r>
              <a:rPr lang="en-US" dirty="0"/>
              <a:t>, Cisco Cloud Solutions, NextGen, Doxy.me</a:t>
            </a:r>
          </a:p>
          <a:p>
            <a:pPr lvl="1">
              <a:buFont typeface="Wingdings" panose="05000000000000000000" pitchFamily="2" charset="2"/>
              <a:buChar char="§"/>
            </a:pPr>
            <a:r>
              <a:rPr lang="en-US" dirty="0" err="1"/>
              <a:t>Webex</a:t>
            </a:r>
            <a:r>
              <a:rPr lang="en-US" dirty="0"/>
              <a:t>, Skype For Business</a:t>
            </a:r>
          </a:p>
          <a:p>
            <a:endParaRPr lang="en-US" dirty="0"/>
          </a:p>
        </p:txBody>
      </p:sp>
      <p:sp>
        <p:nvSpPr>
          <p:cNvPr id="4" name="Slide Number Placeholder 3">
            <a:extLst>
              <a:ext uri="{FF2B5EF4-FFF2-40B4-BE49-F238E27FC236}">
                <a16:creationId xmlns:a16="http://schemas.microsoft.com/office/drawing/2014/main" xmlns="" id="{66E467AB-B837-4178-BA1C-542583208DB1}"/>
              </a:ext>
            </a:extLst>
          </p:cNvPr>
          <p:cNvSpPr>
            <a:spLocks noGrp="1"/>
          </p:cNvSpPr>
          <p:nvPr>
            <p:ph type="sldNum" sz="quarter" idx="12"/>
          </p:nvPr>
        </p:nvSpPr>
        <p:spPr/>
        <p:txBody>
          <a:bodyPr/>
          <a:lstStyle/>
          <a:p>
            <a:fld id="{6E2D2B3B-882E-40F3-A32F-6DD516915044}" type="slidenum">
              <a:rPr lang="en-US" smtClean="0"/>
              <a:pPr/>
              <a:t>13</a:t>
            </a:fld>
            <a:endParaRPr lang="en-US" dirty="0"/>
          </a:p>
        </p:txBody>
      </p:sp>
    </p:spTree>
    <p:extLst>
      <p:ext uri="{BB962C8B-B14F-4D97-AF65-F5344CB8AC3E}">
        <p14:creationId xmlns:p14="http://schemas.microsoft.com/office/powerpoint/2010/main" val="1419508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General Principles of Telemedicine</a:t>
            </a:r>
          </a:p>
        </p:txBody>
      </p:sp>
      <p:sp>
        <p:nvSpPr>
          <p:cNvPr id="3" name="Content Placeholder 2"/>
          <p:cNvSpPr>
            <a:spLocks noGrp="1"/>
          </p:cNvSpPr>
          <p:nvPr>
            <p:ph idx="1"/>
          </p:nvPr>
        </p:nvSpPr>
        <p:spPr>
          <a:xfrm>
            <a:off x="371231" y="1465415"/>
            <a:ext cx="8315569" cy="3392335"/>
          </a:xfrm>
        </p:spPr>
        <p:txBody>
          <a:bodyPr>
            <a:normAutofit fontScale="92500" lnSpcReduction="20000"/>
          </a:bodyPr>
          <a:lstStyle/>
          <a:p>
            <a:r>
              <a:rPr lang="en-US" sz="2800" dirty="0"/>
              <a:t>Informed consent from the patient is required </a:t>
            </a:r>
            <a:r>
              <a:rPr lang="en-US" sz="2800" u="sng" dirty="0"/>
              <a:t>before</a:t>
            </a:r>
            <a:r>
              <a:rPr lang="en-US" sz="2800" dirty="0"/>
              <a:t> providing telemedicine care </a:t>
            </a:r>
          </a:p>
          <a:p>
            <a:endParaRPr lang="en-US" sz="1200" dirty="0"/>
          </a:p>
          <a:p>
            <a:r>
              <a:rPr lang="en-US" sz="2800" dirty="0"/>
              <a:t>Document each telemedicine appointment / examination &amp; its type (video and/or telephonic)</a:t>
            </a:r>
          </a:p>
          <a:p>
            <a:pPr marL="114300" indent="0">
              <a:buNone/>
            </a:pPr>
            <a:endParaRPr lang="en-US" sz="1200" dirty="0"/>
          </a:p>
          <a:p>
            <a:pPr lvl="0">
              <a:buClr>
                <a:srgbClr val="D6201A"/>
              </a:buClr>
            </a:pPr>
            <a:r>
              <a:rPr lang="en-US" sz="2800" dirty="0">
                <a:solidFill>
                  <a:srgbClr val="222222"/>
                </a:solidFill>
              </a:rPr>
              <a:t>Make sure </a:t>
            </a:r>
            <a:r>
              <a:rPr lang="en-US" sz="2800" u="sng" dirty="0">
                <a:solidFill>
                  <a:srgbClr val="222222"/>
                </a:solidFill>
              </a:rPr>
              <a:t>both the patient &amp; provider can attend to the visit without being disrupted</a:t>
            </a:r>
            <a:r>
              <a:rPr lang="en-US" sz="2800" dirty="0">
                <a:solidFill>
                  <a:srgbClr val="222222"/>
                </a:solidFill>
              </a:rPr>
              <a:t>, that lighting is good, and both have the functional equipment required for the visit</a:t>
            </a:r>
          </a:p>
          <a:p>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14</a:t>
            </a:fld>
            <a:endParaRPr lang="en-US" dirty="0"/>
          </a:p>
        </p:txBody>
      </p:sp>
      <p:sp>
        <p:nvSpPr>
          <p:cNvPr id="5" name="Footer Placeholder 4"/>
          <p:cNvSpPr>
            <a:spLocks noGrp="1"/>
          </p:cNvSpPr>
          <p:nvPr>
            <p:ph type="ftr" sz="quarter" idx="3"/>
          </p:nvPr>
        </p:nvSpPr>
        <p:spPr>
          <a:xfrm>
            <a:off x="2761607" y="4764531"/>
            <a:ext cx="3275474" cy="274320"/>
          </a:xfrm>
        </p:spPr>
        <p:txBody>
          <a:bodyPr/>
          <a:lstStyle/>
          <a:p>
            <a:pPr algn="ctr"/>
            <a:r>
              <a:rPr lang="en-US" dirty="0"/>
              <a:t>aidsetc.org</a:t>
            </a:r>
          </a:p>
        </p:txBody>
      </p:sp>
      <p:pic>
        <p:nvPicPr>
          <p:cNvPr id="7" name="Picture 6" descr="Data_privacy.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454" y="224584"/>
            <a:ext cx="924667" cy="924667"/>
          </a:xfrm>
          <a:prstGeom prst="rect">
            <a:avLst/>
          </a:prstGeom>
        </p:spPr>
      </p:pic>
      <p:pic>
        <p:nvPicPr>
          <p:cNvPr id="8" name="Picture 7" descr="Data_privacy.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466" y="205979"/>
            <a:ext cx="924667" cy="924667"/>
          </a:xfrm>
          <a:prstGeom prst="rect">
            <a:avLst/>
          </a:prstGeom>
        </p:spPr>
      </p:pic>
    </p:spTree>
    <p:extLst>
      <p:ext uri="{BB962C8B-B14F-4D97-AF65-F5344CB8AC3E}">
        <p14:creationId xmlns:p14="http://schemas.microsoft.com/office/powerpoint/2010/main" val="1863164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5B9759-3A0F-4416-B039-698AEB4788AE}"/>
              </a:ext>
            </a:extLst>
          </p:cNvPr>
          <p:cNvSpPr>
            <a:spLocks noGrp="1"/>
          </p:cNvSpPr>
          <p:nvPr>
            <p:ph type="title"/>
          </p:nvPr>
        </p:nvSpPr>
        <p:spPr/>
        <p:txBody>
          <a:bodyPr/>
          <a:lstStyle/>
          <a:p>
            <a:pPr algn="ctr"/>
            <a:r>
              <a:rPr lang="en-US" dirty="0"/>
              <a:t>Patient Perspectives</a:t>
            </a:r>
          </a:p>
        </p:txBody>
      </p:sp>
      <p:sp>
        <p:nvSpPr>
          <p:cNvPr id="3" name="Content Placeholder 2">
            <a:extLst>
              <a:ext uri="{FF2B5EF4-FFF2-40B4-BE49-F238E27FC236}">
                <a16:creationId xmlns:a16="http://schemas.microsoft.com/office/drawing/2014/main" xmlns="" id="{E4CD4120-5561-473B-BB9C-6E297063FA91}"/>
              </a:ext>
            </a:extLst>
          </p:cNvPr>
          <p:cNvSpPr>
            <a:spLocks noGrp="1"/>
          </p:cNvSpPr>
          <p:nvPr>
            <p:ph idx="1"/>
          </p:nvPr>
        </p:nvSpPr>
        <p:spPr>
          <a:xfrm>
            <a:off x="457200" y="1276349"/>
            <a:ext cx="8315569" cy="3453063"/>
          </a:xfrm>
        </p:spPr>
        <p:txBody>
          <a:bodyPr>
            <a:normAutofit/>
          </a:bodyPr>
          <a:lstStyle/>
          <a:p>
            <a:pPr>
              <a:buFont typeface="Wingdings" pitchFamily="2" charset="2"/>
              <a:buChar char="§"/>
            </a:pPr>
            <a:r>
              <a:rPr lang="en-US" dirty="0"/>
              <a:t>Communication prior to initial telemedicine visit is key</a:t>
            </a:r>
          </a:p>
          <a:p>
            <a:pPr>
              <a:buFont typeface="Wingdings" pitchFamily="2" charset="2"/>
              <a:buChar char="§"/>
            </a:pPr>
            <a:r>
              <a:rPr lang="en-US" dirty="0"/>
              <a:t>How telemedicine affects their care – reassure on quality</a:t>
            </a:r>
          </a:p>
          <a:p>
            <a:pPr>
              <a:buFont typeface="Wingdings" pitchFamily="2" charset="2"/>
              <a:buChar char="§"/>
            </a:pPr>
            <a:r>
              <a:rPr lang="en-US" dirty="0"/>
              <a:t>How telemedicine differs – state if no physical examination</a:t>
            </a:r>
          </a:p>
          <a:p>
            <a:pPr>
              <a:buFont typeface="Wingdings" pitchFamily="2" charset="2"/>
              <a:buChar char="§"/>
            </a:pPr>
            <a:r>
              <a:rPr lang="en-US" dirty="0"/>
              <a:t>Communicate where you expect the patient to be when you contact them by phone or video conference</a:t>
            </a:r>
          </a:p>
          <a:p>
            <a:pPr>
              <a:buFont typeface="Wingdings" pitchFamily="2" charset="2"/>
              <a:buChar char="§"/>
            </a:pPr>
            <a:r>
              <a:rPr lang="en-US" dirty="0"/>
              <a:t>Respect the scheduling – call when you said you would call</a:t>
            </a:r>
          </a:p>
        </p:txBody>
      </p:sp>
      <p:sp>
        <p:nvSpPr>
          <p:cNvPr id="4" name="Slide Number Placeholder 3">
            <a:extLst>
              <a:ext uri="{FF2B5EF4-FFF2-40B4-BE49-F238E27FC236}">
                <a16:creationId xmlns:a16="http://schemas.microsoft.com/office/drawing/2014/main" xmlns="" id="{7AEDF26C-DD26-47DA-A375-9CDCA648A2E1}"/>
              </a:ext>
            </a:extLst>
          </p:cNvPr>
          <p:cNvSpPr>
            <a:spLocks noGrp="1"/>
          </p:cNvSpPr>
          <p:nvPr>
            <p:ph type="sldNum" sz="quarter" idx="12"/>
          </p:nvPr>
        </p:nvSpPr>
        <p:spPr/>
        <p:txBody>
          <a:bodyPr/>
          <a:lstStyle/>
          <a:p>
            <a:fld id="{6E2D2B3B-882E-40F3-A32F-6DD516915044}" type="slidenum">
              <a:rPr lang="en-US" smtClean="0"/>
              <a:pPr/>
              <a:t>15</a:t>
            </a:fld>
            <a:endParaRPr lang="en-US" dirty="0"/>
          </a:p>
        </p:txBody>
      </p:sp>
    </p:spTree>
    <p:extLst>
      <p:ext uri="{BB962C8B-B14F-4D97-AF65-F5344CB8AC3E}">
        <p14:creationId xmlns:p14="http://schemas.microsoft.com/office/powerpoint/2010/main" val="315325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General Principles of Telemedicine</a:t>
            </a:r>
          </a:p>
        </p:txBody>
      </p:sp>
      <p:sp>
        <p:nvSpPr>
          <p:cNvPr id="3" name="Content Placeholder 2"/>
          <p:cNvSpPr>
            <a:spLocks noGrp="1"/>
          </p:cNvSpPr>
          <p:nvPr>
            <p:ph idx="1"/>
          </p:nvPr>
        </p:nvSpPr>
        <p:spPr>
          <a:xfrm>
            <a:off x="228600" y="1276350"/>
            <a:ext cx="8686800" cy="3259578"/>
          </a:xfrm>
        </p:spPr>
        <p:txBody>
          <a:bodyPr>
            <a:noAutofit/>
          </a:bodyPr>
          <a:lstStyle/>
          <a:p>
            <a:r>
              <a:rPr lang="en-US" dirty="0"/>
              <a:t>Should not be used for conditions where in-person exams are required, such as severe symptoms, certain protocol-driven procedures, or involved interventions</a:t>
            </a:r>
          </a:p>
          <a:p>
            <a:r>
              <a:rPr lang="en-US" dirty="0"/>
              <a:t>Ensure that patients understand how the technology works</a:t>
            </a:r>
          </a:p>
          <a:p>
            <a:r>
              <a:rPr lang="en-US" dirty="0"/>
              <a:t>Inform patients of any service limitations &amp; steps to take to get additional care</a:t>
            </a:r>
          </a:p>
          <a:p>
            <a:pPr lvl="1"/>
            <a:r>
              <a:rPr lang="en-US" dirty="0"/>
              <a:t>Ask: “What information is needed to make a diagnosis and/or formulate a care plan?”</a:t>
            </a:r>
          </a:p>
          <a:p>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16</a:t>
            </a:fld>
            <a:endParaRPr lang="en-US" dirty="0"/>
          </a:p>
        </p:txBody>
      </p:sp>
      <p:sp>
        <p:nvSpPr>
          <p:cNvPr id="5" name="Footer Placeholder 4"/>
          <p:cNvSpPr>
            <a:spLocks noGrp="1"/>
          </p:cNvSpPr>
          <p:nvPr>
            <p:ph type="ftr" sz="quarter" idx="3"/>
          </p:nvPr>
        </p:nvSpPr>
        <p:spPr>
          <a:xfrm>
            <a:off x="2761607" y="4764531"/>
            <a:ext cx="3275474" cy="274320"/>
          </a:xfrm>
        </p:spPr>
        <p:txBody>
          <a:bodyPr/>
          <a:lstStyle/>
          <a:p>
            <a:pPr algn="ctr"/>
            <a:r>
              <a:rPr lang="en-US" dirty="0"/>
              <a:t>aidsetc.org</a:t>
            </a:r>
          </a:p>
        </p:txBody>
      </p:sp>
    </p:spTree>
    <p:extLst>
      <p:ext uri="{BB962C8B-B14F-4D97-AF65-F5344CB8AC3E}">
        <p14:creationId xmlns:p14="http://schemas.microsoft.com/office/powerpoint/2010/main" val="1764395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Visits Well Suited For Telemedicine</a:t>
            </a:r>
          </a:p>
        </p:txBody>
      </p:sp>
      <p:sp>
        <p:nvSpPr>
          <p:cNvPr id="3" name="Content Placeholder 2"/>
          <p:cNvSpPr>
            <a:spLocks noGrp="1"/>
          </p:cNvSpPr>
          <p:nvPr>
            <p:ph idx="1"/>
          </p:nvPr>
        </p:nvSpPr>
        <p:spPr>
          <a:xfrm>
            <a:off x="228600" y="1428750"/>
            <a:ext cx="8686800" cy="3107178"/>
          </a:xfrm>
        </p:spPr>
        <p:txBody>
          <a:bodyPr>
            <a:noAutofit/>
          </a:bodyPr>
          <a:lstStyle/>
          <a:p>
            <a:r>
              <a:rPr lang="en-US" sz="2800" dirty="0"/>
              <a:t>Routine follow up for chronic conditions like HIV</a:t>
            </a:r>
          </a:p>
          <a:p>
            <a:pPr lvl="1"/>
            <a:r>
              <a:rPr lang="en-US" dirty="0"/>
              <a:t>i.e. lab review when detailed physical exam not required</a:t>
            </a:r>
          </a:p>
          <a:p>
            <a:endParaRPr lang="en-US" sz="1000" dirty="0"/>
          </a:p>
          <a:p>
            <a:r>
              <a:rPr lang="en-US" sz="2800" dirty="0"/>
              <a:t>Routine follow up behavioral health/substance use counseling sessions</a:t>
            </a:r>
          </a:p>
          <a:p>
            <a:endParaRPr lang="en-US" sz="1000" dirty="0"/>
          </a:p>
          <a:p>
            <a:r>
              <a:rPr lang="en-US" sz="2800" dirty="0"/>
              <a:t>Routine follow up for case management needs</a:t>
            </a:r>
          </a:p>
        </p:txBody>
      </p:sp>
      <p:sp>
        <p:nvSpPr>
          <p:cNvPr id="4" name="Slide Number Placeholder 3"/>
          <p:cNvSpPr>
            <a:spLocks noGrp="1"/>
          </p:cNvSpPr>
          <p:nvPr>
            <p:ph type="sldNum" sz="quarter" idx="12"/>
          </p:nvPr>
        </p:nvSpPr>
        <p:spPr/>
        <p:txBody>
          <a:bodyPr/>
          <a:lstStyle/>
          <a:p>
            <a:fld id="{1D2EA5EF-C699-AF4C-BA42-C0A1CAAB713C}" type="slidenum">
              <a:rPr lang="en-US" smtClean="0"/>
              <a:t>17</a:t>
            </a:fld>
            <a:endParaRPr lang="en-US" dirty="0"/>
          </a:p>
        </p:txBody>
      </p:sp>
    </p:spTree>
    <p:extLst>
      <p:ext uri="{BB962C8B-B14F-4D97-AF65-F5344CB8AC3E}">
        <p14:creationId xmlns:p14="http://schemas.microsoft.com/office/powerpoint/2010/main" val="1328411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E00D675-BCBE-499A-A915-6A25E132D846}"/>
              </a:ext>
            </a:extLst>
          </p:cNvPr>
          <p:cNvSpPr>
            <a:spLocks noGrp="1"/>
          </p:cNvSpPr>
          <p:nvPr>
            <p:ph type="title"/>
          </p:nvPr>
        </p:nvSpPr>
        <p:spPr/>
        <p:txBody>
          <a:bodyPr/>
          <a:lstStyle/>
          <a:p>
            <a:pPr algn="ctr"/>
            <a:r>
              <a:rPr lang="en-US" dirty="0"/>
              <a:t>Less Suited For Telemedicine</a:t>
            </a:r>
          </a:p>
        </p:txBody>
      </p:sp>
      <p:sp>
        <p:nvSpPr>
          <p:cNvPr id="7" name="Content Placeholder 6">
            <a:extLst>
              <a:ext uri="{FF2B5EF4-FFF2-40B4-BE49-F238E27FC236}">
                <a16:creationId xmlns:a16="http://schemas.microsoft.com/office/drawing/2014/main" xmlns="" id="{14FD1F39-A154-4FAA-997C-3C94F1EA1676}"/>
              </a:ext>
            </a:extLst>
          </p:cNvPr>
          <p:cNvSpPr>
            <a:spLocks noGrp="1"/>
          </p:cNvSpPr>
          <p:nvPr>
            <p:ph idx="1"/>
          </p:nvPr>
        </p:nvSpPr>
        <p:spPr>
          <a:xfrm>
            <a:off x="457200" y="1352549"/>
            <a:ext cx="8315569" cy="3200401"/>
          </a:xfrm>
        </p:spPr>
        <p:txBody>
          <a:bodyPr/>
          <a:lstStyle/>
          <a:p>
            <a:r>
              <a:rPr lang="en-US" dirty="0"/>
              <a:t>Complete annual check-ups</a:t>
            </a:r>
          </a:p>
          <a:p>
            <a:r>
              <a:rPr lang="en-US" dirty="0"/>
              <a:t>Instances where lab tests / imaging will be critical</a:t>
            </a:r>
          </a:p>
          <a:p>
            <a:r>
              <a:rPr lang="en-US" dirty="0"/>
              <a:t>Patients with multiple, complex problems requiring nuanced care</a:t>
            </a:r>
          </a:p>
          <a:p>
            <a:r>
              <a:rPr lang="en-US" dirty="0"/>
              <a:t>Highly sensitive matters (e.g., new cancer diagnosis, end of life decisions)</a:t>
            </a:r>
          </a:p>
          <a:p>
            <a:r>
              <a:rPr lang="en-US" dirty="0"/>
              <a:t>Anything procedural</a:t>
            </a:r>
          </a:p>
        </p:txBody>
      </p:sp>
      <p:sp>
        <p:nvSpPr>
          <p:cNvPr id="5" name="Slide Number Placeholder 4">
            <a:extLst>
              <a:ext uri="{FF2B5EF4-FFF2-40B4-BE49-F238E27FC236}">
                <a16:creationId xmlns:a16="http://schemas.microsoft.com/office/drawing/2014/main" xmlns="" id="{30A42492-B772-4997-96CF-89FA54DE5849}"/>
              </a:ext>
            </a:extLst>
          </p:cNvPr>
          <p:cNvSpPr>
            <a:spLocks noGrp="1"/>
          </p:cNvSpPr>
          <p:nvPr>
            <p:ph type="sldNum" sz="quarter" idx="12"/>
          </p:nvPr>
        </p:nvSpPr>
        <p:spPr/>
        <p:txBody>
          <a:bodyPr/>
          <a:lstStyle/>
          <a:p>
            <a:fld id="{6E2D2B3B-882E-40F3-A32F-6DD516915044}" type="slidenum">
              <a:rPr lang="en-US" smtClean="0"/>
              <a:pPr/>
              <a:t>18</a:t>
            </a:fld>
            <a:endParaRPr lang="en-US" dirty="0"/>
          </a:p>
        </p:txBody>
      </p:sp>
    </p:spTree>
    <p:extLst>
      <p:ext uri="{BB962C8B-B14F-4D97-AF65-F5344CB8AC3E}">
        <p14:creationId xmlns:p14="http://schemas.microsoft.com/office/powerpoint/2010/main" val="1465551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8F45E-F8AA-4CB7-8179-FA66E0BD6EA1}"/>
              </a:ext>
            </a:extLst>
          </p:cNvPr>
          <p:cNvSpPr>
            <a:spLocks noGrp="1"/>
          </p:cNvSpPr>
          <p:nvPr>
            <p:ph type="title"/>
          </p:nvPr>
        </p:nvSpPr>
        <p:spPr/>
        <p:txBody>
          <a:bodyPr/>
          <a:lstStyle/>
          <a:p>
            <a:pPr algn="ctr"/>
            <a:r>
              <a:rPr lang="en-US" dirty="0"/>
              <a:t>Workflow Adjustments</a:t>
            </a:r>
          </a:p>
        </p:txBody>
      </p:sp>
      <p:sp>
        <p:nvSpPr>
          <p:cNvPr id="3" name="Content Placeholder 2">
            <a:extLst>
              <a:ext uri="{FF2B5EF4-FFF2-40B4-BE49-F238E27FC236}">
                <a16:creationId xmlns:a16="http://schemas.microsoft.com/office/drawing/2014/main" xmlns="" id="{1A9A3FAE-E75C-42E5-9ECC-1827322A4AD9}"/>
              </a:ext>
            </a:extLst>
          </p:cNvPr>
          <p:cNvSpPr>
            <a:spLocks noGrp="1"/>
          </p:cNvSpPr>
          <p:nvPr>
            <p:ph idx="1"/>
          </p:nvPr>
        </p:nvSpPr>
        <p:spPr>
          <a:xfrm>
            <a:off x="457200" y="1352549"/>
            <a:ext cx="8315569" cy="3376863"/>
          </a:xfrm>
        </p:spPr>
        <p:txBody>
          <a:bodyPr>
            <a:normAutofit lnSpcReduction="10000"/>
          </a:bodyPr>
          <a:lstStyle/>
          <a:p>
            <a:pPr>
              <a:spcBef>
                <a:spcPts val="0"/>
              </a:spcBef>
            </a:pPr>
            <a:r>
              <a:rPr lang="en-US" sz="2800" dirty="0"/>
              <a:t>Video vs. Phone</a:t>
            </a:r>
          </a:p>
          <a:p>
            <a:pPr lvl="1">
              <a:spcBef>
                <a:spcPts val="0"/>
              </a:spcBef>
            </a:pPr>
            <a:r>
              <a:rPr lang="en-US" dirty="0"/>
              <a:t>Language barrier? (Interpreter services set up)</a:t>
            </a:r>
          </a:p>
          <a:p>
            <a:pPr lvl="1">
              <a:spcBef>
                <a:spcPts val="0"/>
              </a:spcBef>
            </a:pPr>
            <a:r>
              <a:rPr lang="en-US" dirty="0"/>
              <a:t>Physical exam needed? (Determine prior to visit with RN/MA prep)</a:t>
            </a:r>
          </a:p>
          <a:p>
            <a:pPr lvl="1">
              <a:spcBef>
                <a:spcPts val="0"/>
              </a:spcBef>
            </a:pPr>
            <a:endParaRPr lang="en-US" sz="1000" dirty="0"/>
          </a:p>
          <a:p>
            <a:pPr lvl="0" indent="-342900">
              <a:lnSpc>
                <a:spcPct val="115000"/>
              </a:lnSpc>
              <a:spcBef>
                <a:spcPts val="0"/>
              </a:spcBef>
              <a:buFont typeface="Wingdings" panose="05000000000000000000" pitchFamily="2" charset="2"/>
              <a:buChar char="§"/>
            </a:pPr>
            <a:r>
              <a:rPr lang="en-US" sz="2800" dirty="0"/>
              <a:t>Workflow</a:t>
            </a:r>
          </a:p>
          <a:p>
            <a:pPr lvl="1" indent="-342900">
              <a:lnSpc>
                <a:spcPct val="115000"/>
              </a:lnSpc>
              <a:spcBef>
                <a:spcPts val="0"/>
              </a:spcBef>
              <a:buFont typeface="Wingdings" panose="05000000000000000000" pitchFamily="2" charset="2"/>
              <a:buChar char="§"/>
            </a:pPr>
            <a:r>
              <a:rPr lang="en-US" dirty="0"/>
              <a:t>Who connects patient? </a:t>
            </a:r>
          </a:p>
          <a:p>
            <a:pPr lvl="1" indent="-342900">
              <a:lnSpc>
                <a:spcPct val="115000"/>
              </a:lnSpc>
              <a:spcBef>
                <a:spcPts val="0"/>
              </a:spcBef>
              <a:buFont typeface="Wingdings" panose="05000000000000000000" pitchFamily="2" charset="2"/>
              <a:buChar char="§"/>
            </a:pPr>
            <a:r>
              <a:rPr lang="en-US" dirty="0"/>
              <a:t>How does checkout happen?</a:t>
            </a:r>
          </a:p>
          <a:p>
            <a:pPr lvl="1" indent="-342900">
              <a:lnSpc>
                <a:spcPct val="115000"/>
              </a:lnSpc>
              <a:spcBef>
                <a:spcPts val="0"/>
              </a:spcBef>
              <a:buFont typeface="Wingdings" panose="05000000000000000000" pitchFamily="2" charset="2"/>
              <a:buChar char="§"/>
            </a:pPr>
            <a:r>
              <a:rPr lang="en-US" dirty="0"/>
              <a:t>Need to bring in other members of the healthcare team during or after your visit?</a:t>
            </a:r>
          </a:p>
          <a:p>
            <a:endParaRPr lang="en-US" dirty="0"/>
          </a:p>
        </p:txBody>
      </p:sp>
      <p:sp>
        <p:nvSpPr>
          <p:cNvPr id="4" name="Slide Number Placeholder 3">
            <a:extLst>
              <a:ext uri="{FF2B5EF4-FFF2-40B4-BE49-F238E27FC236}">
                <a16:creationId xmlns:a16="http://schemas.microsoft.com/office/drawing/2014/main" xmlns="" id="{4FD770CE-49C9-432C-8929-346E484718FA}"/>
              </a:ext>
            </a:extLst>
          </p:cNvPr>
          <p:cNvSpPr>
            <a:spLocks noGrp="1"/>
          </p:cNvSpPr>
          <p:nvPr>
            <p:ph type="sldNum" sz="quarter" idx="12"/>
          </p:nvPr>
        </p:nvSpPr>
        <p:spPr/>
        <p:txBody>
          <a:bodyPr/>
          <a:lstStyle/>
          <a:p>
            <a:fld id="{6E2D2B3B-882E-40F3-A32F-6DD516915044}" type="slidenum">
              <a:rPr lang="en-US" smtClean="0"/>
              <a:pPr/>
              <a:t>19</a:t>
            </a:fld>
            <a:endParaRPr lang="en-US" dirty="0"/>
          </a:p>
        </p:txBody>
      </p:sp>
    </p:spTree>
    <p:extLst>
      <p:ext uri="{BB962C8B-B14F-4D97-AF65-F5344CB8AC3E}">
        <p14:creationId xmlns:p14="http://schemas.microsoft.com/office/powerpoint/2010/main" val="211222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Conflict of Interest Disclosure Statement</a:t>
            </a:r>
          </a:p>
        </p:txBody>
      </p:sp>
      <p:sp>
        <p:nvSpPr>
          <p:cNvPr id="3" name="Content Placeholder 2"/>
          <p:cNvSpPr>
            <a:spLocks noGrp="1"/>
          </p:cNvSpPr>
          <p:nvPr>
            <p:ph idx="1"/>
          </p:nvPr>
        </p:nvSpPr>
        <p:spPr>
          <a:xfrm>
            <a:off x="304800" y="1200151"/>
            <a:ext cx="8686800" cy="2620851"/>
          </a:xfrm>
        </p:spPr>
        <p:txBody>
          <a:bodyPr>
            <a:noAutofit/>
          </a:bodyPr>
          <a:lstStyle/>
          <a:p>
            <a:pPr marL="114300" indent="0">
              <a:buNone/>
            </a:pPr>
            <a:r>
              <a:rPr lang="en-US" sz="2000" dirty="0"/>
              <a:t>Speaker has no conflicts of interest to disclose</a:t>
            </a:r>
          </a:p>
          <a:p>
            <a:pPr marL="114300" indent="0">
              <a:buNone/>
            </a:pPr>
            <a:r>
              <a:rPr lang="en-US" sz="2000" dirty="0"/>
              <a:t>Slide contributors: </a:t>
            </a:r>
          </a:p>
          <a:p>
            <a:pPr>
              <a:buFont typeface="Wingdings" panose="05000000000000000000" pitchFamily="2" charset="2"/>
              <a:buChar char="§"/>
            </a:pPr>
            <a:r>
              <a:rPr lang="en-US" sz="2000" dirty="0"/>
              <a:t>John Nelson, PhD, CNS, CPNP: Program Director, AETC NCRC</a:t>
            </a:r>
          </a:p>
          <a:p>
            <a:pPr>
              <a:buFont typeface="Wingdings" panose="05000000000000000000" pitchFamily="2" charset="2"/>
              <a:buChar char="§"/>
            </a:pPr>
            <a:r>
              <a:rPr lang="en-US" sz="2000" dirty="0" err="1"/>
              <a:t>Waridibo</a:t>
            </a:r>
            <a:r>
              <a:rPr lang="en-US" sz="2000" dirty="0"/>
              <a:t> Allison MD, PhD: Medical Director, San Antonio AIDS Foundation; Program Director, UT Health San Antonio SCAETC</a:t>
            </a:r>
          </a:p>
          <a:p>
            <a:pPr>
              <a:buFont typeface="Wingdings" panose="05000000000000000000" pitchFamily="2" charset="2"/>
              <a:buChar char="§"/>
            </a:pPr>
            <a:r>
              <a:rPr lang="en-US" sz="2000" dirty="0"/>
              <a:t>Carly Floyd, PharmD, PhC: Clinical Pharmacist, Southwest CARE Center; Clinical Director, UNM SCAETC</a:t>
            </a:r>
          </a:p>
          <a:p>
            <a:pPr>
              <a:buFont typeface="Wingdings" panose="05000000000000000000" pitchFamily="2" charset="2"/>
              <a:buChar char="§"/>
            </a:pPr>
            <a:r>
              <a:rPr lang="en-US" sz="2000" dirty="0"/>
              <a:t>Joseph Kvedar, MD: Vice President, Connected Health Partners; Professor Dermatology, Harvard Medical School</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dirty="0"/>
          </a:p>
        </p:txBody>
      </p:sp>
    </p:spTree>
    <p:extLst>
      <p:ext uri="{BB962C8B-B14F-4D97-AF65-F5344CB8AC3E}">
        <p14:creationId xmlns:p14="http://schemas.microsoft.com/office/powerpoint/2010/main" val="2338728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Before the First Visit</a:t>
            </a:r>
          </a:p>
        </p:txBody>
      </p:sp>
      <p:sp>
        <p:nvSpPr>
          <p:cNvPr id="3" name="Content Placeholder 2"/>
          <p:cNvSpPr>
            <a:spLocks noGrp="1"/>
          </p:cNvSpPr>
          <p:nvPr>
            <p:ph idx="1"/>
          </p:nvPr>
        </p:nvSpPr>
        <p:spPr>
          <a:xfrm>
            <a:off x="152400" y="1200150"/>
            <a:ext cx="8928028" cy="3581400"/>
          </a:xfrm>
        </p:spPr>
        <p:txBody>
          <a:bodyPr>
            <a:normAutofit fontScale="40000" lnSpcReduction="20000"/>
          </a:bodyPr>
          <a:lstStyle/>
          <a:p>
            <a:pPr algn="ctr"/>
            <a:endParaRPr lang="en-US" sz="1000" dirty="0"/>
          </a:p>
          <a:p>
            <a:r>
              <a:rPr lang="en-US" sz="6000" dirty="0"/>
              <a:t>Explain any confidentiality limits</a:t>
            </a:r>
          </a:p>
          <a:p>
            <a:endParaRPr lang="en-US" sz="2300" dirty="0"/>
          </a:p>
          <a:p>
            <a:pPr>
              <a:buClr>
                <a:srgbClr val="D6201A"/>
              </a:buClr>
            </a:pPr>
            <a:r>
              <a:rPr lang="en-US" sz="6000" dirty="0"/>
              <a:t>Explain simply &amp; clearly how telemedicine works at                 your center</a:t>
            </a:r>
          </a:p>
          <a:p>
            <a:pPr>
              <a:buClr>
                <a:srgbClr val="D6201A"/>
              </a:buClr>
            </a:pPr>
            <a:endParaRPr lang="en-US" sz="2300" dirty="0"/>
          </a:p>
          <a:p>
            <a:pPr>
              <a:buClr>
                <a:srgbClr val="D6201A"/>
              </a:buClr>
            </a:pPr>
            <a:r>
              <a:rPr lang="en-US" sz="6000" dirty="0"/>
              <a:t>Establish a plan for emergencies, and communicate it to the patient </a:t>
            </a:r>
            <a:r>
              <a:rPr lang="en-US" sz="6000" u="sng" dirty="0"/>
              <a:t>prior to</a:t>
            </a:r>
            <a:r>
              <a:rPr lang="en-US" sz="6000" dirty="0"/>
              <a:t> your visit </a:t>
            </a:r>
          </a:p>
          <a:p>
            <a:pPr>
              <a:buClr>
                <a:srgbClr val="D6201A"/>
              </a:buClr>
            </a:pPr>
            <a:endParaRPr lang="en-US" sz="2300" dirty="0">
              <a:solidFill>
                <a:srgbClr val="222222"/>
              </a:solidFill>
            </a:endParaRPr>
          </a:p>
          <a:p>
            <a:r>
              <a:rPr lang="en-US" sz="6000" dirty="0">
                <a:solidFill>
                  <a:srgbClr val="222222"/>
                </a:solidFill>
              </a:rPr>
              <a:t>Create a plan for telecommunication disruptions. Example</a:t>
            </a:r>
            <a:r>
              <a:rPr lang="en-US" sz="5100" dirty="0">
                <a:solidFill>
                  <a:srgbClr val="222222"/>
                </a:solidFill>
              </a:rPr>
              <a:t>: </a:t>
            </a:r>
          </a:p>
          <a:p>
            <a:pPr lvl="1">
              <a:buClr>
                <a:srgbClr val="D6201A"/>
              </a:buClr>
            </a:pPr>
            <a:r>
              <a:rPr lang="en-US" sz="4500" dirty="0">
                <a:solidFill>
                  <a:srgbClr val="222222"/>
                </a:solidFill>
              </a:rPr>
              <a:t>‘If we get disconnected, I’ll call you back. Please wait for my call.’</a:t>
            </a:r>
          </a:p>
          <a:p>
            <a:pPr lvl="1">
              <a:buClr>
                <a:srgbClr val="D6201A"/>
              </a:buClr>
            </a:pPr>
            <a:r>
              <a:rPr lang="en-US" sz="4500" dirty="0">
                <a:solidFill>
                  <a:srgbClr val="222222"/>
                </a:solidFill>
              </a:rPr>
              <a:t>‘We have this “room” until 1 pm. If we’re disconnected, please log back in as soon as possible. If you can’t, I’ll contact you by phone later today.’</a:t>
            </a:r>
          </a:p>
        </p:txBody>
      </p:sp>
      <p:sp>
        <p:nvSpPr>
          <p:cNvPr id="4" name="Slide Number Placeholder 3"/>
          <p:cNvSpPr>
            <a:spLocks noGrp="1"/>
          </p:cNvSpPr>
          <p:nvPr>
            <p:ph type="sldNum" sz="quarter" idx="12"/>
          </p:nvPr>
        </p:nvSpPr>
        <p:spPr/>
        <p:txBody>
          <a:bodyPr/>
          <a:lstStyle/>
          <a:p>
            <a:fld id="{1D2EA5EF-C699-AF4C-BA42-C0A1CAAB713C}" type="slidenum">
              <a:rPr lang="en-US" smtClean="0"/>
              <a:t>20</a:t>
            </a:fld>
            <a:endParaRPr lang="en-US" dirty="0"/>
          </a:p>
        </p:txBody>
      </p:sp>
      <p:sp>
        <p:nvSpPr>
          <p:cNvPr id="5" name="Footer Placeholder 4"/>
          <p:cNvSpPr>
            <a:spLocks noGrp="1"/>
          </p:cNvSpPr>
          <p:nvPr>
            <p:ph type="ftr" sz="quarter" idx="3"/>
          </p:nvPr>
        </p:nvSpPr>
        <p:spPr>
          <a:xfrm>
            <a:off x="2929558" y="4764531"/>
            <a:ext cx="3275474" cy="274320"/>
          </a:xfrm>
        </p:spPr>
        <p:txBody>
          <a:bodyPr/>
          <a:lstStyle/>
          <a:p>
            <a:pPr algn="ctr"/>
            <a:r>
              <a:rPr lang="en-US" dirty="0"/>
              <a:t>aidsetc.org</a:t>
            </a:r>
          </a:p>
        </p:txBody>
      </p:sp>
      <p:pic>
        <p:nvPicPr>
          <p:cNvPr id="6" name="Picture 5" descr="956px-Noun_project_579150_Conversati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219585"/>
            <a:ext cx="1212711" cy="1298972"/>
          </a:xfrm>
          <a:prstGeom prst="rect">
            <a:avLst/>
          </a:prstGeom>
        </p:spPr>
      </p:pic>
    </p:spTree>
    <p:extLst>
      <p:ext uri="{BB962C8B-B14F-4D97-AF65-F5344CB8AC3E}">
        <p14:creationId xmlns:p14="http://schemas.microsoft.com/office/powerpoint/2010/main" val="775694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Before the First Visit</a:t>
            </a:r>
            <a:endParaRPr lang="en-US" sz="2400" dirty="0"/>
          </a:p>
        </p:txBody>
      </p:sp>
      <p:sp>
        <p:nvSpPr>
          <p:cNvPr id="3" name="Content Placeholder 2"/>
          <p:cNvSpPr>
            <a:spLocks noGrp="1"/>
          </p:cNvSpPr>
          <p:nvPr>
            <p:ph idx="1"/>
          </p:nvPr>
        </p:nvSpPr>
        <p:spPr>
          <a:xfrm>
            <a:off x="457201" y="1276350"/>
            <a:ext cx="8315568" cy="3276600"/>
          </a:xfrm>
        </p:spPr>
        <p:txBody>
          <a:bodyPr>
            <a:noAutofit/>
          </a:bodyPr>
          <a:lstStyle/>
          <a:p>
            <a:r>
              <a:rPr lang="en-US" dirty="0"/>
              <a:t>Prepare the patient for the visit – what info do you need?</a:t>
            </a:r>
          </a:p>
          <a:p>
            <a:endParaRPr lang="en-US" sz="800" dirty="0"/>
          </a:p>
          <a:p>
            <a:r>
              <a:rPr lang="en-US" dirty="0"/>
              <a:t>Help them give you information in real time</a:t>
            </a:r>
          </a:p>
          <a:p>
            <a:endParaRPr lang="en-US" sz="800" dirty="0"/>
          </a:p>
          <a:p>
            <a:r>
              <a:rPr lang="en-US" dirty="0"/>
              <a:t>Explain protocols for contact between virtual visits, your prescribing policies, and how you’ll coordinate care with other health professionals </a:t>
            </a:r>
          </a:p>
          <a:p>
            <a:endParaRPr lang="en-US" sz="800" dirty="0"/>
          </a:p>
          <a:p>
            <a:r>
              <a:rPr lang="en-US" dirty="0"/>
              <a:t>Make sure you have all information that you need for the visit readily available </a:t>
            </a:r>
          </a:p>
          <a:p>
            <a:pPr algn="ct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21</a:t>
            </a:fld>
            <a:endParaRPr lang="en-US" dirty="0"/>
          </a:p>
        </p:txBody>
      </p:sp>
      <p:sp>
        <p:nvSpPr>
          <p:cNvPr id="5" name="Footer Placeholder 4"/>
          <p:cNvSpPr>
            <a:spLocks noGrp="1"/>
          </p:cNvSpPr>
          <p:nvPr>
            <p:ph type="ftr" sz="quarter" idx="3"/>
          </p:nvPr>
        </p:nvSpPr>
        <p:spPr>
          <a:xfrm>
            <a:off x="3083512" y="4764531"/>
            <a:ext cx="3275474" cy="274320"/>
          </a:xfrm>
        </p:spPr>
        <p:txBody>
          <a:bodyPr/>
          <a:lstStyle/>
          <a:p>
            <a:pPr algn="ctr"/>
            <a:r>
              <a:rPr lang="en-US" dirty="0"/>
              <a:t>aidsetc.org</a:t>
            </a:r>
          </a:p>
        </p:txBody>
      </p:sp>
    </p:spTree>
    <p:extLst>
      <p:ext uri="{BB962C8B-B14F-4D97-AF65-F5344CB8AC3E}">
        <p14:creationId xmlns:p14="http://schemas.microsoft.com/office/powerpoint/2010/main" val="3843934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746F7B-5765-4372-8B99-24351EF3DD77}"/>
              </a:ext>
            </a:extLst>
          </p:cNvPr>
          <p:cNvSpPr>
            <a:spLocks noGrp="1"/>
          </p:cNvSpPr>
          <p:nvPr>
            <p:ph type="title"/>
          </p:nvPr>
        </p:nvSpPr>
        <p:spPr/>
        <p:txBody>
          <a:bodyPr/>
          <a:lstStyle/>
          <a:p>
            <a:pPr algn="ctr"/>
            <a:r>
              <a:rPr lang="en-US" dirty="0"/>
              <a:t>Before the First Visit</a:t>
            </a:r>
          </a:p>
        </p:txBody>
      </p:sp>
      <p:sp>
        <p:nvSpPr>
          <p:cNvPr id="3" name="Content Placeholder 2">
            <a:extLst>
              <a:ext uri="{FF2B5EF4-FFF2-40B4-BE49-F238E27FC236}">
                <a16:creationId xmlns:a16="http://schemas.microsoft.com/office/drawing/2014/main" xmlns="" id="{302E0636-B035-4ADA-9C2E-9A8F53133772}"/>
              </a:ext>
            </a:extLst>
          </p:cNvPr>
          <p:cNvSpPr>
            <a:spLocks noGrp="1"/>
          </p:cNvSpPr>
          <p:nvPr>
            <p:ph idx="1"/>
          </p:nvPr>
        </p:nvSpPr>
        <p:spPr/>
        <p:txBody>
          <a:bodyPr>
            <a:normAutofit/>
          </a:bodyPr>
          <a:lstStyle/>
          <a:p>
            <a:r>
              <a:rPr lang="en-US" dirty="0"/>
              <a:t>Verify insurance beforehand &amp; collect copays</a:t>
            </a:r>
          </a:p>
          <a:p>
            <a:r>
              <a:rPr lang="en-US" dirty="0"/>
              <a:t>Check with your institution’s billing department</a:t>
            </a:r>
          </a:p>
          <a:p>
            <a:pPr lvl="0" indent="-342900">
              <a:spcBef>
                <a:spcPts val="1000"/>
              </a:spcBef>
              <a:buFont typeface="Wingdings" panose="05000000000000000000" pitchFamily="2" charset="2"/>
              <a:buChar char="§"/>
            </a:pPr>
            <a:r>
              <a:rPr lang="en-US" dirty="0"/>
              <a:t>Have medical assistant/nurse send patient to lab before</a:t>
            </a:r>
          </a:p>
          <a:p>
            <a:pPr lvl="1" indent="-342900">
              <a:spcBef>
                <a:spcPts val="1000"/>
              </a:spcBef>
              <a:buFont typeface="Wingdings" panose="05000000000000000000" pitchFamily="2" charset="2"/>
              <a:buChar char="§"/>
            </a:pPr>
            <a:r>
              <a:rPr lang="en-US" dirty="0"/>
              <a:t>Allows for results to be present at time of visit</a:t>
            </a:r>
          </a:p>
          <a:p>
            <a:pPr lvl="1" indent="-342900">
              <a:spcBef>
                <a:spcPts val="1000"/>
              </a:spcBef>
              <a:buFont typeface="Wingdings" panose="05000000000000000000" pitchFamily="2" charset="2"/>
              <a:buChar char="§"/>
            </a:pPr>
            <a:r>
              <a:rPr lang="en-US" dirty="0"/>
              <a:t>If STI swabs are necessary, see if labs will accept patient self-collected samples </a:t>
            </a:r>
          </a:p>
          <a:p>
            <a:pPr lvl="1" indent="-342900">
              <a:spcBef>
                <a:spcPts val="1000"/>
              </a:spcBef>
              <a:buFont typeface="Wingdings" panose="05000000000000000000" pitchFamily="2" charset="2"/>
              <a:buChar char="§"/>
            </a:pPr>
            <a:r>
              <a:rPr lang="en-US" dirty="0"/>
              <a:t>Can assess if in-person visit is needed</a:t>
            </a:r>
          </a:p>
        </p:txBody>
      </p:sp>
      <p:sp>
        <p:nvSpPr>
          <p:cNvPr id="4" name="Slide Number Placeholder 3">
            <a:extLst>
              <a:ext uri="{FF2B5EF4-FFF2-40B4-BE49-F238E27FC236}">
                <a16:creationId xmlns:a16="http://schemas.microsoft.com/office/drawing/2014/main" xmlns="" id="{A06FCBE0-DB82-4A3C-844C-3F31830197D4}"/>
              </a:ext>
            </a:extLst>
          </p:cNvPr>
          <p:cNvSpPr>
            <a:spLocks noGrp="1"/>
          </p:cNvSpPr>
          <p:nvPr>
            <p:ph type="sldNum" sz="quarter" idx="12"/>
          </p:nvPr>
        </p:nvSpPr>
        <p:spPr/>
        <p:txBody>
          <a:bodyPr/>
          <a:lstStyle/>
          <a:p>
            <a:fld id="{6E2D2B3B-882E-40F3-A32F-6DD516915044}" type="slidenum">
              <a:rPr lang="en-US" smtClean="0"/>
              <a:pPr/>
              <a:t>22</a:t>
            </a:fld>
            <a:endParaRPr lang="en-US" dirty="0"/>
          </a:p>
        </p:txBody>
      </p:sp>
      <p:sp>
        <p:nvSpPr>
          <p:cNvPr id="5" name="TextBox 4">
            <a:extLst>
              <a:ext uri="{FF2B5EF4-FFF2-40B4-BE49-F238E27FC236}">
                <a16:creationId xmlns:a16="http://schemas.microsoft.com/office/drawing/2014/main" xmlns="" id="{FCA6A26D-F1AD-41E1-9507-EE4D3CD5B620}"/>
              </a:ext>
            </a:extLst>
          </p:cNvPr>
          <p:cNvSpPr txBox="1"/>
          <p:nvPr/>
        </p:nvSpPr>
        <p:spPr>
          <a:xfrm>
            <a:off x="2133600" y="4729412"/>
            <a:ext cx="5334000" cy="369332"/>
          </a:xfrm>
          <a:prstGeom prst="rect">
            <a:avLst/>
          </a:prstGeom>
          <a:noFill/>
        </p:spPr>
        <p:txBody>
          <a:bodyPr wrap="square" rtlCol="0">
            <a:spAutoFit/>
          </a:bodyPr>
          <a:lstStyle/>
          <a:p>
            <a:pPr algn="ctr"/>
            <a:r>
              <a:rPr lang="en-US" sz="1400" dirty="0">
                <a:solidFill>
                  <a:schemeClr val="bg1"/>
                </a:solidFill>
              </a:rPr>
              <a:t>STI self-swab posters </a:t>
            </a:r>
            <a:r>
              <a:rPr lang="en-US" sz="1400" u="sng" dirty="0">
                <a:solidFill>
                  <a:schemeClr val="bg1"/>
                </a:solidFill>
                <a:hlinkClick r:id="rId2">
                  <a:extLst>
                    <a:ext uri="{A12FA001-AC4F-418D-AE19-62706E023703}">
                      <ahyp:hlinkClr xmlns:ahyp="http://schemas.microsoft.com/office/drawing/2018/hyperlinkcolor" xmlns="" val="tx"/>
                    </a:ext>
                  </a:extLst>
                </a:hlinkClick>
              </a:rPr>
              <a:t>http://uwptc.org</a:t>
            </a:r>
            <a:r>
              <a:rPr lang="en-US" u="sng" dirty="0">
                <a:hlinkClick r:id="rId2">
                  <a:extLst>
                    <a:ext uri="{A12FA001-AC4F-418D-AE19-62706E023703}">
                      <ahyp:hlinkClr xmlns:ahyp="http://schemas.microsoft.com/office/drawing/2018/hyperlinkcolor" xmlns="" val="tx"/>
                    </a:ext>
                  </a:extLst>
                </a:hlinkClick>
              </a:rPr>
              <a:t>/</a:t>
            </a:r>
            <a:endParaRPr lang="en-US" dirty="0"/>
          </a:p>
        </p:txBody>
      </p:sp>
    </p:spTree>
    <p:extLst>
      <p:ext uri="{BB962C8B-B14F-4D97-AF65-F5344CB8AC3E}">
        <p14:creationId xmlns:p14="http://schemas.microsoft.com/office/powerpoint/2010/main" val="90179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EA2ADE-AB11-4168-97A9-8424FBE7F295}"/>
              </a:ext>
            </a:extLst>
          </p:cNvPr>
          <p:cNvSpPr>
            <a:spLocks noGrp="1"/>
          </p:cNvSpPr>
          <p:nvPr>
            <p:ph type="title"/>
          </p:nvPr>
        </p:nvSpPr>
        <p:spPr/>
        <p:txBody>
          <a:bodyPr/>
          <a:lstStyle/>
          <a:p>
            <a:pPr algn="ctr"/>
            <a:r>
              <a:rPr lang="en-US" dirty="0"/>
              <a:t>Maintain Professionalism</a:t>
            </a:r>
          </a:p>
        </p:txBody>
      </p:sp>
      <p:sp>
        <p:nvSpPr>
          <p:cNvPr id="3" name="Content Placeholder 2">
            <a:extLst>
              <a:ext uri="{FF2B5EF4-FFF2-40B4-BE49-F238E27FC236}">
                <a16:creationId xmlns:a16="http://schemas.microsoft.com/office/drawing/2014/main" xmlns="" id="{D3E20992-5B55-484D-86CB-F53B29F536E5}"/>
              </a:ext>
            </a:extLst>
          </p:cNvPr>
          <p:cNvSpPr>
            <a:spLocks noGrp="1"/>
          </p:cNvSpPr>
          <p:nvPr>
            <p:ph idx="1"/>
          </p:nvPr>
        </p:nvSpPr>
        <p:spPr>
          <a:xfrm>
            <a:off x="457200" y="1200150"/>
            <a:ext cx="8315569" cy="3529261"/>
          </a:xfrm>
        </p:spPr>
        <p:txBody>
          <a:bodyPr>
            <a:normAutofit/>
          </a:bodyPr>
          <a:lstStyle/>
          <a:p>
            <a:pPr>
              <a:buFont typeface="Wingdings" pitchFamily="2" charset="2"/>
              <a:buChar char="§"/>
            </a:pPr>
            <a:r>
              <a:rPr lang="en-US" dirty="0"/>
              <a:t>Camera at face level &amp; look directly into the camera</a:t>
            </a:r>
          </a:p>
          <a:p>
            <a:pPr>
              <a:buFont typeface="Wingdings" pitchFamily="2" charset="2"/>
              <a:buChar char="§"/>
            </a:pPr>
            <a:r>
              <a:rPr lang="en-US" dirty="0"/>
              <a:t>Adequate lighting</a:t>
            </a:r>
          </a:p>
          <a:p>
            <a:pPr>
              <a:buFont typeface="Wingdings" pitchFamily="2" charset="2"/>
              <a:buChar char="§"/>
            </a:pPr>
            <a:r>
              <a:rPr lang="en-US" dirty="0"/>
              <a:t>Be aware of your video background &amp; background noise</a:t>
            </a:r>
          </a:p>
          <a:p>
            <a:pPr>
              <a:buFont typeface="Wingdings" pitchFamily="2" charset="2"/>
              <a:buChar char="§"/>
            </a:pPr>
            <a:r>
              <a:rPr lang="en-US" dirty="0"/>
              <a:t>Appropriate clothing</a:t>
            </a:r>
          </a:p>
          <a:p>
            <a:pPr>
              <a:buFont typeface="Wingdings" pitchFamily="2" charset="2"/>
              <a:buChar char="§"/>
            </a:pPr>
            <a:r>
              <a:rPr lang="en-US" dirty="0"/>
              <a:t>Rate &amp; clarity of speech</a:t>
            </a:r>
          </a:p>
          <a:p>
            <a:pPr>
              <a:buFont typeface="Wingdings" pitchFamily="2" charset="2"/>
              <a:buChar char="§"/>
            </a:pPr>
            <a:r>
              <a:rPr lang="en-US" dirty="0"/>
              <a:t>Pause to let client/patient speak – especially for phone calls as no visual cues so ask frequently “Any questions or concerns?”</a:t>
            </a:r>
          </a:p>
        </p:txBody>
      </p:sp>
      <p:sp>
        <p:nvSpPr>
          <p:cNvPr id="4" name="Slide Number Placeholder 3">
            <a:extLst>
              <a:ext uri="{FF2B5EF4-FFF2-40B4-BE49-F238E27FC236}">
                <a16:creationId xmlns:a16="http://schemas.microsoft.com/office/drawing/2014/main" xmlns="" id="{E3FFC6F8-C726-4282-927C-0CA4A3883615}"/>
              </a:ext>
            </a:extLst>
          </p:cNvPr>
          <p:cNvSpPr>
            <a:spLocks noGrp="1"/>
          </p:cNvSpPr>
          <p:nvPr>
            <p:ph type="sldNum" sz="quarter" idx="12"/>
          </p:nvPr>
        </p:nvSpPr>
        <p:spPr/>
        <p:txBody>
          <a:bodyPr/>
          <a:lstStyle/>
          <a:p>
            <a:fld id="{6E2D2B3B-882E-40F3-A32F-6DD516915044}" type="slidenum">
              <a:rPr lang="en-US" smtClean="0"/>
              <a:pPr/>
              <a:t>23</a:t>
            </a:fld>
            <a:endParaRPr lang="en-US" dirty="0"/>
          </a:p>
        </p:txBody>
      </p:sp>
    </p:spTree>
    <p:extLst>
      <p:ext uri="{BB962C8B-B14F-4D97-AF65-F5344CB8AC3E}">
        <p14:creationId xmlns:p14="http://schemas.microsoft.com/office/powerpoint/2010/main" val="391951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2BD55-5107-4DE9-BCA5-5E98BE1465CD}"/>
              </a:ext>
            </a:extLst>
          </p:cNvPr>
          <p:cNvSpPr>
            <a:spLocks noGrp="1"/>
          </p:cNvSpPr>
          <p:nvPr>
            <p:ph type="title"/>
          </p:nvPr>
        </p:nvSpPr>
        <p:spPr/>
        <p:txBody>
          <a:bodyPr/>
          <a:lstStyle/>
          <a:p>
            <a:pPr algn="ctr"/>
            <a:r>
              <a:rPr lang="en-US" dirty="0"/>
              <a:t>Documentation Requirements</a:t>
            </a:r>
          </a:p>
        </p:txBody>
      </p:sp>
      <p:sp>
        <p:nvSpPr>
          <p:cNvPr id="3" name="Content Placeholder 2">
            <a:extLst>
              <a:ext uri="{FF2B5EF4-FFF2-40B4-BE49-F238E27FC236}">
                <a16:creationId xmlns:a16="http://schemas.microsoft.com/office/drawing/2014/main" xmlns="" id="{4A0FAD0A-BBF7-4ECB-8825-A2AE3CF5661D}"/>
              </a:ext>
            </a:extLst>
          </p:cNvPr>
          <p:cNvSpPr>
            <a:spLocks noGrp="1"/>
          </p:cNvSpPr>
          <p:nvPr>
            <p:ph idx="1"/>
          </p:nvPr>
        </p:nvSpPr>
        <p:spPr>
          <a:xfrm>
            <a:off x="381000" y="1200150"/>
            <a:ext cx="8534400" cy="3529261"/>
          </a:xfrm>
        </p:spPr>
        <p:txBody>
          <a:bodyPr>
            <a:normAutofit fontScale="92500" lnSpcReduction="20000"/>
          </a:bodyPr>
          <a:lstStyle/>
          <a:p>
            <a:r>
              <a:rPr lang="en-US" sz="2600" dirty="0"/>
              <a:t>Same as face-to-face encounter </a:t>
            </a:r>
            <a:r>
              <a:rPr lang="en-US" sz="2600" b="1" dirty="0"/>
              <a:t>PLUS</a:t>
            </a:r>
          </a:p>
          <a:p>
            <a:r>
              <a:rPr lang="en-US" sz="2600" dirty="0"/>
              <a:t>A statement that the service was provided using telemedicine</a:t>
            </a:r>
          </a:p>
          <a:p>
            <a:r>
              <a:rPr lang="en-US" sz="2600" dirty="0"/>
              <a:t>The location of the patient</a:t>
            </a:r>
          </a:p>
          <a:p>
            <a:r>
              <a:rPr lang="en-US" sz="2600" dirty="0"/>
              <a:t>The location of the provider</a:t>
            </a:r>
          </a:p>
          <a:p>
            <a:r>
              <a:rPr lang="en-US" sz="2600" dirty="0"/>
              <a:t>The names of all persons participating in the telemedicine service and their role in the encounter</a:t>
            </a:r>
          </a:p>
          <a:p>
            <a:r>
              <a:rPr lang="en-US" sz="2600" dirty="0"/>
              <a:t>Patient consent</a:t>
            </a:r>
          </a:p>
          <a:p>
            <a:pPr marL="754380" lvl="1" indent="-368300">
              <a:spcBef>
                <a:spcPts val="0"/>
              </a:spcBef>
              <a:buSzPts val="2200"/>
              <a:buFont typeface="Wingdings" panose="05000000000000000000" pitchFamily="2" charset="2"/>
              <a:buChar char="§"/>
            </a:pPr>
            <a:r>
              <a:rPr lang="en-US" dirty="0"/>
              <a:t>Best practice so do it even though currently waived during pandemic and not required in all states</a:t>
            </a:r>
          </a:p>
          <a:p>
            <a:endParaRPr lang="en-US" dirty="0"/>
          </a:p>
          <a:p>
            <a:endParaRPr lang="en-US" dirty="0"/>
          </a:p>
        </p:txBody>
      </p:sp>
      <p:sp>
        <p:nvSpPr>
          <p:cNvPr id="4" name="Slide Number Placeholder 3">
            <a:extLst>
              <a:ext uri="{FF2B5EF4-FFF2-40B4-BE49-F238E27FC236}">
                <a16:creationId xmlns:a16="http://schemas.microsoft.com/office/drawing/2014/main" xmlns="" id="{05C01814-6076-4455-8ABA-4DD056937CFF}"/>
              </a:ext>
            </a:extLst>
          </p:cNvPr>
          <p:cNvSpPr>
            <a:spLocks noGrp="1"/>
          </p:cNvSpPr>
          <p:nvPr>
            <p:ph type="sldNum" sz="quarter" idx="12"/>
          </p:nvPr>
        </p:nvSpPr>
        <p:spPr/>
        <p:txBody>
          <a:bodyPr/>
          <a:lstStyle/>
          <a:p>
            <a:fld id="{6E2D2B3B-882E-40F3-A32F-6DD516915044}" type="slidenum">
              <a:rPr lang="en-US" smtClean="0"/>
              <a:pPr/>
              <a:t>24</a:t>
            </a:fld>
            <a:endParaRPr lang="en-US" dirty="0"/>
          </a:p>
        </p:txBody>
      </p:sp>
      <p:sp>
        <p:nvSpPr>
          <p:cNvPr id="5" name="TextBox 4">
            <a:extLst>
              <a:ext uri="{FF2B5EF4-FFF2-40B4-BE49-F238E27FC236}">
                <a16:creationId xmlns:a16="http://schemas.microsoft.com/office/drawing/2014/main" xmlns="" id="{9343556E-B115-49FB-B3D6-EBCA2784F429}"/>
              </a:ext>
            </a:extLst>
          </p:cNvPr>
          <p:cNvSpPr txBox="1"/>
          <p:nvPr/>
        </p:nvSpPr>
        <p:spPr>
          <a:xfrm>
            <a:off x="1828800" y="4729412"/>
            <a:ext cx="6477000" cy="276999"/>
          </a:xfrm>
          <a:prstGeom prst="rect">
            <a:avLst/>
          </a:prstGeom>
          <a:noFill/>
        </p:spPr>
        <p:txBody>
          <a:bodyPr wrap="square" rtlCol="0">
            <a:spAutoFit/>
          </a:bodyPr>
          <a:lstStyle/>
          <a:p>
            <a:r>
              <a:rPr lang="en-US" sz="1200" dirty="0">
                <a:solidFill>
                  <a:schemeClr val="lt1"/>
                </a:solidFill>
              </a:rPr>
              <a:t>American Telemedicine Association: americantelemed.org/resource/why-telemedicine/ </a:t>
            </a:r>
            <a:endParaRPr lang="en-US" sz="1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92385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E183DE-D3E3-487A-B878-9073FCC8EEE6}"/>
              </a:ext>
            </a:extLst>
          </p:cNvPr>
          <p:cNvSpPr>
            <a:spLocks noGrp="1"/>
          </p:cNvSpPr>
          <p:nvPr>
            <p:ph type="title"/>
          </p:nvPr>
        </p:nvSpPr>
        <p:spPr/>
        <p:txBody>
          <a:bodyPr/>
          <a:lstStyle/>
          <a:p>
            <a:pPr algn="ctr"/>
            <a:r>
              <a:rPr lang="en-US" sz="3200" dirty="0"/>
              <a:t>Conducting a Clinical Exam via Telemedicine</a:t>
            </a:r>
          </a:p>
        </p:txBody>
      </p:sp>
      <p:sp>
        <p:nvSpPr>
          <p:cNvPr id="3" name="Content Placeholder 2">
            <a:extLst>
              <a:ext uri="{FF2B5EF4-FFF2-40B4-BE49-F238E27FC236}">
                <a16:creationId xmlns:a16="http://schemas.microsoft.com/office/drawing/2014/main" xmlns="" id="{A6C87455-D426-42FF-B780-4292F85FEC0D}"/>
              </a:ext>
            </a:extLst>
          </p:cNvPr>
          <p:cNvSpPr>
            <a:spLocks noGrp="1"/>
          </p:cNvSpPr>
          <p:nvPr>
            <p:ph idx="1"/>
          </p:nvPr>
        </p:nvSpPr>
        <p:spPr>
          <a:xfrm>
            <a:off x="457200" y="1123950"/>
            <a:ext cx="8623228" cy="3529259"/>
          </a:xfrm>
        </p:spPr>
        <p:txBody>
          <a:bodyPr>
            <a:normAutofit/>
          </a:bodyPr>
          <a:lstStyle/>
          <a:p>
            <a:r>
              <a:rPr lang="en-US" dirty="0"/>
              <a:t>Both subjective and objective findings are valuable</a:t>
            </a:r>
          </a:p>
          <a:p>
            <a:pPr lvl="1"/>
            <a:r>
              <a:rPr lang="en-US" sz="2000" dirty="0"/>
              <a:t>Expand subjective data collection as required</a:t>
            </a:r>
          </a:p>
          <a:p>
            <a:pPr lvl="1"/>
            <a:r>
              <a:rPr lang="en-US" sz="2000" dirty="0"/>
              <a:t>Objective measures: document what you are confident that you’re directly observing</a:t>
            </a:r>
          </a:p>
          <a:p>
            <a:pPr>
              <a:buFont typeface="Wingdings" pitchFamily="2" charset="2"/>
              <a:buChar char="§"/>
            </a:pPr>
            <a:r>
              <a:rPr lang="en-US" dirty="0"/>
              <a:t>Screen for anxiety &amp; depression</a:t>
            </a:r>
          </a:p>
          <a:p>
            <a:pPr lvl="1">
              <a:buFont typeface="Wingdings" pitchFamily="2" charset="2"/>
              <a:buChar char="§"/>
            </a:pPr>
            <a:r>
              <a:rPr lang="en-US" sz="2000" dirty="0"/>
              <a:t>GAD-2/GAD-7, PHQ-2/ PHQ-9</a:t>
            </a:r>
          </a:p>
          <a:p>
            <a:r>
              <a:rPr lang="en-US" dirty="0"/>
              <a:t>Patients can perform specific actions &amp; report tenderness, pain, hardness, restricted range of motion, etc.</a:t>
            </a:r>
          </a:p>
          <a:p>
            <a:pPr lvl="1"/>
            <a:r>
              <a:rPr lang="en-US" sz="2000" dirty="0"/>
              <a:t>Observe not just location of self exam, but findings</a:t>
            </a:r>
          </a:p>
          <a:p>
            <a:endParaRPr lang="en-US" dirty="0"/>
          </a:p>
        </p:txBody>
      </p:sp>
      <p:sp>
        <p:nvSpPr>
          <p:cNvPr id="4" name="Slide Number Placeholder 3">
            <a:extLst>
              <a:ext uri="{FF2B5EF4-FFF2-40B4-BE49-F238E27FC236}">
                <a16:creationId xmlns:a16="http://schemas.microsoft.com/office/drawing/2014/main" xmlns="" id="{1952024D-D602-413B-B113-D1278318A3E2}"/>
              </a:ext>
            </a:extLst>
          </p:cNvPr>
          <p:cNvSpPr>
            <a:spLocks noGrp="1"/>
          </p:cNvSpPr>
          <p:nvPr>
            <p:ph type="sldNum" sz="quarter" idx="12"/>
          </p:nvPr>
        </p:nvSpPr>
        <p:spPr/>
        <p:txBody>
          <a:bodyPr/>
          <a:lstStyle/>
          <a:p>
            <a:fld id="{1D2EA5EF-C699-AF4C-BA42-C0A1CAAB713C}" type="slidenum">
              <a:rPr lang="en-US" smtClean="0"/>
              <a:t>25</a:t>
            </a:fld>
            <a:endParaRPr lang="en-US" dirty="0"/>
          </a:p>
        </p:txBody>
      </p:sp>
      <p:sp>
        <p:nvSpPr>
          <p:cNvPr id="5" name="Footer Placeholder 4">
            <a:extLst>
              <a:ext uri="{FF2B5EF4-FFF2-40B4-BE49-F238E27FC236}">
                <a16:creationId xmlns:a16="http://schemas.microsoft.com/office/drawing/2014/main" xmlns="" id="{DBC2A2EB-48C0-4BB5-9D68-1C676D77A70B}"/>
              </a:ext>
            </a:extLst>
          </p:cNvPr>
          <p:cNvSpPr>
            <a:spLocks noGrp="1"/>
          </p:cNvSpPr>
          <p:nvPr>
            <p:ph type="ftr" sz="quarter" idx="3"/>
          </p:nvPr>
        </p:nvSpPr>
        <p:spPr>
          <a:xfrm>
            <a:off x="2663635" y="4764531"/>
            <a:ext cx="3275474" cy="274320"/>
          </a:xfrm>
        </p:spPr>
        <p:txBody>
          <a:bodyPr/>
          <a:lstStyle/>
          <a:p>
            <a:pPr algn="ctr"/>
            <a:r>
              <a:rPr lang="en-US" dirty="0"/>
              <a:t>aidsetc.org</a:t>
            </a:r>
          </a:p>
        </p:txBody>
      </p:sp>
    </p:spTree>
    <p:extLst>
      <p:ext uri="{BB962C8B-B14F-4D97-AF65-F5344CB8AC3E}">
        <p14:creationId xmlns:p14="http://schemas.microsoft.com/office/powerpoint/2010/main" val="1706924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9"/>
            <a:ext cx="8467969" cy="857250"/>
          </a:xfrm>
        </p:spPr>
        <p:txBody>
          <a:bodyPr/>
          <a:lstStyle/>
          <a:p>
            <a:pPr algn="ctr"/>
            <a:r>
              <a:rPr lang="en-US" sz="3200" dirty="0"/>
              <a:t>Conducting a Clinical Exam via Telemedicine</a:t>
            </a:r>
          </a:p>
        </p:txBody>
      </p:sp>
      <p:sp>
        <p:nvSpPr>
          <p:cNvPr id="3" name="Content Placeholder 2"/>
          <p:cNvSpPr>
            <a:spLocks noGrp="1"/>
          </p:cNvSpPr>
          <p:nvPr>
            <p:ph idx="1"/>
          </p:nvPr>
        </p:nvSpPr>
        <p:spPr>
          <a:xfrm>
            <a:off x="457200" y="1504950"/>
            <a:ext cx="8467968" cy="3113704"/>
          </a:xfrm>
        </p:spPr>
        <p:txBody>
          <a:bodyPr>
            <a:normAutofit/>
          </a:bodyPr>
          <a:lstStyle/>
          <a:p>
            <a:r>
              <a:rPr lang="en-US" sz="2600" dirty="0"/>
              <a:t>If you’re unable to observe something, document that </a:t>
            </a:r>
          </a:p>
          <a:p>
            <a:r>
              <a:rPr lang="en-US" sz="2600" dirty="0"/>
              <a:t>Consider walking patient through measuring their own heart rate &amp; respiratory rate </a:t>
            </a:r>
          </a:p>
          <a:p>
            <a:r>
              <a:rPr lang="en-US" sz="2600" dirty="0"/>
              <a:t>If using home-based tools (e.g., thermometer, scale, BP, etc.) consider its accuracy. Document the type of monitor used and whether calibration was checked </a:t>
            </a:r>
          </a:p>
          <a:p>
            <a:pPr marL="85584" indent="0">
              <a:buNone/>
            </a:pP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26</a:t>
            </a:fld>
            <a:endParaRPr lang="en-US" dirty="0"/>
          </a:p>
        </p:txBody>
      </p:sp>
      <p:sp>
        <p:nvSpPr>
          <p:cNvPr id="5" name="Footer Placeholder 4"/>
          <p:cNvSpPr>
            <a:spLocks noGrp="1"/>
          </p:cNvSpPr>
          <p:nvPr>
            <p:ph type="ftr" sz="quarter" idx="3"/>
          </p:nvPr>
        </p:nvSpPr>
        <p:spPr>
          <a:xfrm>
            <a:off x="2663635" y="4764531"/>
            <a:ext cx="3275474" cy="274320"/>
          </a:xfrm>
        </p:spPr>
        <p:txBody>
          <a:bodyPr/>
          <a:lstStyle/>
          <a:p>
            <a:pPr algn="ctr"/>
            <a:r>
              <a:rPr lang="en-US" dirty="0"/>
              <a:t>aidsetc.org</a:t>
            </a:r>
          </a:p>
        </p:txBody>
      </p:sp>
    </p:spTree>
    <p:extLst>
      <p:ext uri="{BB962C8B-B14F-4D97-AF65-F5344CB8AC3E}">
        <p14:creationId xmlns:p14="http://schemas.microsoft.com/office/powerpoint/2010/main" val="3492419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Assessment, Diagnosis, and Plan</a:t>
            </a:r>
          </a:p>
        </p:txBody>
      </p:sp>
      <p:sp>
        <p:nvSpPr>
          <p:cNvPr id="3" name="Content Placeholder 2"/>
          <p:cNvSpPr>
            <a:spLocks noGrp="1"/>
          </p:cNvSpPr>
          <p:nvPr>
            <p:ph idx="1"/>
          </p:nvPr>
        </p:nvSpPr>
        <p:spPr>
          <a:xfrm>
            <a:off x="457200" y="1276350"/>
            <a:ext cx="8458200" cy="3429000"/>
          </a:xfrm>
        </p:spPr>
        <p:txBody>
          <a:bodyPr>
            <a:normAutofit fontScale="70000" lnSpcReduction="20000"/>
          </a:bodyPr>
          <a:lstStyle/>
          <a:p>
            <a:r>
              <a:rPr lang="en-US" sz="3400" dirty="0"/>
              <a:t>Communicate your assessment &amp; plan (next steps)</a:t>
            </a:r>
          </a:p>
          <a:p>
            <a:endParaRPr lang="en-US" sz="1300" dirty="0"/>
          </a:p>
          <a:p>
            <a:r>
              <a:rPr lang="en-US" sz="3400" dirty="0"/>
              <a:t>Order labs, discuss where to obtain lab services, and cover necessary instructions (e.g., don’t eat after midnight) </a:t>
            </a:r>
          </a:p>
          <a:p>
            <a:endParaRPr lang="en-US" sz="1100" dirty="0"/>
          </a:p>
          <a:p>
            <a:r>
              <a:rPr lang="en-US" sz="3400" dirty="0"/>
              <a:t>Remember that not all lab facilities can do all tests, so confirm that a particular lab can do the test before you send your patient there</a:t>
            </a:r>
          </a:p>
          <a:p>
            <a:endParaRPr lang="en-US" sz="1100" dirty="0"/>
          </a:p>
          <a:p>
            <a:r>
              <a:rPr lang="en-US" sz="3400" dirty="0"/>
              <a:t>Provide the patient with instructions on referrals, new or renewed prescriptions, and follow-up plans</a:t>
            </a:r>
          </a:p>
          <a:p>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27</a:t>
            </a:fld>
            <a:endParaRPr lang="en-US" dirty="0"/>
          </a:p>
        </p:txBody>
      </p:sp>
      <p:sp>
        <p:nvSpPr>
          <p:cNvPr id="5" name="Footer Placeholder 4"/>
          <p:cNvSpPr>
            <a:spLocks noGrp="1"/>
          </p:cNvSpPr>
          <p:nvPr>
            <p:ph type="ftr" sz="quarter" idx="3"/>
          </p:nvPr>
        </p:nvSpPr>
        <p:spPr>
          <a:xfrm>
            <a:off x="3083512" y="4764531"/>
            <a:ext cx="3275474" cy="274320"/>
          </a:xfrm>
        </p:spPr>
        <p:txBody>
          <a:bodyPr/>
          <a:lstStyle/>
          <a:p>
            <a:pPr algn="ctr"/>
            <a:r>
              <a:rPr lang="en-US" dirty="0"/>
              <a:t>aidsetc.org</a:t>
            </a:r>
          </a:p>
        </p:txBody>
      </p:sp>
    </p:spTree>
    <p:extLst>
      <p:ext uri="{BB962C8B-B14F-4D97-AF65-F5344CB8AC3E}">
        <p14:creationId xmlns:p14="http://schemas.microsoft.com/office/powerpoint/2010/main" val="529317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367024-DAE5-477C-9193-530802995D5B}"/>
              </a:ext>
            </a:extLst>
          </p:cNvPr>
          <p:cNvSpPr>
            <a:spLocks noGrp="1"/>
          </p:cNvSpPr>
          <p:nvPr>
            <p:ph type="title"/>
          </p:nvPr>
        </p:nvSpPr>
        <p:spPr/>
        <p:txBody>
          <a:bodyPr/>
          <a:lstStyle/>
          <a:p>
            <a:pPr algn="ctr"/>
            <a:r>
              <a:rPr lang="en-US" sz="2800" dirty="0"/>
              <a:t>What Makes a Telemedicine Program Successful?</a:t>
            </a:r>
          </a:p>
        </p:txBody>
      </p:sp>
      <p:sp>
        <p:nvSpPr>
          <p:cNvPr id="3" name="Content Placeholder 2">
            <a:extLst>
              <a:ext uri="{FF2B5EF4-FFF2-40B4-BE49-F238E27FC236}">
                <a16:creationId xmlns:a16="http://schemas.microsoft.com/office/drawing/2014/main" xmlns="" id="{221D39A3-B941-4EB2-B787-8E67C657CBE7}"/>
              </a:ext>
            </a:extLst>
          </p:cNvPr>
          <p:cNvSpPr>
            <a:spLocks noGrp="1"/>
          </p:cNvSpPr>
          <p:nvPr>
            <p:ph idx="1"/>
          </p:nvPr>
        </p:nvSpPr>
        <p:spPr>
          <a:xfrm>
            <a:off x="228600" y="1200150"/>
            <a:ext cx="8686800" cy="3428999"/>
          </a:xfrm>
        </p:spPr>
        <p:txBody>
          <a:bodyPr>
            <a:noAutofit/>
          </a:bodyPr>
          <a:lstStyle/>
          <a:p>
            <a:r>
              <a:rPr lang="en-US" dirty="0"/>
              <a:t>New workflows are required for patients </a:t>
            </a:r>
            <a:r>
              <a:rPr lang="en-US" u="sng" dirty="0"/>
              <a:t>and</a:t>
            </a:r>
            <a:r>
              <a:rPr lang="en-US" dirty="0"/>
              <a:t> providers</a:t>
            </a:r>
          </a:p>
          <a:p>
            <a:pPr lvl="1"/>
            <a:r>
              <a:rPr lang="en-US" dirty="0"/>
              <a:t>Deciding whether to intersperse or bundle virtual visits into the schedule</a:t>
            </a:r>
          </a:p>
          <a:p>
            <a:pPr lvl="1"/>
            <a:r>
              <a:rPr lang="en-US" dirty="0"/>
              <a:t>Pre-clinic assessments of a patient’s ability to participate in a telemedicine visit (access to confidential location, necessary technology, etc.)</a:t>
            </a:r>
          </a:p>
          <a:p>
            <a:pPr lvl="1"/>
            <a:r>
              <a:rPr lang="en-US" dirty="0"/>
              <a:t>MA ‘rooming’ of patient, including technology set up</a:t>
            </a:r>
          </a:p>
          <a:p>
            <a:pPr lvl="1"/>
            <a:r>
              <a:rPr lang="en-US" dirty="0"/>
              <a:t>Collaborating with the inter-professional team</a:t>
            </a:r>
          </a:p>
          <a:p>
            <a:r>
              <a:rPr lang="en-US" dirty="0"/>
              <a:t>Technology: Is special software required?</a:t>
            </a:r>
          </a:p>
        </p:txBody>
      </p:sp>
      <p:sp>
        <p:nvSpPr>
          <p:cNvPr id="4" name="Slide Number Placeholder 3">
            <a:extLst>
              <a:ext uri="{FF2B5EF4-FFF2-40B4-BE49-F238E27FC236}">
                <a16:creationId xmlns:a16="http://schemas.microsoft.com/office/drawing/2014/main" xmlns="" id="{E85DEFF3-AF0B-42C7-A204-4B8F192AD150}"/>
              </a:ext>
            </a:extLst>
          </p:cNvPr>
          <p:cNvSpPr>
            <a:spLocks noGrp="1"/>
          </p:cNvSpPr>
          <p:nvPr>
            <p:ph type="sldNum" sz="quarter" idx="12"/>
          </p:nvPr>
        </p:nvSpPr>
        <p:spPr/>
        <p:txBody>
          <a:bodyPr/>
          <a:lstStyle/>
          <a:p>
            <a:fld id="{6E2D2B3B-882E-40F3-A32F-6DD516915044}" type="slidenum">
              <a:rPr lang="en-US" smtClean="0"/>
              <a:pPr/>
              <a:t>28</a:t>
            </a:fld>
            <a:endParaRPr lang="en-US" dirty="0"/>
          </a:p>
        </p:txBody>
      </p:sp>
    </p:spTree>
    <p:extLst>
      <p:ext uri="{BB962C8B-B14F-4D97-AF65-F5344CB8AC3E}">
        <p14:creationId xmlns:p14="http://schemas.microsoft.com/office/powerpoint/2010/main" val="2338748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932787-787E-42FB-ABF6-19C32880E5F5}"/>
              </a:ext>
            </a:extLst>
          </p:cNvPr>
          <p:cNvSpPr>
            <a:spLocks noGrp="1"/>
          </p:cNvSpPr>
          <p:nvPr>
            <p:ph type="title"/>
          </p:nvPr>
        </p:nvSpPr>
        <p:spPr>
          <a:xfrm>
            <a:off x="304800" y="192258"/>
            <a:ext cx="8315569" cy="857250"/>
          </a:xfrm>
        </p:spPr>
        <p:txBody>
          <a:bodyPr/>
          <a:lstStyle/>
          <a:p>
            <a:pPr algn="ctr"/>
            <a:r>
              <a:rPr lang="en-US" dirty="0"/>
              <a:t>Utilizing Telemedicine for </a:t>
            </a:r>
            <a:r>
              <a:rPr lang="en-US" dirty="0" err="1"/>
              <a:t>PrEP</a:t>
            </a:r>
            <a:endParaRPr lang="en-US" dirty="0"/>
          </a:p>
        </p:txBody>
      </p:sp>
      <p:sp>
        <p:nvSpPr>
          <p:cNvPr id="3" name="Content Placeholder 2">
            <a:extLst>
              <a:ext uri="{FF2B5EF4-FFF2-40B4-BE49-F238E27FC236}">
                <a16:creationId xmlns:a16="http://schemas.microsoft.com/office/drawing/2014/main" xmlns="" id="{30AF435C-043E-46C5-B6DD-5E1210546FA4}"/>
              </a:ext>
            </a:extLst>
          </p:cNvPr>
          <p:cNvSpPr>
            <a:spLocks noGrp="1"/>
          </p:cNvSpPr>
          <p:nvPr>
            <p:ph idx="1"/>
          </p:nvPr>
        </p:nvSpPr>
        <p:spPr>
          <a:xfrm>
            <a:off x="414215" y="1200151"/>
            <a:ext cx="8315569" cy="3529261"/>
          </a:xfrm>
        </p:spPr>
        <p:txBody>
          <a:bodyPr>
            <a:normAutofit fontScale="92500" lnSpcReduction="20000"/>
          </a:bodyPr>
          <a:lstStyle/>
          <a:p>
            <a:pPr marL="457200" lvl="0" indent="-355600">
              <a:spcBef>
                <a:spcPts val="1000"/>
              </a:spcBef>
              <a:buSzPts val="2000"/>
              <a:buFont typeface="Wingdings" panose="05000000000000000000" pitchFamily="2" charset="2"/>
              <a:buChar char="§"/>
            </a:pPr>
            <a:r>
              <a:rPr lang="en-US" dirty="0" err="1"/>
              <a:t>PrEPTECH</a:t>
            </a:r>
            <a:r>
              <a:rPr lang="en-US" dirty="0"/>
              <a:t>: mobile-friendly, HIPAA-compliant website</a:t>
            </a:r>
          </a:p>
          <a:p>
            <a:pPr marL="754380" lvl="1" indent="-355600">
              <a:spcBef>
                <a:spcPts val="1000"/>
              </a:spcBef>
              <a:buSzPts val="2000"/>
              <a:buFont typeface="Wingdings" panose="05000000000000000000" pitchFamily="2" charset="2"/>
              <a:buChar char="§"/>
            </a:pPr>
            <a:r>
              <a:rPr lang="en-US" dirty="0"/>
              <a:t>San Francisco, MSM of color</a:t>
            </a:r>
          </a:p>
          <a:p>
            <a:pPr marL="754380" lvl="1" indent="-355600">
              <a:spcBef>
                <a:spcPts val="1000"/>
              </a:spcBef>
              <a:buSzPts val="2000"/>
              <a:buFont typeface="Wingdings" panose="05000000000000000000" pitchFamily="2" charset="2"/>
              <a:buChar char="§"/>
            </a:pPr>
            <a:r>
              <a:rPr lang="en-US" dirty="0"/>
              <a:t>Recruits via </a:t>
            </a:r>
            <a:r>
              <a:rPr lang="en-US" dirty="0" err="1"/>
              <a:t>Gindr</a:t>
            </a:r>
            <a:r>
              <a:rPr lang="en-US" dirty="0"/>
              <a:t> app &amp; visits done by phone</a:t>
            </a:r>
          </a:p>
          <a:p>
            <a:pPr marL="457200" lvl="0" indent="-355600">
              <a:spcBef>
                <a:spcPts val="1000"/>
              </a:spcBef>
              <a:buSzPts val="2000"/>
              <a:buFont typeface="Wingdings" panose="05000000000000000000" pitchFamily="2" charset="2"/>
              <a:buChar char="§"/>
            </a:pPr>
            <a:r>
              <a:rPr lang="en-US" dirty="0"/>
              <a:t>Seattle, WA</a:t>
            </a:r>
          </a:p>
          <a:p>
            <a:pPr marL="754380" lvl="1" indent="-355600">
              <a:spcBef>
                <a:spcPts val="1000"/>
              </a:spcBef>
              <a:buSzPts val="2000"/>
              <a:buFont typeface="Wingdings" panose="05000000000000000000" pitchFamily="2" charset="2"/>
              <a:buChar char="§"/>
            </a:pPr>
            <a:r>
              <a:rPr lang="en-US" dirty="0"/>
              <a:t>Pilot study of the initiation of </a:t>
            </a:r>
            <a:r>
              <a:rPr lang="en-US" dirty="0" err="1"/>
              <a:t>PrEP</a:t>
            </a:r>
            <a:r>
              <a:rPr lang="en-US" dirty="0"/>
              <a:t> + counseling; Zoom platform</a:t>
            </a:r>
          </a:p>
          <a:p>
            <a:pPr marL="457200" lvl="0" indent="-355600">
              <a:spcBef>
                <a:spcPts val="1000"/>
              </a:spcBef>
              <a:buSzPts val="2000"/>
              <a:buFont typeface="Wingdings" panose="05000000000000000000" pitchFamily="2" charset="2"/>
              <a:buChar char="§"/>
            </a:pPr>
            <a:r>
              <a:rPr lang="en-US" dirty="0" err="1"/>
              <a:t>PrEPIOWA</a:t>
            </a:r>
            <a:r>
              <a:rPr lang="en-US" dirty="0"/>
              <a:t>: </a:t>
            </a:r>
            <a:r>
              <a:rPr lang="en-US" dirty="0" err="1"/>
              <a:t>telemed</a:t>
            </a:r>
            <a:r>
              <a:rPr lang="en-US" dirty="0"/>
              <a:t> + pharmacist-driven protocols</a:t>
            </a:r>
          </a:p>
          <a:p>
            <a:pPr marL="754380" lvl="1" indent="-355600">
              <a:spcBef>
                <a:spcPts val="1000"/>
              </a:spcBef>
              <a:buSzPts val="2000"/>
              <a:buFont typeface="Wingdings" panose="05000000000000000000" pitchFamily="2" charset="2"/>
              <a:buChar char="§"/>
            </a:pPr>
            <a:r>
              <a:rPr lang="en-US" dirty="0"/>
              <a:t>ID physicians partner w/ Iowa Dept of Public Health</a:t>
            </a:r>
          </a:p>
          <a:p>
            <a:pPr marL="754380" lvl="1" indent="-355600">
              <a:spcBef>
                <a:spcPts val="1000"/>
              </a:spcBef>
              <a:buSzPts val="2000"/>
              <a:buFont typeface="Wingdings" panose="05000000000000000000" pitchFamily="2" charset="2"/>
              <a:buChar char="§"/>
            </a:pPr>
            <a:r>
              <a:rPr lang="en-US" dirty="0"/>
              <a:t>Clinical pharm conduct visit (collaborative practice agreements)</a:t>
            </a:r>
          </a:p>
          <a:p>
            <a:pPr marL="754380" lvl="1" indent="-355600">
              <a:spcBef>
                <a:spcPts val="1000"/>
              </a:spcBef>
              <a:buSzPts val="2000"/>
              <a:buFont typeface="Wingdings" panose="05000000000000000000" pitchFamily="2" charset="2"/>
              <a:buChar char="§"/>
            </a:pPr>
            <a:r>
              <a:rPr lang="en-US" dirty="0" err="1"/>
              <a:t>Vidyo</a:t>
            </a:r>
            <a:r>
              <a:rPr lang="en-US" dirty="0"/>
              <a:t> mobile app platform</a:t>
            </a:r>
          </a:p>
          <a:p>
            <a:endParaRPr lang="en-US" dirty="0"/>
          </a:p>
        </p:txBody>
      </p:sp>
      <p:sp>
        <p:nvSpPr>
          <p:cNvPr id="4" name="Slide Number Placeholder 3">
            <a:extLst>
              <a:ext uri="{FF2B5EF4-FFF2-40B4-BE49-F238E27FC236}">
                <a16:creationId xmlns:a16="http://schemas.microsoft.com/office/drawing/2014/main" xmlns="" id="{CA89CC1C-CC46-4E41-9E2B-E9586F6073B0}"/>
              </a:ext>
            </a:extLst>
          </p:cNvPr>
          <p:cNvSpPr>
            <a:spLocks noGrp="1"/>
          </p:cNvSpPr>
          <p:nvPr>
            <p:ph type="sldNum" sz="quarter" idx="12"/>
          </p:nvPr>
        </p:nvSpPr>
        <p:spPr/>
        <p:txBody>
          <a:bodyPr/>
          <a:lstStyle/>
          <a:p>
            <a:fld id="{6E2D2B3B-882E-40F3-A32F-6DD516915044}" type="slidenum">
              <a:rPr lang="en-US" smtClean="0"/>
              <a:pPr/>
              <a:t>29</a:t>
            </a:fld>
            <a:endParaRPr lang="en-US" dirty="0"/>
          </a:p>
        </p:txBody>
      </p:sp>
      <p:sp>
        <p:nvSpPr>
          <p:cNvPr id="5" name="TextBox 4">
            <a:extLst>
              <a:ext uri="{FF2B5EF4-FFF2-40B4-BE49-F238E27FC236}">
                <a16:creationId xmlns:a16="http://schemas.microsoft.com/office/drawing/2014/main" xmlns="" id="{BEE6D8F9-4700-4E5C-A8BC-C0097DBFB1D3}"/>
              </a:ext>
            </a:extLst>
          </p:cNvPr>
          <p:cNvSpPr txBox="1"/>
          <p:nvPr/>
        </p:nvSpPr>
        <p:spPr>
          <a:xfrm>
            <a:off x="1752600" y="4729412"/>
            <a:ext cx="6096000" cy="276999"/>
          </a:xfrm>
          <a:prstGeom prst="rect">
            <a:avLst/>
          </a:prstGeom>
          <a:noFill/>
        </p:spPr>
        <p:txBody>
          <a:bodyPr wrap="square" rtlCol="0">
            <a:spAutoFit/>
          </a:bodyPr>
          <a:lstStyle/>
          <a:p>
            <a:pPr algn="ctr"/>
            <a:r>
              <a:rPr lang="en-US" sz="1200" dirty="0" err="1">
                <a:solidFill>
                  <a:schemeClr val="lt1"/>
                </a:solidFill>
              </a:rPr>
              <a:t>Touger</a:t>
            </a:r>
            <a:r>
              <a:rPr lang="en-US" sz="1200" dirty="0">
                <a:solidFill>
                  <a:schemeClr val="lt1"/>
                </a:solidFill>
              </a:rPr>
              <a:t> R, Wood B. </a:t>
            </a:r>
            <a:r>
              <a:rPr lang="en-US" sz="1200" dirty="0" err="1">
                <a:solidFill>
                  <a:schemeClr val="lt1"/>
                </a:solidFill>
              </a:rPr>
              <a:t>Curr</a:t>
            </a:r>
            <a:r>
              <a:rPr lang="en-US" sz="1200" dirty="0">
                <a:solidFill>
                  <a:schemeClr val="lt1"/>
                </a:solidFill>
              </a:rPr>
              <a:t> HIV/AIDS Rep. 2019 Feb;16(1): 113-119</a:t>
            </a:r>
          </a:p>
        </p:txBody>
      </p:sp>
    </p:spTree>
    <p:extLst>
      <p:ext uri="{BB962C8B-B14F-4D97-AF65-F5344CB8AC3E}">
        <p14:creationId xmlns:p14="http://schemas.microsoft.com/office/powerpoint/2010/main" val="4205496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Learning</a:t>
            </a:r>
            <a:r>
              <a:rPr lang="en-US" dirty="0"/>
              <a:t> </a:t>
            </a:r>
            <a:r>
              <a:rPr lang="en-US" sz="3600" dirty="0"/>
              <a:t>Objectives</a:t>
            </a:r>
            <a:endParaRPr lang="en-US" dirty="0"/>
          </a:p>
        </p:txBody>
      </p:sp>
      <p:sp>
        <p:nvSpPr>
          <p:cNvPr id="3" name="Content Placeholder 2"/>
          <p:cNvSpPr>
            <a:spLocks noGrp="1"/>
          </p:cNvSpPr>
          <p:nvPr>
            <p:ph idx="1"/>
          </p:nvPr>
        </p:nvSpPr>
        <p:spPr>
          <a:xfrm>
            <a:off x="238370" y="1123951"/>
            <a:ext cx="8753230" cy="2590800"/>
          </a:xfrm>
        </p:spPr>
        <p:txBody>
          <a:bodyPr>
            <a:noAutofit/>
          </a:bodyPr>
          <a:lstStyle/>
          <a:p>
            <a:pPr marL="514350" indent="-514350">
              <a:buFont typeface="+mj-lt"/>
              <a:buAutoNum type="arabicPeriod"/>
            </a:pPr>
            <a:r>
              <a:rPr lang="en-US" dirty="0"/>
              <a:t>Learn how telemedicine can be used to increase patient access to HIV treatment, case management, &amp; prevention. </a:t>
            </a:r>
          </a:p>
          <a:p>
            <a:pPr marL="514350" indent="-514350">
              <a:buFont typeface="+mj-lt"/>
              <a:buAutoNum type="arabicPeriod"/>
            </a:pPr>
            <a:r>
              <a:rPr lang="en-US" dirty="0"/>
              <a:t>Identify the benefits and limitations of telemedicine; identify situations best suited for telemedicine visits.</a:t>
            </a:r>
            <a:endParaRPr lang="en-US" sz="800" dirty="0"/>
          </a:p>
          <a:p>
            <a:pPr marL="514350" indent="-514350">
              <a:buFont typeface="+mj-lt"/>
              <a:buAutoNum type="arabicPeriod"/>
            </a:pPr>
            <a:r>
              <a:rPr lang="en-US" dirty="0"/>
              <a:t>Identify elements required for successful telemedicine programs.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dirty="0"/>
          </a:p>
        </p:txBody>
      </p:sp>
      <p:sp>
        <p:nvSpPr>
          <p:cNvPr id="5" name="TextBox 4">
            <a:extLst>
              <a:ext uri="{FF2B5EF4-FFF2-40B4-BE49-F238E27FC236}">
                <a16:creationId xmlns:a16="http://schemas.microsoft.com/office/drawing/2014/main" xmlns="" id="{7F5AB49D-FDC9-49D3-972D-C558A23800BD}"/>
              </a:ext>
            </a:extLst>
          </p:cNvPr>
          <p:cNvSpPr txBox="1"/>
          <p:nvPr/>
        </p:nvSpPr>
        <p:spPr>
          <a:xfrm>
            <a:off x="238370" y="3638550"/>
            <a:ext cx="8753230" cy="1015663"/>
          </a:xfrm>
          <a:prstGeom prst="rect">
            <a:avLst/>
          </a:prstGeom>
          <a:noFill/>
        </p:spPr>
        <p:txBody>
          <a:bodyPr wrap="square" rtlCol="0">
            <a:spAutoFit/>
          </a:bodyPr>
          <a:lstStyle/>
          <a:p>
            <a:r>
              <a:rPr lang="en-US" sz="12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project is supported by the Health Resources and Services Administration (HRSA) of the U.S. Department of Health and Human Services (HHS) under grant number U1OHA33225 (South Central AIDS Education and Training Center). It was awarded to the University of New Mexico.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p>
        </p:txBody>
      </p:sp>
    </p:spTree>
    <p:extLst>
      <p:ext uri="{BB962C8B-B14F-4D97-AF65-F5344CB8AC3E}">
        <p14:creationId xmlns:p14="http://schemas.microsoft.com/office/powerpoint/2010/main" val="857907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Telemedicine Summary</a:t>
            </a:r>
          </a:p>
        </p:txBody>
      </p:sp>
      <p:sp>
        <p:nvSpPr>
          <p:cNvPr id="3" name="Content Placeholder 2"/>
          <p:cNvSpPr>
            <a:spLocks noGrp="1"/>
          </p:cNvSpPr>
          <p:nvPr>
            <p:ph idx="1"/>
          </p:nvPr>
        </p:nvSpPr>
        <p:spPr>
          <a:xfrm>
            <a:off x="457200" y="1063228"/>
            <a:ext cx="8229600" cy="3666183"/>
          </a:xfrm>
        </p:spPr>
        <p:txBody>
          <a:bodyPr>
            <a:normAutofit fontScale="92500"/>
          </a:bodyPr>
          <a:lstStyle/>
          <a:p>
            <a:pPr>
              <a:spcBef>
                <a:spcPts val="0"/>
              </a:spcBef>
            </a:pPr>
            <a:r>
              <a:rPr lang="en-US" sz="2600" dirty="0"/>
              <a:t>Telemedicine greatly increases the impact of clinical practice, including for care of people with HIV:</a:t>
            </a:r>
          </a:p>
          <a:p>
            <a:pPr lvl="1">
              <a:spcBef>
                <a:spcPts val="0"/>
              </a:spcBef>
            </a:pPr>
            <a:r>
              <a:rPr lang="en-US" dirty="0">
                <a:hlinkClick r:id="rId3"/>
              </a:rPr>
              <a:t>IDSA &amp; HIVMA support use of telehealth in the care of PWH</a:t>
            </a:r>
            <a:endParaRPr lang="en-US" dirty="0"/>
          </a:p>
          <a:p>
            <a:pPr lvl="1">
              <a:spcBef>
                <a:spcPts val="0"/>
              </a:spcBef>
            </a:pPr>
            <a:endParaRPr lang="en-US" sz="900" dirty="0"/>
          </a:p>
          <a:p>
            <a:pPr>
              <a:spcBef>
                <a:spcPts val="0"/>
              </a:spcBef>
            </a:pPr>
            <a:r>
              <a:rPr lang="en-US" sz="2600" dirty="0"/>
              <a:t>Telemedicine increases access to care, but also presents new challenges:</a:t>
            </a:r>
          </a:p>
          <a:p>
            <a:pPr lvl="1">
              <a:spcBef>
                <a:spcPts val="0"/>
              </a:spcBef>
            </a:pPr>
            <a:r>
              <a:rPr lang="en-US" dirty="0"/>
              <a:t>It can decrease barriers created by distance or time, but may initially create discomfort for some providers &amp; patients</a:t>
            </a:r>
          </a:p>
          <a:p>
            <a:pPr lvl="1">
              <a:spcBef>
                <a:spcPts val="0"/>
              </a:spcBef>
            </a:pPr>
            <a:r>
              <a:rPr lang="en-US" dirty="0"/>
              <a:t>It highlights existing barriers such as limited telecommunication infrastructure and individual technology skills (the ‘digital divide’)</a:t>
            </a:r>
          </a:p>
          <a:p>
            <a:pPr lvl="1">
              <a:spcBef>
                <a:spcPts val="0"/>
              </a:spcBef>
            </a:pPr>
            <a:r>
              <a:rPr lang="en-US" dirty="0"/>
              <a:t>Without physical limitations, demands on providers may increase</a:t>
            </a:r>
          </a:p>
          <a:p>
            <a:pPr algn="ct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30</a:t>
            </a:fld>
            <a:endParaRPr lang="en-US" dirty="0"/>
          </a:p>
        </p:txBody>
      </p:sp>
      <p:sp>
        <p:nvSpPr>
          <p:cNvPr id="5" name="Footer Placeholder 4"/>
          <p:cNvSpPr>
            <a:spLocks noGrp="1"/>
          </p:cNvSpPr>
          <p:nvPr>
            <p:ph type="ftr" sz="quarter" idx="3"/>
          </p:nvPr>
        </p:nvSpPr>
        <p:spPr>
          <a:xfrm>
            <a:off x="3125500" y="4764531"/>
            <a:ext cx="3275474" cy="274320"/>
          </a:xfrm>
        </p:spPr>
        <p:txBody>
          <a:bodyPr/>
          <a:lstStyle/>
          <a:p>
            <a:pPr algn="ctr"/>
            <a:r>
              <a:rPr lang="en-US" dirty="0"/>
              <a:t>aidsetc.org</a:t>
            </a:r>
          </a:p>
        </p:txBody>
      </p:sp>
    </p:spTree>
    <p:extLst>
      <p:ext uri="{BB962C8B-B14F-4D97-AF65-F5344CB8AC3E}">
        <p14:creationId xmlns:p14="http://schemas.microsoft.com/office/powerpoint/2010/main" val="3476626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Resources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31</a:t>
            </a:fld>
            <a:endParaRPr lang="en-US" dirty="0"/>
          </a:p>
        </p:txBody>
      </p:sp>
      <p:sp>
        <p:nvSpPr>
          <p:cNvPr id="9" name="Text Placeholder 2"/>
          <p:cNvSpPr txBox="1">
            <a:spLocks/>
          </p:cNvSpPr>
          <p:nvPr/>
        </p:nvSpPr>
        <p:spPr>
          <a:xfrm>
            <a:off x="576384" y="971550"/>
            <a:ext cx="8077200" cy="3757862"/>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342900">
              <a:buFont typeface="Wingdings" panose="05000000000000000000" pitchFamily="2" charset="2"/>
              <a:buChar char="§"/>
            </a:pPr>
            <a:r>
              <a:rPr lang="en-US" sz="2000" dirty="0"/>
              <a:t>The National Consortium of Telehealth Resource Centers </a:t>
            </a:r>
            <a:r>
              <a:rPr lang="en-US" sz="2000" dirty="0">
                <a:hlinkClick r:id="rId3"/>
              </a:rPr>
              <a:t>https://www.telehealthresourcecenter.org/</a:t>
            </a:r>
            <a:r>
              <a:rPr lang="en-US" sz="2000" dirty="0"/>
              <a:t> </a:t>
            </a:r>
            <a:endParaRPr lang="en-US" sz="2000" b="1" dirty="0"/>
          </a:p>
          <a:p>
            <a:pPr indent="-342900">
              <a:buFont typeface="Wingdings" panose="05000000000000000000" pitchFamily="2" charset="2"/>
              <a:buChar char="§"/>
            </a:pPr>
            <a:r>
              <a:rPr lang="en-US" sz="2000" dirty="0"/>
              <a:t>The American Telemedicine Association </a:t>
            </a:r>
            <a:r>
              <a:rPr lang="en-US" sz="2000" dirty="0">
                <a:hlinkClick r:id="rId4"/>
              </a:rPr>
              <a:t>https://www.americantelemed.org/</a:t>
            </a:r>
            <a:endParaRPr lang="en-US" sz="2000" dirty="0"/>
          </a:p>
          <a:p>
            <a:pPr indent="-342900">
              <a:buFont typeface="Wingdings" panose="05000000000000000000" pitchFamily="2" charset="2"/>
              <a:buChar char="§"/>
            </a:pPr>
            <a:r>
              <a:rPr lang="en-US" sz="2000" dirty="0"/>
              <a:t>ATA Virtual Annual Meeting                                  </a:t>
            </a:r>
            <a:r>
              <a:rPr lang="en-US" sz="2000" dirty="0">
                <a:hlinkClick r:id="rId5"/>
              </a:rPr>
              <a:t>https://gotelehealth.org/2020-ata-telehealth-conference/</a:t>
            </a:r>
            <a:endParaRPr lang="en-US" sz="2000" dirty="0"/>
          </a:p>
          <a:p>
            <a:pPr indent="-342900">
              <a:buFont typeface="Wingdings" panose="05000000000000000000" pitchFamily="2" charset="2"/>
              <a:buChar char="§"/>
            </a:pPr>
            <a:r>
              <a:rPr lang="en-US" sz="2000" dirty="0"/>
              <a:t>The AMA Telehealth Practice Guide </a:t>
            </a:r>
            <a:r>
              <a:rPr lang="en-US" sz="2000" dirty="0">
                <a:hlinkClick r:id="rId6"/>
              </a:rPr>
              <a:t>https://www.ama-assn.org/practice-management/digital/ama-telehealth-quick-guide</a:t>
            </a:r>
            <a:endParaRPr lang="en-US" sz="2000" dirty="0"/>
          </a:p>
          <a:p>
            <a:pPr indent="-342900">
              <a:buFont typeface="Wingdings" panose="05000000000000000000" pitchFamily="2" charset="2"/>
              <a:buChar char="§"/>
            </a:pPr>
            <a:r>
              <a:rPr lang="en-US" sz="2000" dirty="0">
                <a:ea typeface="Gill Sans"/>
                <a:cs typeface="Gill Sans"/>
                <a:sym typeface="Gill Sans"/>
              </a:rPr>
              <a:t>Center for Connected Health Policy  </a:t>
            </a:r>
            <a:r>
              <a:rPr lang="en-US" sz="2000" u="sng" dirty="0">
                <a:solidFill>
                  <a:schemeClr val="hlink"/>
                </a:solidFill>
                <a:hlinkClick r:id="rId7"/>
              </a:rPr>
              <a:t>https://www.cchpca.org/telehealth-policy/current-state-laws-and-reimbursement-policies?jurisdiction=60&amp;category=All&amp;topic=All</a:t>
            </a:r>
            <a:endParaRPr lang="en-US" sz="2800" dirty="0">
              <a:solidFill>
                <a:schemeClr val="lt1"/>
              </a:solidFill>
              <a:latin typeface="Calibri"/>
              <a:ea typeface="Calibri"/>
              <a:cs typeface="Calibri"/>
              <a:sym typeface="Calibri"/>
            </a:endParaRPr>
          </a:p>
          <a:p>
            <a:pPr indent="-342900">
              <a:buFont typeface="Wingdings" panose="05000000000000000000" pitchFamily="2" charset="2"/>
              <a:buChar char="§"/>
            </a:pPr>
            <a:endParaRPr lang="en-US" sz="2000" dirty="0"/>
          </a:p>
          <a:p>
            <a:pPr indent="-342900">
              <a:buFont typeface="Wingdings" panose="05000000000000000000" pitchFamily="2" charset="2"/>
              <a:buChar char="§"/>
            </a:pPr>
            <a:endParaRPr lang="en-US" dirty="0"/>
          </a:p>
          <a:p>
            <a:pPr indent="-342900">
              <a:buFont typeface="Wingdings" panose="05000000000000000000" pitchFamily="2" charset="2"/>
              <a:buChar char="§"/>
            </a:pPr>
            <a:endParaRPr lang="en-US" sz="2000" dirty="0"/>
          </a:p>
        </p:txBody>
      </p:sp>
    </p:spTree>
    <p:extLst>
      <p:ext uri="{BB962C8B-B14F-4D97-AF65-F5344CB8AC3E}">
        <p14:creationId xmlns:p14="http://schemas.microsoft.com/office/powerpoint/2010/main" val="3229766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Resources: Additional Models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32</a:t>
            </a:fld>
            <a:endParaRPr lang="en-US" dirty="0"/>
          </a:p>
        </p:txBody>
      </p:sp>
      <p:sp>
        <p:nvSpPr>
          <p:cNvPr id="9" name="Text Placeholder 2"/>
          <p:cNvSpPr txBox="1">
            <a:spLocks/>
          </p:cNvSpPr>
          <p:nvPr/>
        </p:nvSpPr>
        <p:spPr>
          <a:xfrm>
            <a:off x="533399" y="1210129"/>
            <a:ext cx="8547029" cy="3352800"/>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342900">
              <a:buFont typeface="Wingdings" panose="05000000000000000000" pitchFamily="2" charset="2"/>
              <a:buChar char="§"/>
            </a:pPr>
            <a:r>
              <a:rPr lang="en-US" sz="2000" dirty="0"/>
              <a:t>VA’s HIV Telehealth Program </a:t>
            </a:r>
            <a:r>
              <a:rPr lang="en-US" sz="2000" dirty="0">
                <a:hlinkClick r:id="rId3"/>
              </a:rPr>
              <a:t>https://www.ruralhealth.va.gov/docs/issue-briefs/Ohl-brief-061113.pdf</a:t>
            </a:r>
            <a:endParaRPr lang="en-US" sz="2000" dirty="0"/>
          </a:p>
          <a:p>
            <a:pPr indent="-342900">
              <a:buFont typeface="Wingdings" panose="05000000000000000000" pitchFamily="2" charset="2"/>
              <a:buChar char="§"/>
            </a:pPr>
            <a:r>
              <a:rPr lang="en-US" sz="2000" dirty="0"/>
              <a:t>Telehealth Use in Medical Case Management </a:t>
            </a:r>
            <a:r>
              <a:rPr lang="en-US" sz="2000" dirty="0">
                <a:hlinkClick r:id="rId4"/>
              </a:rPr>
              <a:t>https://www.ruralhealthinfo.org/project-examples/775</a:t>
            </a:r>
            <a:endParaRPr lang="en-US" sz="2000" dirty="0"/>
          </a:p>
          <a:p>
            <a:pPr indent="-342900">
              <a:buFont typeface="Wingdings" panose="05000000000000000000" pitchFamily="2" charset="2"/>
              <a:buChar char="§"/>
            </a:pPr>
            <a:r>
              <a:rPr lang="en-US" sz="2000" dirty="0"/>
              <a:t>A Patient’s Guide to Telemedicine </a:t>
            </a:r>
            <a:r>
              <a:rPr lang="en-US" sz="2000" dirty="0">
                <a:hlinkClick r:id="rId5"/>
              </a:rPr>
              <a:t>https://www.himss.org/news/patients-guide-telemedicine</a:t>
            </a:r>
            <a:endParaRPr lang="en-US" sz="2000" dirty="0"/>
          </a:p>
          <a:p>
            <a:pPr indent="-342900">
              <a:buFont typeface="Wingdings" panose="05000000000000000000" pitchFamily="2" charset="2"/>
              <a:buChar char="§"/>
            </a:pPr>
            <a:r>
              <a:rPr lang="en-US" sz="2000" dirty="0">
                <a:solidFill>
                  <a:srgbClr val="1C344D"/>
                </a:solidFill>
              </a:rPr>
              <a:t>American Academy of Family Physicians Telemedicine </a:t>
            </a:r>
            <a:r>
              <a:rPr lang="en-US" sz="2000" u="sng" dirty="0">
                <a:solidFill>
                  <a:schemeClr val="hlink"/>
                </a:solidFill>
                <a:hlinkClick r:id="rId6"/>
              </a:rPr>
              <a:t>https://www.aafp.org/media-center/kits/telemedicine-and-telehealth.html</a:t>
            </a:r>
            <a:r>
              <a:rPr lang="en-US" sz="2000" dirty="0">
                <a:solidFill>
                  <a:srgbClr val="1C344D"/>
                </a:solidFill>
              </a:rPr>
              <a:t> </a:t>
            </a:r>
          </a:p>
          <a:p>
            <a:pPr indent="-342900">
              <a:buFont typeface="Wingdings" panose="05000000000000000000" pitchFamily="2" charset="2"/>
              <a:buChar char="§"/>
            </a:pPr>
            <a:r>
              <a:rPr lang="en-US" sz="2000" dirty="0">
                <a:solidFill>
                  <a:srgbClr val="0A0A0A"/>
                </a:solidFill>
              </a:rPr>
              <a:t>Southwest Telehealth Resource Center </a:t>
            </a:r>
            <a:r>
              <a:rPr lang="en-US" sz="2000" u="sng" dirty="0">
                <a:solidFill>
                  <a:schemeClr val="hlink"/>
                </a:solidFill>
                <a:hlinkClick r:id="rId7"/>
              </a:rPr>
              <a:t>https://southwesttrc.org/</a:t>
            </a:r>
            <a:r>
              <a:rPr lang="en-US" sz="2000" dirty="0">
                <a:solidFill>
                  <a:srgbClr val="0A0A0A"/>
                </a:solidFill>
              </a:rPr>
              <a:t> </a:t>
            </a:r>
          </a:p>
          <a:p>
            <a:pPr marL="0" indent="0">
              <a:buNone/>
            </a:pPr>
            <a:endParaRPr lang="en-US" sz="2000" dirty="0">
              <a:solidFill>
                <a:srgbClr val="1C344D"/>
              </a:solidFill>
            </a:endParaRPr>
          </a:p>
          <a:p>
            <a:pPr indent="-342900">
              <a:buFont typeface="Wingdings" panose="05000000000000000000" pitchFamily="2" charset="2"/>
              <a:buChar char="§"/>
            </a:pPr>
            <a:endParaRPr lang="en-US" sz="2200" dirty="0"/>
          </a:p>
          <a:p>
            <a:pPr indent="-342900" algn="ctr">
              <a:buFont typeface="Wingdings" panose="05000000000000000000" pitchFamily="2" charset="2"/>
              <a:buChar char="§"/>
            </a:pPr>
            <a:endParaRPr lang="en-US" sz="2200" dirty="0"/>
          </a:p>
        </p:txBody>
      </p:sp>
    </p:spTree>
    <p:extLst>
      <p:ext uri="{BB962C8B-B14F-4D97-AF65-F5344CB8AC3E}">
        <p14:creationId xmlns:p14="http://schemas.microsoft.com/office/powerpoint/2010/main" val="2651086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sz="3600" dirty="0"/>
              <a:t>Resources</a:t>
            </a:r>
            <a:endParaRPr lang="en-US" dirty="0"/>
          </a:p>
        </p:txBody>
      </p:sp>
      <p:sp>
        <p:nvSpPr>
          <p:cNvPr id="6" name="Content Placeholder 5"/>
          <p:cNvSpPr>
            <a:spLocks noGrp="1"/>
          </p:cNvSpPr>
          <p:nvPr>
            <p:ph sz="half" idx="1"/>
          </p:nvPr>
        </p:nvSpPr>
        <p:spPr>
          <a:xfrm>
            <a:off x="237511" y="894787"/>
            <a:ext cx="4343400" cy="3771900"/>
          </a:xfrm>
        </p:spPr>
        <p:txBody>
          <a:bodyPr>
            <a:normAutofit fontScale="85000" lnSpcReduction="10000"/>
          </a:bodyPr>
          <a:lstStyle/>
          <a:p>
            <a:r>
              <a:rPr lang="en-US" dirty="0"/>
              <a:t>Clinical Consultation Center </a:t>
            </a:r>
            <a:r>
              <a:rPr lang="en-US" sz="2400" dirty="0">
                <a:hlinkClick r:id="rId3"/>
              </a:rPr>
              <a:t>http://nccc.ucsf.edu/</a:t>
            </a:r>
            <a:endParaRPr lang="en-US" sz="2400" dirty="0"/>
          </a:p>
          <a:p>
            <a:pPr lvl="1"/>
            <a:r>
              <a:rPr lang="en-US" sz="2200" dirty="0"/>
              <a:t>HIV Management</a:t>
            </a:r>
          </a:p>
          <a:p>
            <a:pPr lvl="1"/>
            <a:r>
              <a:rPr lang="en-US" sz="2200" dirty="0"/>
              <a:t>Perinatal HIV </a:t>
            </a:r>
          </a:p>
          <a:p>
            <a:pPr lvl="1"/>
            <a:r>
              <a:rPr lang="en-US" sz="2200" dirty="0"/>
              <a:t>HIV PrEP </a:t>
            </a:r>
          </a:p>
          <a:p>
            <a:pPr lvl="1"/>
            <a:r>
              <a:rPr lang="en-US" sz="2200" dirty="0"/>
              <a:t>HIV PEP line</a:t>
            </a:r>
          </a:p>
          <a:p>
            <a:pPr lvl="1"/>
            <a:r>
              <a:rPr lang="en-US" sz="2200" dirty="0"/>
              <a:t>HCV Management</a:t>
            </a:r>
          </a:p>
          <a:p>
            <a:pPr lvl="1"/>
            <a:r>
              <a:rPr lang="en-US" sz="2200" dirty="0"/>
              <a:t>Substance Use Managemen</a:t>
            </a:r>
            <a:r>
              <a:rPr lang="en-US" dirty="0"/>
              <a:t>t</a:t>
            </a:r>
          </a:p>
          <a:p>
            <a:pPr lvl="1"/>
            <a:endParaRPr lang="en-US" sz="300" dirty="0"/>
          </a:p>
          <a:p>
            <a:r>
              <a:rPr lang="en-US" dirty="0"/>
              <a:t>Additional Trainings </a:t>
            </a:r>
            <a:r>
              <a:rPr lang="en-US" sz="2600" dirty="0">
                <a:hlinkClick r:id="rId4"/>
              </a:rPr>
              <a:t>scaetcecho@salud.unm.edu</a:t>
            </a:r>
            <a:r>
              <a:rPr lang="en-US" sz="2600" dirty="0"/>
              <a:t>       </a:t>
            </a:r>
            <a:r>
              <a:rPr lang="en-US" sz="2600" dirty="0">
                <a:hlinkClick r:id="rId5"/>
              </a:rPr>
              <a:t>https://hsc.unm.edu/scaetc/</a:t>
            </a:r>
            <a:endParaRPr lang="en-US" sz="2600" dirty="0"/>
          </a:p>
          <a:p>
            <a:pPr marL="114300" indent="0">
              <a:buNone/>
            </a:pPr>
            <a:endParaRPr lang="en-US" sz="2200" dirty="0"/>
          </a:p>
        </p:txBody>
      </p:sp>
      <p:sp>
        <p:nvSpPr>
          <p:cNvPr id="7" name="Content Placeholder 6"/>
          <p:cNvSpPr>
            <a:spLocks noGrp="1"/>
          </p:cNvSpPr>
          <p:nvPr>
            <p:ph sz="half" idx="2"/>
          </p:nvPr>
        </p:nvSpPr>
        <p:spPr>
          <a:xfrm>
            <a:off x="4412541" y="894786"/>
            <a:ext cx="4768362" cy="3923738"/>
          </a:xfrm>
        </p:spPr>
        <p:txBody>
          <a:bodyPr>
            <a:normAutofit fontScale="62500" lnSpcReduction="20000"/>
          </a:bodyPr>
          <a:lstStyle/>
          <a:p>
            <a:r>
              <a:rPr lang="en-US" sz="3500" dirty="0"/>
              <a:t>AETC National HIV Curriculum </a:t>
            </a:r>
            <a:r>
              <a:rPr lang="en-US" sz="2700" dirty="0">
                <a:hlinkClick r:id="rId6"/>
              </a:rPr>
              <a:t>https://aidsetc.org/nhc</a:t>
            </a:r>
            <a:endParaRPr lang="en-US" sz="1100" dirty="0"/>
          </a:p>
          <a:p>
            <a:r>
              <a:rPr lang="en-US" sz="3500" dirty="0">
                <a:solidFill>
                  <a:schemeClr val="dk1"/>
                </a:solidFill>
              </a:rPr>
              <a:t>AETC National HIV-HCV Curriculum </a:t>
            </a:r>
            <a:r>
              <a:rPr lang="en-US" sz="2700" u="sng" dirty="0">
                <a:solidFill>
                  <a:schemeClr val="hlink"/>
                </a:solidFill>
                <a:hlinkClick r:id="rId7"/>
              </a:rPr>
              <a:t>https://aidsetc.org/hivhcv</a:t>
            </a:r>
            <a:endParaRPr lang="en-US" sz="1300" u="sng" dirty="0">
              <a:solidFill>
                <a:schemeClr val="dk1"/>
              </a:solidFill>
            </a:endParaRPr>
          </a:p>
          <a:p>
            <a:r>
              <a:rPr lang="en-US" sz="3500" dirty="0">
                <a:solidFill>
                  <a:schemeClr val="dk1"/>
                </a:solidFill>
              </a:rPr>
              <a:t>Hepatitis C Online</a:t>
            </a:r>
            <a:r>
              <a:rPr lang="en-US" dirty="0">
                <a:solidFill>
                  <a:schemeClr val="dk1"/>
                </a:solidFill>
              </a:rPr>
              <a:t> </a:t>
            </a:r>
            <a:r>
              <a:rPr lang="en-US" sz="2700" u="sng" dirty="0">
                <a:solidFill>
                  <a:schemeClr val="hlink"/>
                </a:solidFill>
                <a:hlinkClick r:id="rId8"/>
              </a:rPr>
              <a:t>https://www.hepatitisc.uw.edu/</a:t>
            </a:r>
            <a:endParaRPr lang="en-US" sz="1300" dirty="0">
              <a:solidFill>
                <a:schemeClr val="dk1"/>
              </a:solidFill>
            </a:endParaRPr>
          </a:p>
          <a:p>
            <a:r>
              <a:rPr lang="en-US" sz="3500" dirty="0"/>
              <a:t>AETC National Coordinating Resource Center </a:t>
            </a:r>
            <a:r>
              <a:rPr lang="en-US" sz="2700" dirty="0">
                <a:hlinkClick r:id="rId9"/>
              </a:rPr>
              <a:t>https://targethiv.org/library/aetc-national-coordinating-resource-center-0</a:t>
            </a:r>
            <a:endParaRPr lang="en-US" sz="2700" dirty="0"/>
          </a:p>
          <a:p>
            <a:r>
              <a:rPr lang="en-US" sz="3800" dirty="0"/>
              <a:t>Present Cases on ECHO   </a:t>
            </a:r>
            <a:r>
              <a:rPr lang="en-US" dirty="0">
                <a:hlinkClick r:id="rId10"/>
              </a:rPr>
              <a:t>http://echo.unm.edu</a:t>
            </a:r>
            <a:r>
              <a:rPr lang="en-US" dirty="0"/>
              <a:t>        </a:t>
            </a:r>
            <a:r>
              <a:rPr lang="en-US" dirty="0">
                <a:hlinkClick r:id="rId11"/>
              </a:rPr>
              <a:t>hivecho@salud.unm.edu</a:t>
            </a:r>
            <a:r>
              <a:rPr lang="en-US" dirty="0"/>
              <a:t> </a:t>
            </a:r>
          </a:p>
          <a:p>
            <a:endParaRPr lang="en-US" sz="27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33</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BE4C709-F046-4FA4-8ACE-F39607F376BF}"/>
              </a:ext>
            </a:extLst>
          </p:cNvPr>
          <p:cNvSpPr>
            <a:spLocks noGrp="1"/>
          </p:cNvSpPr>
          <p:nvPr>
            <p:ph type="sldNum" sz="quarter" idx="12"/>
          </p:nvPr>
        </p:nvSpPr>
        <p:spPr/>
        <p:txBody>
          <a:bodyPr/>
          <a:lstStyle/>
          <a:p>
            <a:fld id="{6E2D2B3B-882E-40F3-A32F-6DD516915044}" type="slidenum">
              <a:rPr lang="en-US" smtClean="0"/>
              <a:pPr/>
              <a:t>4</a:t>
            </a:fld>
            <a:endParaRPr lang="en-US" dirty="0"/>
          </a:p>
        </p:txBody>
      </p:sp>
      <p:pic>
        <p:nvPicPr>
          <p:cNvPr id="7" name="Picture 6">
            <a:extLst>
              <a:ext uri="{FF2B5EF4-FFF2-40B4-BE49-F238E27FC236}">
                <a16:creationId xmlns:a16="http://schemas.microsoft.com/office/drawing/2014/main" xmlns="" id="{9D6091CF-CF63-4EE6-866D-2170F44BC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42" y="209550"/>
            <a:ext cx="8183117" cy="4191585"/>
          </a:xfrm>
          <a:prstGeom prst="rect">
            <a:avLst/>
          </a:prstGeom>
          <a:ln>
            <a:solidFill>
              <a:schemeClr val="tx1"/>
            </a:solidFill>
          </a:ln>
        </p:spPr>
      </p:pic>
    </p:spTree>
    <p:extLst>
      <p:ext uri="{BB962C8B-B14F-4D97-AF65-F5344CB8AC3E}">
        <p14:creationId xmlns:p14="http://schemas.microsoft.com/office/powerpoint/2010/main" val="123250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03A31C-E854-496D-AF88-108032AABB0F}"/>
              </a:ext>
            </a:extLst>
          </p:cNvPr>
          <p:cNvSpPr>
            <a:spLocks noGrp="1"/>
          </p:cNvSpPr>
          <p:nvPr>
            <p:ph type="title"/>
          </p:nvPr>
        </p:nvSpPr>
        <p:spPr/>
        <p:txBody>
          <a:bodyPr/>
          <a:lstStyle/>
          <a:p>
            <a:pPr algn="ctr"/>
            <a:r>
              <a:rPr lang="en-US" sz="3600" dirty="0"/>
              <a:t>Defining Telehealth</a:t>
            </a:r>
          </a:p>
        </p:txBody>
      </p:sp>
      <p:sp>
        <p:nvSpPr>
          <p:cNvPr id="4" name="Slide Number Placeholder 3">
            <a:extLst>
              <a:ext uri="{FF2B5EF4-FFF2-40B4-BE49-F238E27FC236}">
                <a16:creationId xmlns:a16="http://schemas.microsoft.com/office/drawing/2014/main" xmlns="" id="{2F1AEEF8-F67B-44A4-AD31-CD4F762F47D5}"/>
              </a:ext>
            </a:extLst>
          </p:cNvPr>
          <p:cNvSpPr>
            <a:spLocks noGrp="1"/>
          </p:cNvSpPr>
          <p:nvPr>
            <p:ph type="sldNum" sz="quarter" idx="12"/>
          </p:nvPr>
        </p:nvSpPr>
        <p:spPr/>
        <p:txBody>
          <a:bodyPr/>
          <a:lstStyle/>
          <a:p>
            <a:fld id="{1D2EA5EF-C699-AF4C-BA42-C0A1CAAB713C}" type="slidenum">
              <a:rPr lang="en-US" smtClean="0"/>
              <a:t>5</a:t>
            </a:fld>
            <a:endParaRPr lang="en-US" dirty="0"/>
          </a:p>
        </p:txBody>
      </p:sp>
      <p:sp>
        <p:nvSpPr>
          <p:cNvPr id="5" name="Footer Placeholder 4">
            <a:extLst>
              <a:ext uri="{FF2B5EF4-FFF2-40B4-BE49-F238E27FC236}">
                <a16:creationId xmlns:a16="http://schemas.microsoft.com/office/drawing/2014/main" xmlns="" id="{1BDE5254-6D4B-4316-A64B-1F23B6D27CB8}"/>
              </a:ext>
            </a:extLst>
          </p:cNvPr>
          <p:cNvSpPr>
            <a:spLocks noGrp="1"/>
          </p:cNvSpPr>
          <p:nvPr>
            <p:ph type="ftr" sz="quarter" idx="3"/>
          </p:nvPr>
        </p:nvSpPr>
        <p:spPr>
          <a:xfrm>
            <a:off x="3083515" y="4764531"/>
            <a:ext cx="3275474" cy="274320"/>
          </a:xfrm>
        </p:spPr>
        <p:txBody>
          <a:bodyPr/>
          <a:lstStyle/>
          <a:p>
            <a:pPr algn="ctr"/>
            <a:r>
              <a:rPr lang="en-US" dirty="0"/>
              <a:t>aidsetc.org</a:t>
            </a:r>
          </a:p>
        </p:txBody>
      </p:sp>
      <p:sp>
        <p:nvSpPr>
          <p:cNvPr id="6" name="Content Placeholder 5">
            <a:extLst>
              <a:ext uri="{FF2B5EF4-FFF2-40B4-BE49-F238E27FC236}">
                <a16:creationId xmlns:a16="http://schemas.microsoft.com/office/drawing/2014/main" xmlns="" id="{AE05D894-919F-4E7F-B07A-774772F1F4EB}"/>
              </a:ext>
            </a:extLst>
          </p:cNvPr>
          <p:cNvSpPr txBox="1">
            <a:spLocks noGrp="1"/>
          </p:cNvSpPr>
          <p:nvPr>
            <p:ph idx="1"/>
          </p:nvPr>
        </p:nvSpPr>
        <p:spPr>
          <a:xfrm>
            <a:off x="995484" y="1327203"/>
            <a:ext cx="7239000" cy="2561727"/>
          </a:xfrm>
          <a:prstGeom prst="rect">
            <a:avLst/>
          </a:prstGeom>
          <a:noFill/>
        </p:spPr>
        <p:txBody>
          <a:bodyPr wrap="square" rtlCol="0" anchor="ctr">
            <a:spAutoFit/>
          </a:bodyPr>
          <a:lstStyle/>
          <a:p>
            <a:pPr marL="85584" indent="0" algn="ctr">
              <a:spcAft>
                <a:spcPts val="1350"/>
              </a:spcAft>
              <a:buNone/>
            </a:pPr>
            <a:r>
              <a:rPr lang="en-US" dirty="0"/>
              <a:t>‘The use of electronic information and telecommunications technologies to support and promote long-distance clinical health care, patient and professional health-related education, public health and health administration.’                                                 </a:t>
            </a:r>
          </a:p>
          <a:p>
            <a:pPr marL="85584" indent="0">
              <a:spcAft>
                <a:spcPts val="1350"/>
              </a:spcAft>
              <a:buNone/>
            </a:pPr>
            <a:r>
              <a:rPr lang="en-US" dirty="0"/>
              <a:t>                                                 (</a:t>
            </a:r>
            <a:r>
              <a:rPr lang="en-US" dirty="0">
                <a:hlinkClick r:id="rId2"/>
              </a:rPr>
              <a:t>HRSA</a:t>
            </a:r>
            <a:r>
              <a:rPr lang="en-US" dirty="0"/>
              <a:t>, 2020)</a:t>
            </a:r>
          </a:p>
        </p:txBody>
      </p:sp>
    </p:spTree>
    <p:extLst>
      <p:ext uri="{BB962C8B-B14F-4D97-AF65-F5344CB8AC3E}">
        <p14:creationId xmlns:p14="http://schemas.microsoft.com/office/powerpoint/2010/main" val="278045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Impact of Telehealth </a:t>
            </a:r>
          </a:p>
        </p:txBody>
      </p:sp>
      <p:sp>
        <p:nvSpPr>
          <p:cNvPr id="3" name="Content Placeholder 2"/>
          <p:cNvSpPr>
            <a:spLocks noGrp="1"/>
          </p:cNvSpPr>
          <p:nvPr>
            <p:ph idx="1"/>
          </p:nvPr>
        </p:nvSpPr>
        <p:spPr>
          <a:xfrm>
            <a:off x="302188" y="1037704"/>
            <a:ext cx="8229600" cy="3280268"/>
          </a:xfrm>
        </p:spPr>
        <p:txBody>
          <a:bodyPr>
            <a:normAutofit/>
          </a:bodyPr>
          <a:lstStyle/>
          <a:p>
            <a:r>
              <a:rPr lang="en-US" dirty="0"/>
              <a:t>Increases access to quality health care while       reducing demand on resources (time &amp; cost) </a:t>
            </a:r>
          </a:p>
          <a:p>
            <a:r>
              <a:rPr lang="en-US" dirty="0"/>
              <a:t>Direct telemedicine has been shown to result in similar positive health outcomes as ‘in-person’ care</a:t>
            </a:r>
          </a:p>
          <a:p>
            <a:r>
              <a:rPr lang="en-US" dirty="0"/>
              <a:t>Similar clinical outcomes, including treatment adherence, quality-of-life, psychological &amp; emotional status for people with HIV taking antiretroviral therapy (ART) compared to ‘in-person’ care</a:t>
            </a:r>
          </a:p>
          <a:p>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6</a:t>
            </a:fld>
            <a:endParaRPr lang="en-US" dirty="0"/>
          </a:p>
        </p:txBody>
      </p:sp>
      <p:sp>
        <p:nvSpPr>
          <p:cNvPr id="5" name="Footer Placeholder 4"/>
          <p:cNvSpPr>
            <a:spLocks noGrp="1"/>
          </p:cNvSpPr>
          <p:nvPr>
            <p:ph type="ftr" sz="quarter" idx="3"/>
          </p:nvPr>
        </p:nvSpPr>
        <p:spPr>
          <a:xfrm>
            <a:off x="3181484" y="4764531"/>
            <a:ext cx="3275474" cy="274320"/>
          </a:xfrm>
        </p:spPr>
        <p:txBody>
          <a:bodyPr/>
          <a:lstStyle/>
          <a:p>
            <a:pPr algn="ctr"/>
            <a:r>
              <a:rPr lang="en-US" dirty="0"/>
              <a:t>aidsetc.org</a:t>
            </a:r>
          </a:p>
        </p:txBody>
      </p:sp>
      <p:pic>
        <p:nvPicPr>
          <p:cNvPr id="6" name="Picture 5"/>
          <p:cNvPicPr>
            <a:picLocks noChangeAspect="1"/>
          </p:cNvPicPr>
          <p:nvPr/>
        </p:nvPicPr>
        <p:blipFill>
          <a:blip r:embed="rId3">
            <a:alphaModFix/>
          </a:blip>
          <a:stretch>
            <a:fillRect/>
          </a:stretch>
        </p:blipFill>
        <p:spPr>
          <a:xfrm>
            <a:off x="6742151" y="658755"/>
            <a:ext cx="1957901" cy="1303993"/>
          </a:xfrm>
          <a:prstGeom prst="rect">
            <a:avLst/>
          </a:prstGeom>
        </p:spPr>
      </p:pic>
      <p:sp>
        <p:nvSpPr>
          <p:cNvPr id="7" name="Rectangle 6"/>
          <p:cNvSpPr/>
          <p:nvPr/>
        </p:nvSpPr>
        <p:spPr>
          <a:xfrm>
            <a:off x="381000" y="4243685"/>
            <a:ext cx="8425108" cy="461665"/>
          </a:xfrm>
          <a:prstGeom prst="rect">
            <a:avLst/>
          </a:prstGeom>
        </p:spPr>
        <p:txBody>
          <a:bodyPr wrap="square">
            <a:spAutoFit/>
          </a:bodyPr>
          <a:lstStyle/>
          <a:p>
            <a:pPr algn="ctr"/>
            <a:r>
              <a:rPr lang="en-US" sz="1200" dirty="0"/>
              <a:t>www.hrsa.gov/rural-health/telehealth/index.html. Young J, et al. CID; 2019;68(9)1437–43. www.ruralhealthinfo.org/toolkits/hiv-aids/2/improve/technology. Dandachi D, et al. J Invest Med. 2019; 67(5):815–20. </a:t>
            </a:r>
          </a:p>
        </p:txBody>
      </p:sp>
    </p:spTree>
    <p:extLst>
      <p:ext uri="{BB962C8B-B14F-4D97-AF65-F5344CB8AC3E}">
        <p14:creationId xmlns:p14="http://schemas.microsoft.com/office/powerpoint/2010/main" val="62006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Telehealth &amp; HIV Care</a:t>
            </a:r>
          </a:p>
        </p:txBody>
      </p:sp>
      <p:sp>
        <p:nvSpPr>
          <p:cNvPr id="3" name="Content Placeholder 2"/>
          <p:cNvSpPr>
            <a:spLocks noGrp="1"/>
          </p:cNvSpPr>
          <p:nvPr>
            <p:ph idx="1"/>
          </p:nvPr>
        </p:nvSpPr>
        <p:spPr>
          <a:xfrm>
            <a:off x="390129" y="1004146"/>
            <a:ext cx="8534400" cy="3472604"/>
          </a:xfrm>
        </p:spPr>
        <p:txBody>
          <a:bodyPr>
            <a:noAutofit/>
          </a:bodyPr>
          <a:lstStyle/>
          <a:p>
            <a:pPr marL="457200" indent="-457200">
              <a:buFont typeface="Wingdings" panose="05000000000000000000" pitchFamily="2" charset="2"/>
              <a:buChar char="§"/>
            </a:pPr>
            <a:r>
              <a:rPr lang="en-US" dirty="0"/>
              <a:t>Telehealth helps to bridge that gap, in terms of both direct patient–provider contact and training local primary care providers to offer comprehensive HIV care, thereby expanding the clinical HIV workforce. </a:t>
            </a:r>
          </a:p>
          <a:p>
            <a:pPr marL="457200" indent="-457200" defTabSz="625475"/>
            <a:r>
              <a:rPr lang="en-US" dirty="0"/>
              <a:t>To keep pace with advances in technology and improve care delivery to hard-to-reach clients, the Health Resources and Services Administration’s Ryan White HIV/AIDS Program (RWHAP) supports programs that supplement traditional HIV care with telehealth. </a:t>
            </a:r>
          </a:p>
        </p:txBody>
      </p:sp>
      <p:sp>
        <p:nvSpPr>
          <p:cNvPr id="4" name="Slide Number Placeholder 3"/>
          <p:cNvSpPr>
            <a:spLocks noGrp="1"/>
          </p:cNvSpPr>
          <p:nvPr>
            <p:ph type="sldNum" sz="quarter" idx="12"/>
          </p:nvPr>
        </p:nvSpPr>
        <p:spPr/>
        <p:txBody>
          <a:bodyPr/>
          <a:lstStyle/>
          <a:p>
            <a:fld id="{1D2EA5EF-C699-AF4C-BA42-C0A1CAAB713C}" type="slidenum">
              <a:rPr lang="en-US" smtClean="0"/>
              <a:t>7</a:t>
            </a:fld>
            <a:endParaRPr lang="en-US" dirty="0"/>
          </a:p>
        </p:txBody>
      </p:sp>
      <p:sp>
        <p:nvSpPr>
          <p:cNvPr id="5" name="Footer Placeholder 4"/>
          <p:cNvSpPr>
            <a:spLocks noGrp="1"/>
          </p:cNvSpPr>
          <p:nvPr>
            <p:ph type="ftr" sz="quarter" idx="3"/>
          </p:nvPr>
        </p:nvSpPr>
        <p:spPr>
          <a:xfrm>
            <a:off x="2929558" y="4764531"/>
            <a:ext cx="3275474" cy="274320"/>
          </a:xfrm>
        </p:spPr>
        <p:txBody>
          <a:bodyPr/>
          <a:lstStyle/>
          <a:p>
            <a:pPr algn="ctr"/>
            <a:r>
              <a:rPr lang="en-US" dirty="0"/>
              <a:t>aidsetc.org</a:t>
            </a:r>
          </a:p>
        </p:txBody>
      </p:sp>
      <p:sp>
        <p:nvSpPr>
          <p:cNvPr id="6" name="Rectangle 5"/>
          <p:cNvSpPr/>
          <p:nvPr/>
        </p:nvSpPr>
        <p:spPr>
          <a:xfrm>
            <a:off x="228600" y="4451434"/>
            <a:ext cx="8534400" cy="253916"/>
          </a:xfrm>
          <a:prstGeom prst="rect">
            <a:avLst/>
          </a:prstGeom>
        </p:spPr>
        <p:txBody>
          <a:bodyPr wrap="square">
            <a:spAutoFit/>
          </a:bodyPr>
          <a:lstStyle/>
          <a:p>
            <a:pPr lvl="1" algn="ctr"/>
            <a:r>
              <a:rPr lang="en-US" sz="1050" i="1" dirty="0"/>
              <a:t>Laura W. Cheever, M.D., Sc.M. Associate Administrator for the HIV/AIDS Bureau, HRSA. </a:t>
            </a:r>
            <a:r>
              <a:rPr lang="en-US" sz="1050" dirty="0">
                <a:hlinkClick r:id="rId3"/>
              </a:rPr>
              <a:t>CAREAction Newsletter October 2019</a:t>
            </a:r>
            <a:endParaRPr lang="en-US" sz="1050" i="1" dirty="0"/>
          </a:p>
        </p:txBody>
      </p:sp>
    </p:spTree>
    <p:extLst>
      <p:ext uri="{BB962C8B-B14F-4D97-AF65-F5344CB8AC3E}">
        <p14:creationId xmlns:p14="http://schemas.microsoft.com/office/powerpoint/2010/main" val="368363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E1651-27ED-4268-957A-81B3DBA25D47}"/>
              </a:ext>
            </a:extLst>
          </p:cNvPr>
          <p:cNvSpPr>
            <a:spLocks noGrp="1"/>
          </p:cNvSpPr>
          <p:nvPr>
            <p:ph type="title"/>
          </p:nvPr>
        </p:nvSpPr>
        <p:spPr/>
        <p:txBody>
          <a:bodyPr/>
          <a:lstStyle/>
          <a:p>
            <a:pPr algn="ctr"/>
            <a:r>
              <a:rPr lang="en-US" dirty="0"/>
              <a:t>Telemedicine vs. Telehealth</a:t>
            </a:r>
          </a:p>
        </p:txBody>
      </p:sp>
      <p:sp>
        <p:nvSpPr>
          <p:cNvPr id="5" name="Text Placeholder 4">
            <a:extLst>
              <a:ext uri="{FF2B5EF4-FFF2-40B4-BE49-F238E27FC236}">
                <a16:creationId xmlns:a16="http://schemas.microsoft.com/office/drawing/2014/main" xmlns="" id="{D6C79DD6-EA1D-40A0-9D10-F222EAE3460F}"/>
              </a:ext>
            </a:extLst>
          </p:cNvPr>
          <p:cNvSpPr>
            <a:spLocks noGrp="1"/>
          </p:cNvSpPr>
          <p:nvPr>
            <p:ph type="body" idx="1"/>
          </p:nvPr>
        </p:nvSpPr>
        <p:spPr/>
        <p:txBody>
          <a:bodyPr/>
          <a:lstStyle/>
          <a:p>
            <a:r>
              <a:rPr lang="en-US" u="sng" dirty="0">
                <a:solidFill>
                  <a:srgbClr val="1C344D"/>
                </a:solidFill>
              </a:rPr>
              <a:t>Telemedicine</a:t>
            </a:r>
          </a:p>
        </p:txBody>
      </p:sp>
      <p:sp>
        <p:nvSpPr>
          <p:cNvPr id="6" name="Content Placeholder 5">
            <a:extLst>
              <a:ext uri="{FF2B5EF4-FFF2-40B4-BE49-F238E27FC236}">
                <a16:creationId xmlns:a16="http://schemas.microsoft.com/office/drawing/2014/main" xmlns="" id="{DF5865F3-CE3C-423B-8692-7E6D1363C942}"/>
              </a:ext>
            </a:extLst>
          </p:cNvPr>
          <p:cNvSpPr>
            <a:spLocks noGrp="1"/>
          </p:cNvSpPr>
          <p:nvPr>
            <p:ph sz="half" idx="2"/>
          </p:nvPr>
        </p:nvSpPr>
        <p:spPr/>
        <p:txBody>
          <a:bodyPr>
            <a:normAutofit fontScale="92500" lnSpcReduction="20000"/>
          </a:bodyPr>
          <a:lstStyle/>
          <a:p>
            <a:r>
              <a:rPr lang="en-US" dirty="0"/>
              <a:t>Specific to </a:t>
            </a:r>
            <a:r>
              <a:rPr lang="en-US" i="1" dirty="0"/>
              <a:t>clinical services</a:t>
            </a:r>
          </a:p>
          <a:p>
            <a:r>
              <a:rPr lang="en-US" dirty="0"/>
              <a:t>Practice of medicine using technology to deliver care at a distance</a:t>
            </a:r>
          </a:p>
          <a:p>
            <a:r>
              <a:rPr lang="en-US" dirty="0"/>
              <a:t>Provider is in separate location and delivers care to a patient at another location using telecommunications</a:t>
            </a:r>
            <a:endParaRPr lang="en-US" i="1" dirty="0"/>
          </a:p>
          <a:p>
            <a:endParaRPr lang="en-US" dirty="0"/>
          </a:p>
        </p:txBody>
      </p:sp>
      <p:sp>
        <p:nvSpPr>
          <p:cNvPr id="7" name="Text Placeholder 6">
            <a:extLst>
              <a:ext uri="{FF2B5EF4-FFF2-40B4-BE49-F238E27FC236}">
                <a16:creationId xmlns:a16="http://schemas.microsoft.com/office/drawing/2014/main" xmlns="" id="{A50B8439-CF45-4C09-99B9-7E9E6AB91DE0}"/>
              </a:ext>
            </a:extLst>
          </p:cNvPr>
          <p:cNvSpPr>
            <a:spLocks noGrp="1"/>
          </p:cNvSpPr>
          <p:nvPr>
            <p:ph type="body" sz="quarter" idx="3"/>
          </p:nvPr>
        </p:nvSpPr>
        <p:spPr/>
        <p:txBody>
          <a:bodyPr/>
          <a:lstStyle/>
          <a:p>
            <a:r>
              <a:rPr lang="en-US" u="sng" dirty="0">
                <a:solidFill>
                  <a:srgbClr val="1C344D"/>
                </a:solidFill>
              </a:rPr>
              <a:t>Telehealth</a:t>
            </a:r>
          </a:p>
        </p:txBody>
      </p:sp>
      <p:sp>
        <p:nvSpPr>
          <p:cNvPr id="8" name="Content Placeholder 7">
            <a:extLst>
              <a:ext uri="{FF2B5EF4-FFF2-40B4-BE49-F238E27FC236}">
                <a16:creationId xmlns:a16="http://schemas.microsoft.com/office/drawing/2014/main" xmlns="" id="{9D13991C-2865-4071-A8D1-3D03063B66D3}"/>
              </a:ext>
            </a:extLst>
          </p:cNvPr>
          <p:cNvSpPr>
            <a:spLocks noGrp="1"/>
          </p:cNvSpPr>
          <p:nvPr>
            <p:ph sz="quarter" idx="4"/>
          </p:nvPr>
        </p:nvSpPr>
        <p:spPr>
          <a:xfrm>
            <a:off x="4572000" y="1806538"/>
            <a:ext cx="4508428" cy="3051212"/>
          </a:xfrm>
        </p:spPr>
        <p:txBody>
          <a:bodyPr>
            <a:normAutofit fontScale="85000" lnSpcReduction="20000"/>
          </a:bodyPr>
          <a:lstStyle/>
          <a:p>
            <a:r>
              <a:rPr lang="en-US" dirty="0"/>
              <a:t>Broad term</a:t>
            </a:r>
          </a:p>
          <a:p>
            <a:r>
              <a:rPr lang="en-US" dirty="0"/>
              <a:t>Used to provide care &amp; services at-a-distance</a:t>
            </a:r>
          </a:p>
          <a:p>
            <a:r>
              <a:rPr lang="en-US" dirty="0"/>
              <a:t>Examples:</a:t>
            </a:r>
          </a:p>
          <a:p>
            <a:pPr lvl="1"/>
            <a:r>
              <a:rPr lang="en-US" sz="2300" dirty="0"/>
              <a:t>Provider training </a:t>
            </a:r>
          </a:p>
          <a:p>
            <a:pPr lvl="1"/>
            <a:r>
              <a:rPr lang="en-US" sz="2300" dirty="0"/>
              <a:t>Administrative meetings</a:t>
            </a:r>
          </a:p>
          <a:p>
            <a:pPr lvl="1"/>
            <a:r>
              <a:rPr lang="en-US" sz="2300" dirty="0"/>
              <a:t>Electronic information sharing to facilitate &amp; support assessment, diagnosis, treatment, care management, education, </a:t>
            </a:r>
            <a:r>
              <a:rPr lang="en-US" sz="2300" dirty="0" err="1"/>
              <a:t>etc</a:t>
            </a:r>
            <a:r>
              <a:rPr lang="en-US" sz="2300" dirty="0"/>
              <a:t> </a:t>
            </a:r>
          </a:p>
        </p:txBody>
      </p:sp>
      <p:sp>
        <p:nvSpPr>
          <p:cNvPr id="4" name="Slide Number Placeholder 3">
            <a:extLst>
              <a:ext uri="{FF2B5EF4-FFF2-40B4-BE49-F238E27FC236}">
                <a16:creationId xmlns:a16="http://schemas.microsoft.com/office/drawing/2014/main" xmlns="" id="{F410C468-D3CE-43CE-9EA0-0F4A62871E06}"/>
              </a:ext>
            </a:extLst>
          </p:cNvPr>
          <p:cNvSpPr>
            <a:spLocks noGrp="1"/>
          </p:cNvSpPr>
          <p:nvPr>
            <p:ph type="sldNum" sz="quarter" idx="12"/>
          </p:nvPr>
        </p:nvSpPr>
        <p:spPr/>
        <p:txBody>
          <a:bodyPr/>
          <a:lstStyle/>
          <a:p>
            <a:fld id="{6E2D2B3B-882E-40F3-A32F-6DD516915044}" type="slidenum">
              <a:rPr lang="en-US" smtClean="0"/>
              <a:pPr/>
              <a:t>8</a:t>
            </a:fld>
            <a:endParaRPr lang="en-US" dirty="0"/>
          </a:p>
        </p:txBody>
      </p:sp>
    </p:spTree>
    <p:extLst>
      <p:ext uri="{BB962C8B-B14F-4D97-AF65-F5344CB8AC3E}">
        <p14:creationId xmlns:p14="http://schemas.microsoft.com/office/powerpoint/2010/main" val="225797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7FE17C-48DE-4485-B061-5C2B8F4D50B1}"/>
              </a:ext>
            </a:extLst>
          </p:cNvPr>
          <p:cNvSpPr>
            <a:spLocks noGrp="1"/>
          </p:cNvSpPr>
          <p:nvPr>
            <p:ph type="title"/>
          </p:nvPr>
        </p:nvSpPr>
        <p:spPr>
          <a:xfrm>
            <a:off x="0" y="1072409"/>
            <a:ext cx="3429000" cy="2514600"/>
          </a:xfrm>
        </p:spPr>
        <p:txBody>
          <a:bodyPr/>
          <a:lstStyle/>
          <a:p>
            <a:pPr algn="ctr"/>
            <a:r>
              <a:rPr lang="en-US" sz="3600" dirty="0"/>
              <a:t>Telehealth Examples: The ECHO Model </a:t>
            </a:r>
            <a:br>
              <a:rPr lang="en-US" sz="3600" dirty="0"/>
            </a:br>
            <a:r>
              <a:rPr lang="en-US" sz="3600" dirty="0"/>
              <a:t>vs. Telemedicine</a:t>
            </a:r>
          </a:p>
        </p:txBody>
      </p:sp>
      <p:sp>
        <p:nvSpPr>
          <p:cNvPr id="4" name="Slide Number Placeholder 3">
            <a:extLst>
              <a:ext uri="{FF2B5EF4-FFF2-40B4-BE49-F238E27FC236}">
                <a16:creationId xmlns:a16="http://schemas.microsoft.com/office/drawing/2014/main" xmlns="" id="{A8258178-8CB1-4899-A6C0-2E50F3EFBD5F}"/>
              </a:ext>
            </a:extLst>
          </p:cNvPr>
          <p:cNvSpPr>
            <a:spLocks noGrp="1"/>
          </p:cNvSpPr>
          <p:nvPr>
            <p:ph type="sldNum" sz="quarter" idx="12"/>
          </p:nvPr>
        </p:nvSpPr>
        <p:spPr/>
        <p:txBody>
          <a:bodyPr/>
          <a:lstStyle/>
          <a:p>
            <a:fld id="{6E2D2B3B-882E-40F3-A32F-6DD516915044}" type="slidenum">
              <a:rPr lang="en-US" smtClean="0"/>
              <a:pPr/>
              <a:t>9</a:t>
            </a:fld>
            <a:endParaRPr lang="en-US" dirty="0"/>
          </a:p>
        </p:txBody>
      </p:sp>
      <p:pic>
        <p:nvPicPr>
          <p:cNvPr id="5" name="Content Placeholder 4">
            <a:extLst>
              <a:ext uri="{FF2B5EF4-FFF2-40B4-BE49-F238E27FC236}">
                <a16:creationId xmlns:a16="http://schemas.microsoft.com/office/drawing/2014/main" xmlns="" id="{95F7E4D6-2948-4791-8B80-E6AB69847A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93233" y="361949"/>
            <a:ext cx="5718389" cy="3935519"/>
          </a:xfrm>
          <a:prstGeom prst="rect">
            <a:avLst/>
          </a:prstGeom>
        </p:spPr>
      </p:pic>
    </p:spTree>
    <p:extLst>
      <p:ext uri="{BB962C8B-B14F-4D97-AF65-F5344CB8AC3E}">
        <p14:creationId xmlns:p14="http://schemas.microsoft.com/office/powerpoint/2010/main" val="248944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5867</TotalTime>
  <Words>3919</Words>
  <Application>Microsoft Macintosh PowerPoint</Application>
  <PresentationFormat>On-screen Show (16:9)</PresentationFormat>
  <Paragraphs>381</Paragraphs>
  <Slides>33</Slides>
  <Notes>27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AETC-BLANK-MASTER</vt:lpstr>
      <vt:lpstr>SCAETC  TeleMedicine for HIV &amp; PrEP Series</vt:lpstr>
      <vt:lpstr>Conflict of Interest Disclosure Statement</vt:lpstr>
      <vt:lpstr>Learning Objectives</vt:lpstr>
      <vt:lpstr>PowerPoint Presentation</vt:lpstr>
      <vt:lpstr>Defining Telehealth</vt:lpstr>
      <vt:lpstr>Impact of Telehealth </vt:lpstr>
      <vt:lpstr>Telehealth &amp; HIV Care</vt:lpstr>
      <vt:lpstr>Telemedicine vs. Telehealth</vt:lpstr>
      <vt:lpstr>Telehealth Examples: The ECHO Model  vs. Telemedicine</vt:lpstr>
      <vt:lpstr>Defining Telemedicine</vt:lpstr>
      <vt:lpstr>Know Your State’s Telemedicine Policies</vt:lpstr>
      <vt:lpstr>Is Now a Good Time to Implement  Telemedicine? Yes!</vt:lpstr>
      <vt:lpstr>Video Conferencing Software</vt:lpstr>
      <vt:lpstr>General Principles of Telemedicine</vt:lpstr>
      <vt:lpstr>Patient Perspectives</vt:lpstr>
      <vt:lpstr>General Principles of Telemedicine</vt:lpstr>
      <vt:lpstr>Visits Well Suited For Telemedicine</vt:lpstr>
      <vt:lpstr>Less Suited For Telemedicine</vt:lpstr>
      <vt:lpstr>Workflow Adjustments</vt:lpstr>
      <vt:lpstr>Before the First Visit</vt:lpstr>
      <vt:lpstr>Before the First Visit</vt:lpstr>
      <vt:lpstr>Before the First Visit</vt:lpstr>
      <vt:lpstr>Maintain Professionalism</vt:lpstr>
      <vt:lpstr>Documentation Requirements</vt:lpstr>
      <vt:lpstr>Conducting a Clinical Exam via Telemedicine</vt:lpstr>
      <vt:lpstr>Conducting a Clinical Exam via Telemedicine</vt:lpstr>
      <vt:lpstr>Assessment, Diagnosis, and Plan</vt:lpstr>
      <vt:lpstr>What Makes a Telemedicine Program Successful?</vt:lpstr>
      <vt:lpstr>Utilizing Telemedicine for PrEP</vt:lpstr>
      <vt:lpstr>Telemedicine Summary</vt:lpstr>
      <vt:lpstr>Resources</vt:lpstr>
      <vt:lpstr>Resources: Additional Models</vt:lpstr>
      <vt:lpstr>Resources</vt:lpstr>
    </vt:vector>
  </TitlesOfParts>
  <Company>UMDNJ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Judy Collins</cp:lastModifiedBy>
  <cp:revision>227</cp:revision>
  <cp:lastPrinted>2020-04-03T19:30:52Z</cp:lastPrinted>
  <dcterms:created xsi:type="dcterms:W3CDTF">2016-03-30T16:09:11Z</dcterms:created>
  <dcterms:modified xsi:type="dcterms:W3CDTF">2020-10-13T21:28:35Z</dcterms:modified>
  <cp:contentStatus/>
</cp:coreProperties>
</file>