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notesMasterIdLst>
    <p:notesMasterId r:id="rId16"/>
  </p:notesMasterIdLst>
  <p:handoutMasterIdLst>
    <p:handoutMasterId r:id="rId17"/>
  </p:handoutMasterIdLst>
  <p:sldIdLst>
    <p:sldId id="268" r:id="rId3"/>
    <p:sldId id="269" r:id="rId4"/>
    <p:sldId id="270" r:id="rId5"/>
    <p:sldId id="271" r:id="rId6"/>
    <p:sldId id="272" r:id="rId7"/>
    <p:sldId id="273" r:id="rId8"/>
    <p:sldId id="280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478"/>
    <a:srgbClr val="FFE25E"/>
    <a:srgbClr val="BCDCE8"/>
    <a:srgbClr val="AFD4E2"/>
    <a:srgbClr val="0E7198"/>
    <a:srgbClr val="A3B018"/>
    <a:srgbClr val="FEC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7" autoAdjust="0"/>
    <p:restoredTop sz="94816" autoAdjust="0"/>
  </p:normalViewPr>
  <p:slideViewPr>
    <p:cSldViewPr snapToGrid="0" snapToObjects="1">
      <p:cViewPr varScale="1">
        <p:scale>
          <a:sx n="95" d="100"/>
          <a:sy n="95" d="100"/>
        </p:scale>
        <p:origin x="17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65D61-FCC0-F746-8EEB-4E7A351FFD76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A95F7-CE84-344F-824F-67547AF5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210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DEF29-C7EC-4EDA-B328-278AC2EC09C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B9230-554A-46AD-9929-96467F805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143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3011269"/>
            <a:ext cx="6934200" cy="646331"/>
          </a:xfrm>
        </p:spPr>
        <p:txBody>
          <a:bodyPr anchor="b"/>
          <a:lstStyle>
            <a:lvl1pPr>
              <a:defRPr>
                <a:solidFill>
                  <a:srgbClr val="AFB23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962400"/>
            <a:ext cx="6102350" cy="1752600"/>
          </a:xfrm>
        </p:spPr>
        <p:txBody>
          <a:bodyPr/>
          <a:lstStyle>
            <a:lvl1pPr marL="0" indent="0" algn="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34365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fld id="{02464763-D106-6040-AF8A-77F0A2D1DBB6}" type="datetime1">
              <a:rPr lang="en-US" smtClean="0"/>
              <a:t>1/29/2018</a:t>
            </a:fld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514600" y="6343650"/>
            <a:ext cx="5845313" cy="4572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  <p:pic>
        <p:nvPicPr>
          <p:cNvPr id="3" name="Picture 2" descr="NRC_titleslide_main-1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"/>
          <a:stretch/>
        </p:blipFill>
        <p:spPr>
          <a:xfrm>
            <a:off x="11043" y="-1"/>
            <a:ext cx="9144000" cy="2392271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U_CLIN_FXBC_SN_REVWHITE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3" y="269372"/>
            <a:ext cx="3505317" cy="18197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739FDB-E435-4D49-BF1D-33D7582E31AA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E674CF-FE1C-1347-8B66-64CC2488C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5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5125"/>
            <a:ext cx="2076450" cy="5843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76950" cy="5843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15C60-0955-8F43-BE6F-D3FFC52DD58C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7D5372-FEF0-5D48-9D8E-4601A0053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4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025522"/>
            <a:ext cx="7772399" cy="2546478"/>
          </a:xfrm>
        </p:spPr>
        <p:txBody>
          <a:bodyPr anchor="t"/>
          <a:lstStyle>
            <a:lvl1pPr>
              <a:defRPr sz="42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681684"/>
            <a:ext cx="7772398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22222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2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ITC Avant Garde Std Bk"/>
                <a:cs typeface="ITC Avant Garde Std Bk"/>
              </a:defRPr>
            </a:lvl1pPr>
          </a:lstStyle>
          <a:p>
            <a:fld id="{E356DFD1-DC5C-BE48-96B7-5AD7FF2103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NCRC_2016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449" y="59924"/>
            <a:ext cx="5504536" cy="1187196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719756" y="6352706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88A7DF"/>
                </a:solidFill>
                <a:latin typeface="ITC Avant Garde Std Bk Cn"/>
                <a:cs typeface="ITC Avant Garde Std Bk Cn"/>
              </a:defRPr>
            </a:lvl1pPr>
          </a:lstStyle>
          <a:p>
            <a:fld id="{C74638E0-51E5-D549-BDE0-2C1ED0AF2506}" type="datetime1">
              <a:rPr lang="en-US" smtClean="0"/>
              <a:t>1/29/2018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459" y="6352706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tx2">
                    <a:lumMod val="40000"/>
                    <a:lumOff val="60000"/>
                  </a:schemeClr>
                </a:solidFill>
                <a:latin typeface="ITC Avant Garde Std Bk Cn"/>
                <a:cs typeface="ITC Avant Garde Std Bk Cn"/>
              </a:defRPr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56" y="6352706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871CB6C3-726D-BA48-B514-822E7C245C01}" type="datetime1">
              <a:rPr lang="en-US" smtClean="0"/>
              <a:t>1/29/2018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6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  <p:pic>
        <p:nvPicPr>
          <p:cNvPr id="11" name="Picture 10" descr="NCRC_2016_logo_outline_K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8" y="6261125"/>
            <a:ext cx="2539837" cy="548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8717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5363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2222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56" y="6352706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E8E70E32-8AF3-9B42-8029-B57327FEC887}" type="datetime1">
              <a:rPr lang="en-US" smtClean="0"/>
              <a:t>1/29/2018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6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  <p:pic>
        <p:nvPicPr>
          <p:cNvPr id="10" name="Picture 9" descr="NCRC_2016_logo_outline_K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8" y="6261125"/>
            <a:ext cx="2539837" cy="548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431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599" y="1536192"/>
            <a:ext cx="4038599" cy="4431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7719756" y="6352706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30C20138-2A9F-6644-B013-B4265CF73ADE}" type="datetime1">
              <a:rPr lang="en-US" smtClean="0"/>
              <a:t>1/29/2018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6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  <p:pic>
        <p:nvPicPr>
          <p:cNvPr id="11" name="Picture 10" descr="NCRC_2016_logo_outline_K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8" y="6261125"/>
            <a:ext cx="2539837" cy="548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4603"/>
            <a:ext cx="389010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8717"/>
            <a:ext cx="3890108" cy="35587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2207" y="1644603"/>
            <a:ext cx="4038599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2207" y="2408717"/>
            <a:ext cx="4038599" cy="35587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7719756" y="6352706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68707607-464F-6B4E-B5C9-62F9C5166A8F}" type="datetime1">
              <a:rPr lang="en-US" smtClean="0"/>
              <a:t>1/29/2018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52459" y="6352706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  <p:pic>
        <p:nvPicPr>
          <p:cNvPr id="13" name="Picture 12" descr="NCRC_2016_logo_outline_K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8" y="6261125"/>
            <a:ext cx="2539837" cy="548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mart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56" y="6352706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40D5C3F4-AAF4-8A45-9E40-239EA1C23307}" type="datetime1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6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  <p:pic>
        <p:nvPicPr>
          <p:cNvPr id="9" name="Picture 8" descr="NCRC_2016_logo_outline_K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8" y="6261125"/>
            <a:ext cx="2539837" cy="548152"/>
          </a:xfrm>
          <a:prstGeom prst="rect">
            <a:avLst/>
          </a:prstGeom>
        </p:spPr>
      </p:pic>
      <p:sp>
        <p:nvSpPr>
          <p:cNvPr id="10" name="SmartArt Placeholder 9"/>
          <p:cNvSpPr>
            <a:spLocks noGrp="1"/>
          </p:cNvSpPr>
          <p:nvPr>
            <p:ph type="dgm" sz="quarter" idx="13"/>
          </p:nvPr>
        </p:nvSpPr>
        <p:spPr>
          <a:xfrm>
            <a:off x="457200" y="1524000"/>
            <a:ext cx="8305800" cy="449580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56" y="6352706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07346CEF-A1E5-E544-BF9B-4640D15A79F2}" type="datetime1">
              <a:rPr lang="en-US" smtClean="0"/>
              <a:t>1/29/2018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6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  <p:pic>
        <p:nvPicPr>
          <p:cNvPr id="8" name="Picture 7" descr="NCRC_2016_logo_outline_K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8" y="6261125"/>
            <a:ext cx="2539837" cy="548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457200" y="1524000"/>
            <a:ext cx="8305800" cy="44958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8D39B6E-BA36-7B45-94C8-3C5B839B3618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aidsetc.org</a:t>
            </a:r>
            <a:endParaRPr lang="en-US" dirty="0"/>
          </a:p>
        </p:txBody>
      </p:sp>
      <p:pic>
        <p:nvPicPr>
          <p:cNvPr id="13" name="Picture 12" descr="NCRC_2016_logo_outline_K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8" y="6261125"/>
            <a:ext cx="2539837" cy="548152"/>
          </a:xfrm>
          <a:prstGeom prst="rect">
            <a:avLst/>
          </a:prstGeom>
        </p:spPr>
      </p:pic>
      <p:sp>
        <p:nvSpPr>
          <p:cNvPr id="15" name="Media Placeholder 14"/>
          <p:cNvSpPr>
            <a:spLocks noGrp="1"/>
          </p:cNvSpPr>
          <p:nvPr>
            <p:ph type="media" sz="quarter" idx="13"/>
          </p:nvPr>
        </p:nvSpPr>
        <p:spPr>
          <a:xfrm>
            <a:off x="457200" y="1447800"/>
            <a:ext cx="8305800" cy="44958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370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73099-EC48-A342-8F98-10A32AC1612F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FFA7E4-9816-7B4E-BB7F-A9EDDA66F6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29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95544"/>
            <a:ext cx="8516815" cy="594360"/>
          </a:xfrm>
        </p:spPr>
        <p:txBody>
          <a:bodyPr anchor="b"/>
          <a:lstStyle>
            <a:lvl1pPr algn="ctr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799" y="381000"/>
            <a:ext cx="8516815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56" y="6352706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614DAD85-385B-574D-A678-45B59AA4D199}" type="datetime1">
              <a:rPr lang="en-US" smtClean="0"/>
              <a:t>1/29/2018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6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  <p:pic>
        <p:nvPicPr>
          <p:cNvPr id="11" name="Picture 10" descr="NCRC_2016_logo_outline_K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8" y="6261125"/>
            <a:ext cx="2539837" cy="548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006828"/>
            <a:ext cx="8588248" cy="522557"/>
          </a:xfrm>
        </p:spPr>
        <p:txBody>
          <a:bodyPr anchor="b"/>
          <a:lstStyle>
            <a:lvl1pPr algn="ctr">
              <a:defRPr sz="2200" b="0">
                <a:ln>
                  <a:noFill/>
                </a:ln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0324"/>
            <a:ext cx="9144000" cy="49139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5607550"/>
            <a:ext cx="8588248" cy="53839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719756" y="6352706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81881BAA-E666-B04B-9598-9DAACB4AEA70}" type="datetime1">
              <a:rPr lang="en-US" smtClean="0"/>
              <a:t>1/29/2018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6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  <p:pic>
        <p:nvPicPr>
          <p:cNvPr id="12" name="Picture 11" descr="NCRC_2016_logo_outline_K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8" y="6261125"/>
            <a:ext cx="2539837" cy="548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84776"/>
          </a:xfr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8B99B-B0B6-3248-BB3C-A73DCE41D394}" type="datetime1">
              <a:rPr lang="en-US" smtClean="0"/>
              <a:t>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A23A12-01E2-5A40-9F30-8B101AD944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1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6400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524000"/>
            <a:ext cx="4065588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B99B18-1F22-A448-8791-CC0236957C88}" type="datetime1">
              <a:rPr lang="en-US" smtClean="0"/>
              <a:t>1/29/2018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AE296B-7C41-7347-86BC-6F199D71E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9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BC0383-0C65-284A-8602-34C51AA0C25F}" type="datetime1">
              <a:rPr lang="en-US" smtClean="0"/>
              <a:t>1/29/2018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159463-B6A4-F746-9A13-D4CF6BEEF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4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86F086-09EA-9141-BE6D-CA3285BC9369}" type="datetime1">
              <a:rPr lang="en-US" smtClean="0"/>
              <a:t>1/29/2018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B5F16A-BD1F-544D-8E7A-12D6BFB84F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9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D8E95-AC9E-464E-B7F5-A317A0B2ED3A}" type="datetime1">
              <a:rPr lang="en-US" smtClean="0"/>
              <a:t>1/29/2018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60C67A-BD4A-3F4E-AEA4-914DB5801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DFBF4-002E-BF48-96E8-80B031303598}" type="datetime1">
              <a:rPr lang="en-US" smtClean="0"/>
              <a:t>1/29/2018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210569-7509-6A47-9936-035987E44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3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4784A0-02C4-524F-86BE-12B7ECB90478}" type="datetime1">
              <a:rPr lang="en-US" smtClean="0"/>
              <a:t>1/29/2018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943C76-D012-F640-9D6B-9887FB8944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6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272439"/>
            </a:gs>
            <a:gs pos="0">
              <a:srgbClr val="554E7C"/>
            </a:gs>
          </a:gsLst>
          <a:lin ang="37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554E7C">
              <a:alpha val="50999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65125"/>
            <a:ext cx="830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81988" cy="468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09800" y="6400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E5C39151-77CB-E44C-973E-C668EC8DA36B}" type="datetime1">
              <a:rPr lang="en-US" smtClean="0"/>
              <a:t>1/29/2018</a:t>
            </a:fld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E356DFD1-DC5C-BE48-96B7-5AD7FF210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3400" y="64008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  <p:pic>
        <p:nvPicPr>
          <p:cNvPr id="11273" name="Picture 9" descr="NRC_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5791200"/>
            <a:ext cx="6826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NRC_slide_2.pn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42958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B23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Font typeface="Wingdings" charset="0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FB23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93333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FB23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ETC_2016_ribbon.png"/>
          <p:cNvPicPr>
            <a:picLocks noChangeAspect="1"/>
          </p:cNvPicPr>
          <p:nvPr/>
        </p:nvPicPr>
        <p:blipFill rotWithShape="1">
          <a:blip r:embed="rId12" cstate="email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0" t="21563" r="9715" b="1014"/>
          <a:stretch/>
        </p:blipFill>
        <p:spPr>
          <a:xfrm>
            <a:off x="1" y="1"/>
            <a:ext cx="9144000" cy="6858000"/>
          </a:xfrm>
          <a:prstGeom prst="rect">
            <a:avLst/>
          </a:prstGeom>
          <a:effectLst/>
        </p:spPr>
      </p:pic>
      <p:sp>
        <p:nvSpPr>
          <p:cNvPr id="7" name="Rectangle 6"/>
          <p:cNvSpPr/>
          <p:nvPr/>
        </p:nvSpPr>
        <p:spPr>
          <a:xfrm>
            <a:off x="1" y="6223069"/>
            <a:ext cx="9143999" cy="64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155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315569" cy="4367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6223069"/>
            <a:ext cx="685800" cy="6400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6305883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E356DFD1-DC5C-BE48-96B7-5AD7FF210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56" y="6352706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25E28814-AC5D-6242-9204-F0F916E54E52}" type="datetime1">
              <a:rPr lang="en-US" smtClean="0"/>
              <a:t>1/29/2018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6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aidsetc.org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b="0" i="0" kern="1200" cap="none" spc="-100" baseline="0">
          <a:ln>
            <a:noFill/>
          </a:ln>
          <a:solidFill>
            <a:schemeClr val="accent6"/>
          </a:solidFill>
          <a:effectLst/>
          <a:latin typeface="+mj-lt"/>
          <a:ea typeface="+mj-ea"/>
          <a:cs typeface="ITC Avant Garde Std Md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ITC Avant Garde Std Md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200" b="0" i="0" kern="1200">
          <a:solidFill>
            <a:schemeClr val="tx1"/>
          </a:solidFill>
          <a:latin typeface="+mn-lt"/>
          <a:ea typeface="+mn-ea"/>
          <a:cs typeface="ITC Avant Garde Std Md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ITC Avant Garde Std Md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ITC Avant Garde Std Md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ITC Avant Garde Std Md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4713" y="6352706"/>
            <a:ext cx="1063487" cy="365760"/>
          </a:xfrm>
        </p:spPr>
        <p:txBody>
          <a:bodyPr/>
          <a:lstStyle/>
          <a:p>
            <a:fld id="{C74638E0-51E5-D549-BDE0-2C1ED0AF2506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aidsetc.org</a:t>
            </a:r>
            <a:endParaRPr lang="en-US" dirty="0"/>
          </a:p>
        </p:txBody>
      </p:sp>
      <p:pic>
        <p:nvPicPr>
          <p:cNvPr id="8" name="Picture 7" descr="This infographic provides&#10;recommendations for prescribing&#10;non-occupational post-exposure&#10;prophylaxis (nPEP) at rural healthcare&#10;facilities in the U.S. to minimize the&#10;risk of acquiring HIV infection after&#10;a sexual assault or non-assaultive&#10;sexual exposure." title="Prescribing nPEP">
            <a:extLst>
              <a:ext uri="{FF2B5EF4-FFF2-40B4-BE49-F238E27FC236}">
                <a16:creationId xmlns:a16="http://schemas.microsoft.com/office/drawing/2014/main" id="{3B09AE8F-E957-4461-9F08-E9F1077C2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318-11B5-4FC3-A36D-181847F9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9</a:t>
            </a:r>
          </a:p>
        </p:txBody>
      </p:sp>
      <p:pic>
        <p:nvPicPr>
          <p:cNvPr id="8" name="Content Placeholder 7" descr="1. Evaluate persons rapidly for PEP when care is sought ≤72 hours after a potential exposure&#10;2. Do an HIV test before initiating PEP (if rapid testing not possible, send blood to lab and initiate PEP immediately – follow-up with results and patient asap&#10;stopping PEP only if test result is&#10;confirmed positive)&#10;3. All persons offered PEP should be prescribed a 28-day course of a 3-drug antiretroviral regimen, and given the first dose ON SITE ASAP after the exposure" title="Key concepts for providers">
            <a:extLst>
              <a:ext uri="{FF2B5EF4-FFF2-40B4-BE49-F238E27FC236}">
                <a16:creationId xmlns:a16="http://schemas.microsoft.com/office/drawing/2014/main" id="{F892D009-4FCC-4CFD-80AD-1BD31F7E1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79B52-0DB5-4F3A-B70A-4E0BA650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D79C2-A19F-4CE6-921A-7D88F7188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16168" y="6352706"/>
            <a:ext cx="942032" cy="365760"/>
          </a:xfrm>
        </p:spPr>
        <p:txBody>
          <a:bodyPr/>
          <a:lstStyle/>
          <a:p>
            <a:fld id="{871CB6C3-726D-BA48-B514-822E7C245C0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7B9B3-C77D-47F8-A158-1528D6979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5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EB5AE-A665-4E46-BDCB-36A4B426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10</a:t>
            </a:r>
          </a:p>
        </p:txBody>
      </p:sp>
      <p:pic>
        <p:nvPicPr>
          <p:cNvPr id="8" name="Content Placeholder 7" descr="4.  Adherence to recommended&#10;dosing for 28 days without&#10;interruption is essential&#10;5. Emphasize that severe&#10;adverse effects from PEP&#10;are rare, but review possible&#10;side effects and reinforce the&#10;limitedness of such effects&#10;6. Follow-up is important&#10;for additional counseling&#10;and monitoring" title="Key concepts for providers (continued)">
            <a:extLst>
              <a:ext uri="{FF2B5EF4-FFF2-40B4-BE49-F238E27FC236}">
                <a16:creationId xmlns:a16="http://schemas.microsoft.com/office/drawing/2014/main" id="{0878A4C8-C4F2-448C-A75A-BAD282E7A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1" y="0"/>
            <a:ext cx="9144000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DB279-A814-490B-838D-02C50B4E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37A7F-A3FA-4C93-8A1F-86ADB9CBC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6216" y="6352706"/>
            <a:ext cx="931984" cy="365760"/>
          </a:xfrm>
        </p:spPr>
        <p:txBody>
          <a:bodyPr/>
          <a:lstStyle/>
          <a:p>
            <a:fld id="{871CB6C3-726D-BA48-B514-822E7C245C0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9BDF5-F5F3-42B6-9FEA-E018D279E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96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EC4F-986D-4721-B2A8-D137C6EA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11</a:t>
            </a:r>
          </a:p>
        </p:txBody>
      </p:sp>
      <p:pic>
        <p:nvPicPr>
          <p:cNvPr id="8" name="Content Placeholder 7" descr="AETC National Clinician Consultation Center's (NCCC) Post-Exposure Prophylaxis Hotline&#10;(PEPline): 888-HIV-4911 (888-448-4911)&#10;9:00 AM - 9:00 PM ET, 7 days/week&#10;&#10;The AETC NCCC PEPline works with&#10;providers to:&#10;Assess the risk of exposure&#10;Determine the appropriaten ess of&#10;prescribing PEP&#10;Select the best PEP regimen&#10;Provide recommendations for&#10;follow-up testing" title="AETC NCCC info">
            <a:extLst>
              <a:ext uri="{FF2B5EF4-FFF2-40B4-BE49-F238E27FC236}">
                <a16:creationId xmlns:a16="http://schemas.microsoft.com/office/drawing/2014/main" id="{17770B25-87E1-4FE6-8EB5-9EDB00BE9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45" y="0"/>
            <a:ext cx="9194384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34267-15A3-48E3-B04E-D2883D3C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0FB5B-D1E4-46DA-B0D2-33625EF7C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96070" y="6352706"/>
            <a:ext cx="962130" cy="365760"/>
          </a:xfrm>
        </p:spPr>
        <p:txBody>
          <a:bodyPr/>
          <a:lstStyle/>
          <a:p>
            <a:fld id="{871CB6C3-726D-BA48-B514-822E7C245C0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97438-1BF8-4F41-99AE-3EBF3B843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4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CFAF-1731-4B0A-AAEE-B0B509FA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12</a:t>
            </a:r>
          </a:p>
        </p:txBody>
      </p:sp>
      <p:pic>
        <p:nvPicPr>
          <p:cNvPr id="8" name="Content Placeholder 7" descr="1. Division of HIV/AIDS Prevention, National Center for HIV/AIDS, Viral Hepatitis, STD, and TB Prevention, Centers for&#10;Disease Control and Prevention. Post-Exposure Prophylaxis (PEP), 2016. https://www.cdc.gov/hiv/risk/pep/&#10;2. Division of HIV/AIDS Prevention, National Center for HIV/AIDS, Viral Hepatitis, STD, and TB Prevention, Centers for&#10;Disease Control and Prevention. Factors Increasing the Risk of Acquiring or Transmitting HIV,&#10;2015. https://www.cdc.gov/hiv/risk/estimates/riskfactors.html&#10;3. Centers for Disease Control and Prevention, U.S. Department of Health and Human Services. Updated Guidelines for&#10;Antiretroviral Postexposure Prophylaxis After Sexual, Injection Drug Use, or Other Nonoccupational Exposure to&#10;HIV U.S., 2016. https://www.cdc.gov/hiv/pdf/programresources/cdc-hiv-npep-guidelines.pdf&#10;4. Crow, A., Ahmed, T., Kumar, R., Katner, H.P., Statewide Survey of Emergency Department Practice for Prophylaxis of&#10;Sexually Transmitted Infections in Rape Victims. Infectious Diseases Society of America, October 4, 2013, Session 137:&#10;Presentation 1138&#10;5. Sultan B, Benn P, Waters L. Current perspectives in HIV post-exposure prophylaxis. HIV/AIDS (Auckland, NZ).&#10;2014;6:147-158. doi:10.2147/HIV.S46585. https://www.ncbi.nlm.nih.gov/pmc/articles/PMC4216036/&#10;6. Djelaj, V., Patterson, D., &amp; Romero, C. M. (2017). A Qualitative Exploration of Sexual Assault Patients’ Barriers to&#10;Accessing and Completing HIV Prophylaxis. Journal of Forensic Nursing, 13(2), 45-51.&#10;doi:10.1097/jfn.0000000000000153. https://insights.ovid.com/pubmed?pmid=28525428&#10;7. Division of STD Prevention, National Center for HIV/AIDS, Viral Hepatitis, STD, and TB Prevention, Centers for Disease&#10;Control and Prevention." title="references and disclamer">
            <a:extLst>
              <a:ext uri="{FF2B5EF4-FFF2-40B4-BE49-F238E27FC236}">
                <a16:creationId xmlns:a16="http://schemas.microsoft.com/office/drawing/2014/main" id="{E65FE128-4E86-4A84-A64E-D6D401D0D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0" y="0"/>
            <a:ext cx="9146220" cy="685966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82CC-F15E-4D42-A4C6-9F22CBE0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288F3-6C3A-4CBF-A607-9A9BA9A22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75974" y="6352706"/>
            <a:ext cx="982225" cy="365760"/>
          </a:xfrm>
        </p:spPr>
        <p:txBody>
          <a:bodyPr/>
          <a:lstStyle/>
          <a:p>
            <a:fld id="{871CB6C3-726D-BA48-B514-822E7C245C0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8441D-CC72-492C-A2FE-A5F45DA25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2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F907-2BC6-4844-A237-8F2C90AC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1</a:t>
            </a:r>
          </a:p>
        </p:txBody>
      </p:sp>
      <p:pic>
        <p:nvPicPr>
          <p:cNvPr id="8" name="Content Placeholder 7" descr="nPEP is the use of antiretroviral drugs after a single&#10;high-risk event to prevent HIV acquisition" title="What is nPEP">
            <a:extLst>
              <a:ext uri="{FF2B5EF4-FFF2-40B4-BE49-F238E27FC236}">
                <a16:creationId xmlns:a16="http://schemas.microsoft.com/office/drawing/2014/main" id="{830CC3AF-07DB-4426-8DBA-5F8CAD64F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C43AE-7A3C-4A86-A478-6C367A69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81EBD-A1DC-41CB-B850-754B48767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4476" y="6352706"/>
            <a:ext cx="1293724" cy="365760"/>
          </a:xfrm>
        </p:spPr>
        <p:txBody>
          <a:bodyPr/>
          <a:lstStyle/>
          <a:p>
            <a:fld id="{871CB6C3-726D-BA48-B514-822E7C245C0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D7A9F-4AAB-41E4-87F6-405799BD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8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E668-C080-4FCC-B62C-7554E8FD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2</a:t>
            </a:r>
          </a:p>
        </p:txBody>
      </p:sp>
      <p:pic>
        <p:nvPicPr>
          <p:cNvPr id="8" name="Content Placeholder 7" descr="Unprotected (no condom or&#10;pre-exposure prophylaxis)&#10;intercourse or vaginal assault&#10;with a known person living&#10;with HIV (PLWH) or someone&#10;of unknown status&#10;&#10;Unprotected rectal&#10;intercourse or assault&#10;with known PLWH or&#10;someone of unknown&#10;status" title="What are sexual HIV acquiring risks">
            <a:extLst>
              <a:ext uri="{FF2B5EF4-FFF2-40B4-BE49-F238E27FC236}">
                <a16:creationId xmlns:a16="http://schemas.microsoft.com/office/drawing/2014/main" id="{7D45514A-9D64-49D0-A6A4-A8C861B6C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181" cy="68791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3B724-8D9E-4B0B-B3FA-9AEA6C31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4B48F-0251-49D3-A155-2F3340DD6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23798" y="6473210"/>
            <a:ext cx="1434401" cy="365760"/>
          </a:xfrm>
        </p:spPr>
        <p:txBody>
          <a:bodyPr/>
          <a:lstStyle/>
          <a:p>
            <a:fld id="{871CB6C3-726D-BA48-B514-822E7C245C0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27621-00BA-4638-B338-6861703CA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459" y="6433042"/>
            <a:ext cx="4367298" cy="365760"/>
          </a:xfrm>
        </p:spPr>
        <p:txBody>
          <a:bodyPr/>
          <a:lstStyle/>
          <a:p>
            <a:r>
              <a:rPr lang="en-US" dirty="0"/>
              <a:t>aidsetc.org</a:t>
            </a:r>
          </a:p>
        </p:txBody>
      </p:sp>
    </p:spTree>
    <p:extLst>
      <p:ext uri="{BB962C8B-B14F-4D97-AF65-F5344CB8AC3E}">
        <p14:creationId xmlns:p14="http://schemas.microsoft.com/office/powerpoint/2010/main" val="399477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4482-950B-456F-9F61-7D16E1D07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3</a:t>
            </a:r>
          </a:p>
        </p:txBody>
      </p:sp>
      <p:pic>
        <p:nvPicPr>
          <p:cNvPr id="8" name="Content Placeholder 7" descr="Early initiation of PEP is essential, i.e., as soon as possible after the exposure but not later than 72 hours after the exposure." title="Why is this important?">
            <a:extLst>
              <a:ext uri="{FF2B5EF4-FFF2-40B4-BE49-F238E27FC236}">
                <a16:creationId xmlns:a16="http://schemas.microsoft.com/office/drawing/2014/main" id="{85B97A8F-D56B-4EDF-97B2-9A5BAD7B7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6E424-8D41-4E13-B4D5-FA6EA4FB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FB6D8-D179-424D-859F-F493FDE12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0016" y="6504003"/>
            <a:ext cx="931862" cy="365760"/>
          </a:xfrm>
        </p:spPr>
        <p:txBody>
          <a:bodyPr/>
          <a:lstStyle/>
          <a:p>
            <a:fld id="{871CB6C3-726D-BA48-B514-822E7C245C0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D8FC4-53E1-4153-B468-5EF5A6F48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459" y="6492240"/>
            <a:ext cx="4367298" cy="365760"/>
          </a:xfrm>
        </p:spPr>
        <p:txBody>
          <a:bodyPr/>
          <a:lstStyle/>
          <a:p>
            <a:r>
              <a:rPr lang="en-US" dirty="0"/>
              <a:t>aidsetc.org</a:t>
            </a:r>
          </a:p>
        </p:txBody>
      </p:sp>
    </p:spTree>
    <p:extLst>
      <p:ext uri="{BB962C8B-B14F-4D97-AF65-F5344CB8AC3E}">
        <p14:creationId xmlns:p14="http://schemas.microsoft.com/office/powerpoint/2010/main" val="354328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DF3E-F240-4177-992C-8517E5F4E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4</a:t>
            </a:r>
          </a:p>
        </p:txBody>
      </p:sp>
      <p:pic>
        <p:nvPicPr>
          <p:cNvPr id="8" name="Content Placeholder 7" descr="In one study of rural emergency departments in one&#10;state: 54% offered SRD prophylaxis treatment to sexual assault patients" title="Study resuts">
            <a:extLst>
              <a:ext uri="{FF2B5EF4-FFF2-40B4-BE49-F238E27FC236}">
                <a16:creationId xmlns:a16="http://schemas.microsoft.com/office/drawing/2014/main" id="{006F4B7B-2C87-47F5-8B81-ADFD15CBA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33"/>
            <a:ext cx="9144000" cy="68580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429D0-D2F0-448E-AED9-9750948D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4FBCC-DC2D-4FD1-8279-1AD74A97D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65926" y="6535586"/>
            <a:ext cx="992274" cy="365760"/>
          </a:xfrm>
        </p:spPr>
        <p:txBody>
          <a:bodyPr/>
          <a:lstStyle/>
          <a:p>
            <a:fld id="{871CB6C3-726D-BA48-B514-822E7C245C0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04C29-3C74-4CE9-950D-87F0A60F6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459" y="6521970"/>
            <a:ext cx="1430556" cy="365760"/>
          </a:xfrm>
        </p:spPr>
        <p:txBody>
          <a:bodyPr/>
          <a:lstStyle/>
          <a:p>
            <a:r>
              <a:rPr lang="en-US" dirty="0"/>
              <a:t>aidsetc.org</a:t>
            </a:r>
          </a:p>
        </p:txBody>
      </p:sp>
    </p:spTree>
    <p:extLst>
      <p:ext uri="{BB962C8B-B14F-4D97-AF65-F5344CB8AC3E}">
        <p14:creationId xmlns:p14="http://schemas.microsoft.com/office/powerpoint/2010/main" val="82635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BAE10-262D-4294-B4EA-E1A456B8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5</a:t>
            </a:r>
          </a:p>
        </p:txBody>
      </p:sp>
      <p:pic>
        <p:nvPicPr>
          <p:cNvPr id="8" name="Content Placeholder 7" descr="18% had no sexual assault protocols in place" title="study results">
            <a:extLst>
              <a:ext uri="{FF2B5EF4-FFF2-40B4-BE49-F238E27FC236}">
                <a16:creationId xmlns:a16="http://schemas.microsoft.com/office/drawing/2014/main" id="{F848F48D-ED9A-40EC-B8B1-7A6A9C7E8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7" y="-15074"/>
            <a:ext cx="9164097" cy="68730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94816-C8B3-4373-9CC0-8ECBEC96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12A49-0809-4888-874F-B3446673A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9556" y="6469996"/>
            <a:ext cx="1002322" cy="388004"/>
          </a:xfrm>
        </p:spPr>
        <p:txBody>
          <a:bodyPr/>
          <a:lstStyle/>
          <a:p>
            <a:fld id="{871CB6C3-726D-BA48-B514-822E7C245C0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A79DB-287B-41E0-99FF-3CA2D338E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459" y="6492240"/>
            <a:ext cx="4367298" cy="365760"/>
          </a:xfrm>
        </p:spPr>
        <p:txBody>
          <a:bodyPr/>
          <a:lstStyle/>
          <a:p>
            <a:r>
              <a:rPr lang="en-US" dirty="0"/>
              <a:t>aidsetc.org</a:t>
            </a:r>
          </a:p>
        </p:txBody>
      </p:sp>
    </p:spTree>
    <p:extLst>
      <p:ext uri="{BB962C8B-B14F-4D97-AF65-F5344CB8AC3E}">
        <p14:creationId xmlns:p14="http://schemas.microsoft.com/office/powerpoint/2010/main" val="213415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D14A-8729-4E9F-B5F2-26C6510C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6</a:t>
            </a:r>
          </a:p>
        </p:txBody>
      </p:sp>
      <p:pic>
        <p:nvPicPr>
          <p:cNvPr id="8" name="Content Placeholder 7" descr="13% offered on-site HIV testing only" title="study results">
            <a:extLst>
              <a:ext uri="{FF2B5EF4-FFF2-40B4-BE49-F238E27FC236}">
                <a16:creationId xmlns:a16="http://schemas.microsoft.com/office/drawing/2014/main" id="{D20C387C-E176-4059-AE24-47D16D862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65" y="30144"/>
            <a:ext cx="9162165" cy="68239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CB582-9963-41A3-8A10-3595D87D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98DFC-4AD4-433C-B1A5-257791DB0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45830" y="6454424"/>
            <a:ext cx="1012370" cy="365760"/>
          </a:xfrm>
        </p:spPr>
        <p:txBody>
          <a:bodyPr/>
          <a:lstStyle/>
          <a:p>
            <a:fld id="{871CB6C3-726D-BA48-B514-822E7C245C0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EEE6E-5AA5-44EB-BCF7-B9BD5C78D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459" y="6420518"/>
            <a:ext cx="4367298" cy="365760"/>
          </a:xfrm>
        </p:spPr>
        <p:txBody>
          <a:bodyPr/>
          <a:lstStyle/>
          <a:p>
            <a:r>
              <a:rPr lang="en-US" dirty="0"/>
              <a:t>aidsetc.org</a:t>
            </a:r>
          </a:p>
        </p:txBody>
      </p:sp>
    </p:spTree>
    <p:extLst>
      <p:ext uri="{BB962C8B-B14F-4D97-AF65-F5344CB8AC3E}">
        <p14:creationId xmlns:p14="http://schemas.microsoft.com/office/powerpoint/2010/main" val="2296493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4553-ABFC-4648-9AB3-BD944829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7</a:t>
            </a:r>
          </a:p>
        </p:txBody>
      </p:sp>
      <p:pic>
        <p:nvPicPr>
          <p:cNvPr id="8" name="Content Placeholder 7" descr="Only 9% offered nPEP" title="study results">
            <a:extLst>
              <a:ext uri="{FF2B5EF4-FFF2-40B4-BE49-F238E27FC236}">
                <a16:creationId xmlns:a16="http://schemas.microsoft.com/office/drawing/2014/main" id="{3A33655F-59D6-4735-AB67-03E58CBFB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511A5-0FD7-4C4F-8079-B19E1857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E15F3-4258-48D5-8C94-F549109E6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49169" y="6504003"/>
            <a:ext cx="1082709" cy="365760"/>
          </a:xfrm>
        </p:spPr>
        <p:txBody>
          <a:bodyPr/>
          <a:lstStyle/>
          <a:p>
            <a:fld id="{871CB6C3-726D-BA48-B514-822E7C245C0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17F96-06F3-4FC4-BC86-A8C316001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459" y="6479458"/>
            <a:ext cx="4367298" cy="365760"/>
          </a:xfrm>
        </p:spPr>
        <p:txBody>
          <a:bodyPr/>
          <a:lstStyle/>
          <a:p>
            <a:r>
              <a:rPr lang="en-US" dirty="0"/>
              <a:t>aidsetc.org</a:t>
            </a:r>
          </a:p>
        </p:txBody>
      </p:sp>
    </p:spTree>
    <p:extLst>
      <p:ext uri="{BB962C8B-B14F-4D97-AF65-F5344CB8AC3E}">
        <p14:creationId xmlns:p14="http://schemas.microsoft.com/office/powerpoint/2010/main" val="138186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A9B8C-7B0C-41C0-991D-61714168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8</a:t>
            </a:r>
          </a:p>
        </p:txBody>
      </p:sp>
      <p:pic>
        <p:nvPicPr>
          <p:cNvPr id="8" name="Content Placeholder 7" descr="1.Concern of drug side effects&#10;2. Concern of drug resistance: there is a potential risk of drug resistance with poor PEP adherence&#10;and HIV exposure&#10;3. Perception of “low-risk” exposure&#10;4. No or limited health insurance&#10;5. Lack of knowledge of PEP&#10;guidelines" title="Common reasons providers give for not prescribing nPEP ">
            <a:extLst>
              <a:ext uri="{FF2B5EF4-FFF2-40B4-BE49-F238E27FC236}">
                <a16:creationId xmlns:a16="http://schemas.microsoft.com/office/drawing/2014/main" id="{91D8231D-7D9E-4A97-8212-08B46967F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9214338" cy="69107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FFDDF-37F2-41EB-A40A-4D2FE5EC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DFD1-DC5C-BE48-96B7-5AD7FF2103B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BDEA1-BD1B-461C-9E5B-38B251B0F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96554" y="6352706"/>
            <a:ext cx="861645" cy="365760"/>
          </a:xfrm>
        </p:spPr>
        <p:txBody>
          <a:bodyPr/>
          <a:lstStyle/>
          <a:p>
            <a:fld id="{871CB6C3-726D-BA48-B514-822E7C245C0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7D092-7E23-415A-9133-B552DD5B4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aidsetc.org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382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NRC_2013_template">
  <a:themeElements>
    <a:clrScheme name="AETC_2508_dark 7">
      <a:dk1>
        <a:srgbClr val="000000"/>
      </a:dk1>
      <a:lt1>
        <a:srgbClr val="FFFFFF"/>
      </a:lt1>
      <a:dk2>
        <a:srgbClr val="40458C"/>
      </a:dk2>
      <a:lt2>
        <a:srgbClr val="FFFFCC"/>
      </a:lt2>
      <a:accent1>
        <a:srgbClr val="8D8DB3"/>
      </a:accent1>
      <a:accent2>
        <a:srgbClr val="B2B2B2"/>
      </a:accent2>
      <a:accent3>
        <a:srgbClr val="AFB0C5"/>
      </a:accent3>
      <a:accent4>
        <a:srgbClr val="DADADA"/>
      </a:accent4>
      <a:accent5>
        <a:srgbClr val="C5C5D6"/>
      </a:accent5>
      <a:accent6>
        <a:srgbClr val="A1A1A1"/>
      </a:accent6>
      <a:hlink>
        <a:srgbClr val="6F89F7"/>
      </a:hlink>
      <a:folHlink>
        <a:srgbClr val="4F56AD"/>
      </a:folHlink>
    </a:clrScheme>
    <a:fontScheme name="AETC_2508_da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AETC_2508_dark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TC_2508_dark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C_2508_dar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TC_2508_dark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TC_2508_dark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TC_2508_dark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TC_2508_dark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ETC-NCRC">
  <a:themeElements>
    <a:clrScheme name="Custom 8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NRC_2013_template.thmx</Template>
  <TotalTime>1572</TotalTime>
  <Words>89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ＭＳ Ｐゴシック</vt:lpstr>
      <vt:lpstr>Arial</vt:lpstr>
      <vt:lpstr>Calibri</vt:lpstr>
      <vt:lpstr>Geneva</vt:lpstr>
      <vt:lpstr>ITC Avant Garde Std Bk</vt:lpstr>
      <vt:lpstr>ITC Avant Garde Std Bk Cn</vt:lpstr>
      <vt:lpstr>ITC Avant Garde Std Md</vt:lpstr>
      <vt:lpstr>Wingdings</vt:lpstr>
      <vt:lpstr>NRC_2013_template</vt:lpstr>
      <vt:lpstr>AETC-NCRC</vt:lpstr>
      <vt:lpstr>PowerPoint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UMDNJ School of Nursing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for the AETC Program Infographic</dc:title>
  <dc:creator>Karen Forgash</dc:creator>
  <cp:keywords>Treatment cascade, ACA, AETC program</cp:keywords>
  <cp:lastModifiedBy>Collins, Judith</cp:lastModifiedBy>
  <cp:revision>158</cp:revision>
  <dcterms:created xsi:type="dcterms:W3CDTF">2014-07-09T17:54:40Z</dcterms:created>
  <dcterms:modified xsi:type="dcterms:W3CDTF">2018-01-29T17:30:36Z</dcterms:modified>
</cp:coreProperties>
</file>