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4" r:id="rId1"/>
  </p:sldMasterIdLst>
  <p:notesMasterIdLst>
    <p:notesMasterId r:id="rId18"/>
  </p:notesMasterIdLst>
  <p:sldIdLst>
    <p:sldId id="258" r:id="rId2"/>
    <p:sldId id="259" r:id="rId3"/>
    <p:sldId id="343" r:id="rId4"/>
    <p:sldId id="396" r:id="rId5"/>
    <p:sldId id="344" r:id="rId6"/>
    <p:sldId id="345" r:id="rId7"/>
    <p:sldId id="370" r:id="rId8"/>
    <p:sldId id="346" r:id="rId9"/>
    <p:sldId id="390" r:id="rId10"/>
    <p:sldId id="347" r:id="rId11"/>
    <p:sldId id="388" r:id="rId12"/>
    <p:sldId id="348" r:id="rId13"/>
    <p:sldId id="349" r:id="rId14"/>
    <p:sldId id="350" r:id="rId15"/>
    <p:sldId id="351" r:id="rId16"/>
    <p:sldId id="352" r:id="rId17"/>
  </p:sldIdLst>
  <p:sldSz cx="9144000" cy="6858000" type="screen4x3"/>
  <p:notesSz cx="6858000" cy="9144000"/>
  <p:defaultTextStyle>
    <a:defPPr>
      <a:defRPr lang="en-US"/>
    </a:defPPr>
    <a:lvl1pPr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1pPr>
    <a:lvl2pPr marL="4572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2pPr>
    <a:lvl3pPr marL="9144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3pPr>
    <a:lvl4pPr marL="13716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4pPr>
    <a:lvl5pPr marL="18288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19" autoAdjust="0"/>
  </p:normalViewPr>
  <p:slideViewPr>
    <p:cSldViewPr>
      <p:cViewPr>
        <p:scale>
          <a:sx n="100" d="100"/>
          <a:sy n="100" d="100"/>
        </p:scale>
        <p:origin x="-413" y="1262"/>
      </p:cViewPr>
      <p:guideLst>
        <p:guide orient="horz" pos="3264"/>
        <p:guide pos="292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Arial" charset="0"/>
              </a:defRPr>
            </a:lvl1pPr>
          </a:lstStyle>
          <a:p>
            <a:pPr>
              <a:defRPr/>
            </a:pPr>
            <a:endParaRPr lang="en-US"/>
          </a:p>
        </p:txBody>
      </p:sp>
      <p:sp>
        <p:nvSpPr>
          <p:cNvPr id="137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Arial" charset="0"/>
              </a:defRPr>
            </a:lvl1pPr>
          </a:lstStyle>
          <a:p>
            <a:pPr>
              <a:defRPr/>
            </a:pPr>
            <a:fld id="{94D568B4-FC79-49BC-9A26-7E7AFB4E1D4B}" type="slidenum">
              <a:rPr lang="en-US"/>
              <a:pPr>
                <a:defRPr/>
              </a:pPr>
              <a:t>‹#›</a:t>
            </a:fld>
            <a:endParaRPr lang="en-US"/>
          </a:p>
        </p:txBody>
      </p:sp>
    </p:spTree>
    <p:extLst>
      <p:ext uri="{BB962C8B-B14F-4D97-AF65-F5344CB8AC3E}">
        <p14:creationId xmlns:p14="http://schemas.microsoft.com/office/powerpoint/2010/main" val="50284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0670C23-9FE9-4D8E-AA17-234EFCB23838}" type="slidenum">
              <a:rPr lang="en-US" altLang="en-US" smtClean="0"/>
              <a:pPr eaLnBrk="1" hangingPunct="1">
                <a:spcBef>
                  <a:spcPct val="0"/>
                </a:spcBef>
              </a:pPr>
              <a:t>1</a:t>
            </a:fld>
            <a:endParaRPr lang="en-US" alt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8BAF1E1-5EAF-4801-B4B8-FDA64335124C}" type="slidenum">
              <a:rPr lang="en-US" altLang="en-US" smtClean="0"/>
              <a:pPr eaLnBrk="1" hangingPunct="1">
                <a:spcBef>
                  <a:spcPct val="0"/>
                </a:spcBef>
              </a:pPr>
              <a:t>15</a:t>
            </a:fld>
            <a:endParaRPr lang="en-US" altLang="en-US" smtClean="0"/>
          </a:p>
        </p:txBody>
      </p:sp>
      <p:sp>
        <p:nvSpPr>
          <p:cNvPr id="146435" name="Rectangle 2"/>
          <p:cNvSpPr>
            <a:spLocks noGrp="1" noRot="1" noChangeAspect="1" noChangeArrowheads="1" noTextEdit="1"/>
          </p:cNvSpPr>
          <p:nvPr>
            <p:ph type="sldImg"/>
          </p:nvPr>
        </p:nvSpPr>
        <p:spPr>
          <a:xfrm>
            <a:off x="1144588" y="685800"/>
            <a:ext cx="4572000" cy="3429000"/>
          </a:xfrm>
          <a:ln/>
        </p:spPr>
      </p:sp>
      <p:sp>
        <p:nvSpPr>
          <p:cNvPr id="14643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3" name="Presentation Subtitle"/>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smtClean="0"/>
              <a:t>Click to edit Master subtitle style</a:t>
            </a:r>
            <a:endParaRPr lang="en-US" dirty="0"/>
          </a:p>
        </p:txBody>
      </p:sp>
      <p:sp>
        <p:nvSpPr>
          <p:cNvPr id="2" name="Presentation Title"/>
          <p:cNvSpPr>
            <a:spLocks noGrp="1"/>
          </p:cNvSpPr>
          <p:nvPr>
            <p:ph type="ctrTitle"/>
          </p:nvPr>
        </p:nvSpPr>
        <p:spPr>
          <a:xfrm>
            <a:off x="685803" y="2025526"/>
            <a:ext cx="7772399" cy="2474409"/>
          </a:xfrm>
        </p:spPr>
        <p:txBody>
          <a:bodyPr anchor="t"/>
          <a:lstStyle>
            <a:lvl1pPr>
              <a:defRPr sz="4800" b="1" i="0" baseline="0">
                <a:ln>
                  <a:noFill/>
                </a:ln>
                <a:solidFill>
                  <a:schemeClr val="tx2"/>
                </a:solidFill>
                <a:latin typeface="Arial Narrow" panose="020B0606020202030204" pitchFamily="34" charset="0"/>
              </a:defRPr>
            </a:lvl1pPr>
          </a:lstStyle>
          <a:p>
            <a:r>
              <a:rPr lang="en-US" smtClean="0"/>
              <a:t>Click to edit Master title style</a:t>
            </a:r>
            <a:endParaRPr lang="en-US" dirty="0"/>
          </a:p>
        </p:txBody>
      </p:sp>
      <p:pic>
        <p:nvPicPr>
          <p:cNvPr id="8" name="NCRC Logo" descr="AETC National Coordinating Resource Center graphi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448" y="209653"/>
            <a:ext cx="5791212" cy="1249683"/>
          </a:xfrm>
          <a:prstGeom prst="rect">
            <a:avLst/>
          </a:prstGeom>
        </p:spPr>
      </p:pic>
      <p:sp>
        <p:nvSpPr>
          <p:cNvPr id="9" name="Date" descr="Date"/>
          <p:cNvSpPr>
            <a:spLocks noGrp="1"/>
          </p:cNvSpPr>
          <p:nvPr>
            <p:ph type="dt" sz="half" idx="2"/>
          </p:nvPr>
        </p:nvSpPr>
        <p:spPr>
          <a:xfrm>
            <a:off x="6477000" y="6360229"/>
            <a:ext cx="1828799" cy="365760"/>
          </a:xfrm>
          <a:prstGeom prst="rect">
            <a:avLst/>
          </a:prstGeom>
        </p:spPr>
        <p:txBody>
          <a:bodyPr lIns="91290" tIns="45645" rIns="91290" bIns="45645" anchor="ctr"/>
          <a:lstStyle>
            <a:lvl1pPr>
              <a:buFontTx/>
              <a:buNone/>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0"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4"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5"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068395F2-2AFE-40F5-B822-9878983D231F}" type="slidenum">
              <a:rPr lang="en-US" smtClean="0"/>
              <a:pPr>
                <a:defRPr/>
              </a:pPr>
              <a:t>‹#›</a:t>
            </a:fld>
            <a:endParaRPr lang="en-US"/>
          </a:p>
        </p:txBody>
      </p:sp>
      <p:sp>
        <p:nvSpPr>
          <p:cNvPr id="20" name="Slide Content"/>
          <p:cNvSpPr>
            <a:spLocks noGrp="1"/>
          </p:cNvSpPr>
          <p:nvPr>
            <p:ph sz="half" idx="10"/>
          </p:nvPr>
        </p:nvSpPr>
        <p:spPr>
          <a:xfrm>
            <a:off x="457202" y="1587275"/>
            <a:ext cx="8315571"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Date"/>
          <p:cNvSpPr>
            <a:spLocks noGrp="1"/>
          </p:cNvSpPr>
          <p:nvPr>
            <p:ph type="dt" sz="half" idx="2"/>
          </p:nvPr>
        </p:nvSpPr>
        <p:spPr>
          <a:xfrm>
            <a:off x="64770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9" name="Footer"/>
          <p:cNvSpPr>
            <a:spLocks noGrp="1"/>
          </p:cNvSpPr>
          <p:nvPr>
            <p:ph type="ftr" sz="quarter" idx="3"/>
          </p:nvPr>
        </p:nvSpPr>
        <p:spPr>
          <a:xfrm>
            <a:off x="28194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6" name="Slide Number"/>
          <p:cNvSpPr>
            <a:spLocks noGrp="1"/>
          </p:cNvSpPr>
          <p:nvPr>
            <p:ph type="sldNum" sz="quarter" idx="12"/>
          </p:nvPr>
        </p:nvSpPr>
        <p:spPr/>
        <p:txBody>
          <a:bodyPr/>
          <a:lstStyle/>
          <a:p>
            <a:pPr>
              <a:defRPr/>
            </a:pPr>
            <a:fld id="{7D209978-C516-4167-862F-0871830E87C1}" type="slidenum">
              <a:rPr lang="en-US" smtClean="0"/>
              <a:pPr>
                <a:defRPr/>
              </a:pPr>
              <a:t>‹#›</a:t>
            </a:fld>
            <a:endParaRPr lang="en-US"/>
          </a:p>
        </p:txBody>
      </p:sp>
      <p:pic>
        <p:nvPicPr>
          <p:cNvPr id="14"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3" name="Section Subtitle(s)"/>
          <p:cNvSpPr>
            <a:spLocks noGrp="1"/>
          </p:cNvSpPr>
          <p:nvPr>
            <p:ph type="body" idx="1"/>
          </p:nvPr>
        </p:nvSpPr>
        <p:spPr>
          <a:xfrm>
            <a:off x="721975" y="2722034"/>
            <a:ext cx="6135687" cy="1633538"/>
          </a:xfrm>
        </p:spPr>
        <p:txBody>
          <a:bodyPr anchor="t" anchorCtr="0"/>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smtClean="0"/>
              <a:t>Click to edit Master text styles</a:t>
            </a:r>
          </a:p>
        </p:txBody>
      </p:sp>
      <p:sp>
        <p:nvSpPr>
          <p:cNvPr id="2" name="Section Title"/>
          <p:cNvSpPr>
            <a:spLocks noGrp="1"/>
          </p:cNvSpPr>
          <p:nvPr>
            <p:ph type="title"/>
          </p:nvPr>
        </p:nvSpPr>
        <p:spPr>
          <a:xfrm>
            <a:off x="722316" y="1553633"/>
            <a:ext cx="7659687" cy="1168401"/>
          </a:xfrm>
        </p:spPr>
        <p:txBody>
          <a:bodyPr anchor="t"/>
          <a:lstStyle>
            <a:lvl1pPr algn="l">
              <a:defRPr sz="4000" b="1" i="0" cap="none" baseline="0">
                <a:latin typeface="Arial Narrow" panose="020B0606020202030204"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5" name="Logo in footer"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9" name="Date" descr="Date"/>
          <p:cNvSpPr>
            <a:spLocks noGrp="1"/>
          </p:cNvSpPr>
          <p:nvPr>
            <p:ph type="dt" sz="half" idx="13"/>
          </p:nvPr>
        </p:nvSpPr>
        <p:spPr>
          <a:xfrm>
            <a:off x="64770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7" name="Slide Number" descr="Slide number"/>
          <p:cNvSpPr>
            <a:spLocks noGrp="1"/>
          </p:cNvSpPr>
          <p:nvPr>
            <p:ph type="sldNum" sz="quarter" idx="12"/>
          </p:nvPr>
        </p:nvSpPr>
        <p:spPr/>
        <p:txBody>
          <a:bodyPr/>
          <a:lstStyle/>
          <a:p>
            <a:pPr>
              <a:defRPr/>
            </a:pPr>
            <a:fld id="{A507BA73-9CD5-4A23-8A8E-024C6988206D}" type="slidenum">
              <a:rPr lang="en-US" smtClean="0"/>
              <a:pPr>
                <a:defRPr/>
              </a:pPr>
              <a:t>‹#›</a:t>
            </a:fld>
            <a:endParaRPr lang="en-US"/>
          </a:p>
        </p:txBody>
      </p:sp>
      <p:sp>
        <p:nvSpPr>
          <p:cNvPr id="4" name="Right Column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Footer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4" name="Footer" descr="Footer"/>
          <p:cNvSpPr>
            <a:spLocks noGrp="1"/>
          </p:cNvSpPr>
          <p:nvPr>
            <p:ph type="ftr" sz="quarter" idx="11"/>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8" name="Slide Number"/>
          <p:cNvSpPr>
            <a:spLocks noGrp="1"/>
          </p:cNvSpPr>
          <p:nvPr>
            <p:ph type="sldNum" sz="quarter" idx="12"/>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D50F75B1-6D1E-437E-ACEE-AAA60E30F635}" type="slidenum">
              <a:rPr lang="en-US" smtClean="0"/>
              <a:pPr>
                <a:defRPr/>
              </a:pPr>
              <a:t>‹#›</a:t>
            </a:fld>
            <a:endParaRPr lang="en-US"/>
          </a:p>
        </p:txBody>
      </p:sp>
      <p:sp>
        <p:nvSpPr>
          <p:cNvPr id="6" name="Right column content"/>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ight column heading"/>
          <p:cNvSpPr>
            <a:spLocks noGrp="1"/>
          </p:cNvSpPr>
          <p:nvPr>
            <p:ph type="body" sz="quarter" idx="3"/>
          </p:nvPr>
        </p:nvSpPr>
        <p:spPr>
          <a:xfrm>
            <a:off x="4732210" y="1644605"/>
            <a:ext cx="4038599"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4" name="Left column content"/>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heading"/>
          <p:cNvSpPr>
            <a:spLocks noGrp="1"/>
          </p:cNvSpPr>
          <p:nvPr>
            <p:ph type="body" idx="1"/>
          </p:nvPr>
        </p:nvSpPr>
        <p:spPr>
          <a:xfrm>
            <a:off x="457200" y="1644605"/>
            <a:ext cx="3890108"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2" name="Slide Title"/>
          <p:cNvSpPr>
            <a:spLocks noGrp="1"/>
          </p:cNvSpPr>
          <p:nvPr>
            <p:ph type="title"/>
          </p:nvPr>
        </p:nvSpPr>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0"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4"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86DB903-BE82-4F10-AAA3-377220574C8E}" type="slidenum">
              <a:rPr lang="en-US" smtClean="0"/>
              <a:pPr>
                <a:defRPr/>
              </a:pPr>
              <a:t>‹#›</a:t>
            </a:fld>
            <a:endParaRPr lang="en-US"/>
          </a:p>
        </p:txBody>
      </p:sp>
      <p:sp>
        <p:nvSpPr>
          <p:cNvPr id="17"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20"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21"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22"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23"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
        <p:nvSpPr>
          <p:cNvPr id="26" name="Slide Content"/>
          <p:cNvSpPr>
            <a:spLocks noGrp="1"/>
          </p:cNvSpPr>
          <p:nvPr>
            <p:ph sz="half" idx="10"/>
          </p:nvPr>
        </p:nvSpPr>
        <p:spPr>
          <a:xfrm>
            <a:off x="411230" y="351047"/>
            <a:ext cx="8315571" cy="51506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Slide Title"/>
          <p:cNvSpPr>
            <a:spLocks noGrp="1"/>
          </p:cNvSpPr>
          <p:nvPr>
            <p:ph type="title"/>
          </p:nvPr>
        </p:nvSpPr>
        <p:spPr>
          <a:xfrm>
            <a:off x="414216" y="5603892"/>
            <a:ext cx="8315568"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7"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8"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
        <p:nvSpPr>
          <p:cNvPr id="20" name="Slide Content"/>
          <p:cNvSpPr>
            <a:spLocks noGrp="1"/>
          </p:cNvSpPr>
          <p:nvPr>
            <p:ph sz="half" idx="11"/>
          </p:nvPr>
        </p:nvSpPr>
        <p:spPr>
          <a:xfrm>
            <a:off x="0" y="-1"/>
            <a:ext cx="9144000" cy="4985779"/>
          </a:xfrm>
        </p:spPr>
        <p:txBody>
          <a:bodyPr/>
          <a:lstStyle>
            <a:lvl1pPr marL="114112" indent="0" algn="ctr">
              <a:buNone/>
              <a:defRPr sz="2800">
                <a:solidFill>
                  <a:schemeClr val="bg1">
                    <a:lumMod val="6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Slide Subtitle"/>
          <p:cNvSpPr>
            <a:spLocks noGrp="1"/>
          </p:cNvSpPr>
          <p:nvPr>
            <p:ph type="body" sz="half" idx="2"/>
          </p:nvPr>
        </p:nvSpPr>
        <p:spPr>
          <a:xfrm>
            <a:off x="301752" y="5607552"/>
            <a:ext cx="8588248" cy="538394"/>
          </a:xfrm>
        </p:spPr>
        <p:txBody>
          <a:bodyPr>
            <a:normAutofit/>
          </a:bodyPr>
          <a:lstStyle>
            <a:lvl1pPr marL="0" indent="0" algn="ctr">
              <a:buNone/>
              <a:defRPr sz="18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smtClean="0"/>
              <a:t>Click to edit Master text styles</a:t>
            </a:r>
          </a:p>
        </p:txBody>
      </p:sp>
      <p:sp>
        <p:nvSpPr>
          <p:cNvPr id="19" name="Slide Title"/>
          <p:cNvSpPr txBox="1">
            <a:spLocks/>
          </p:cNvSpPr>
          <p:nvPr/>
        </p:nvSpPr>
        <p:spPr>
          <a:xfrm>
            <a:off x="301752" y="5044226"/>
            <a:ext cx="8588247" cy="523673"/>
          </a:xfrm>
          <a:prstGeom prst="rect">
            <a:avLst/>
          </a:prstGeom>
        </p:spPr>
        <p:txBody>
          <a:bodyPr vert="horz" lIns="91290" tIns="45645" rIns="91290" bIns="45645" rtlCol="0" anchor="ctr">
            <a:noAutofit/>
          </a:bodyPr>
          <a:lst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a:lstStyle>
          <a:p>
            <a:pPr algn="ctr"/>
            <a:r>
              <a:rPr lang="en-US" sz="2800" dirty="0" smtClean="0"/>
              <a:t>Click to edit Master title style</a:t>
            </a:r>
            <a:endParaRPr lang="en-US" sz="2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305800" cy="6413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8281988" cy="2265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81988" cy="2266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NCRC Logo" descr="AETC National Coordinating Resource Center graphic"/>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45209" y="6369214"/>
            <a:ext cx="2374166" cy="412586"/>
          </a:xfrm>
          <a:prstGeom prst="rect">
            <a:avLst/>
          </a:prstGeom>
        </p:spPr>
      </p:pic>
      <p:sp>
        <p:nvSpPr>
          <p:cNvPr id="9" name="Date" descr="Date"/>
          <p:cNvSpPr>
            <a:spLocks noGrp="1"/>
          </p:cNvSpPr>
          <p:nvPr>
            <p:ph type="dt" sz="half" idx="10"/>
          </p:nvPr>
        </p:nvSpPr>
        <p:spPr>
          <a:xfrm>
            <a:off x="6477001" y="6324600"/>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1" y="6324600"/>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1" name="Slide Number"/>
          <p:cNvSpPr>
            <a:spLocks noGrp="1"/>
          </p:cNvSpPr>
          <p:nvPr>
            <p:ph type="sldNum" sz="quarter" idx="4"/>
          </p:nvPr>
        </p:nvSpPr>
        <p:spPr>
          <a:xfrm>
            <a:off x="8531788" y="6340639"/>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Tree>
    <p:extLst>
      <p:ext uri="{BB962C8B-B14F-4D97-AF65-F5344CB8AC3E}">
        <p14:creationId xmlns:p14="http://schemas.microsoft.com/office/powerpoint/2010/main" val="162663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Background Ribbon" descr="decorative ribbon"/>
          <p:cNvPicPr>
            <a:picLocks noChangeAspect="1"/>
          </p:cNvPicPr>
          <p:nvPr/>
        </p:nvPicPr>
        <p:blipFill rotWithShape="1">
          <a:blip r:embed="rId11" cstate="print">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Blue rectangle"/>
          <p:cNvSpPr/>
          <p:nvPr/>
        </p:nvSpPr>
        <p:spPr>
          <a:xfrm>
            <a:off x="4" y="6243678"/>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8" name="Red rectangle"/>
          <p:cNvSpPr/>
          <p:nvPr/>
        </p:nvSpPr>
        <p:spPr>
          <a:xfrm>
            <a:off x="8458199" y="6248400"/>
            <a:ext cx="685804"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18" name="Date" descr="Date"/>
          <p:cNvSpPr>
            <a:spLocks noGrp="1"/>
          </p:cNvSpPr>
          <p:nvPr>
            <p:ph type="dt" sz="half" idx="2"/>
          </p:nvPr>
        </p:nvSpPr>
        <p:spPr>
          <a:xfrm>
            <a:off x="6477000" y="6360229"/>
            <a:ext cx="1828799" cy="365760"/>
          </a:xfrm>
          <a:prstGeom prst="rect">
            <a:avLst/>
          </a:prstGeom>
        </p:spPr>
        <p:txBody>
          <a:bodyPr lIns="91290" tIns="45645" rIns="91290" bIns="45645" anchor="ctr"/>
          <a:lstStyle>
            <a:lvl1pPr>
              <a:buFontTx/>
              <a:buNone/>
              <a:defRPr sz="1200">
                <a:solidFill>
                  <a:srgbClr val="88A7DF"/>
                </a:solidFill>
              </a:defRPr>
            </a:lvl1pPr>
          </a:lstStyle>
          <a:p>
            <a:pPr algn="r">
              <a:defRPr/>
            </a:pPr>
            <a:r>
              <a:rPr lang="en-US" smtClean="0"/>
              <a:t>May 2013</a:t>
            </a:r>
            <a:endParaRPr lang="en-US" dirty="0"/>
          </a:p>
        </p:txBody>
      </p:sp>
      <p:sp>
        <p:nvSpPr>
          <p:cNvPr id="19" name="Footer" descr="Footer"/>
          <p:cNvSpPr>
            <a:spLocks noGrp="1"/>
          </p:cNvSpPr>
          <p:nvPr>
            <p:ph type="ftr" sz="quarter" idx="3"/>
          </p:nvPr>
        </p:nvSpPr>
        <p:spPr>
          <a:xfrm>
            <a:off x="2819400"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buFontTx/>
              <a:buNone/>
              <a:defRPr sz="1800">
                <a:solidFill>
                  <a:schemeClr val="bg1"/>
                </a:solidFill>
              </a:defRPr>
            </a:lvl1pPr>
          </a:lstStyle>
          <a:p>
            <a:pPr>
              <a:defRPr/>
            </a:pPr>
            <a:fld id="{90450A01-8AAD-4D3D-84A5-FF4B6174583C}" type="slidenum">
              <a:rPr lang="en-US" smtClean="0"/>
              <a:pPr>
                <a:defRPr/>
              </a:pPr>
              <a:t>‹#›</a:t>
            </a:fld>
            <a:endParaRPr lang="en-US" dirty="0"/>
          </a:p>
        </p:txBody>
      </p:sp>
      <p:sp>
        <p:nvSpPr>
          <p:cNvPr id="3" name="Slide Content"/>
          <p:cNvSpPr>
            <a:spLocks noGrp="1"/>
          </p:cNvSpPr>
          <p:nvPr>
            <p:ph type="body" idx="1"/>
          </p:nvPr>
        </p:nvSpPr>
        <p:spPr>
          <a:xfrm>
            <a:off x="457200" y="1600203"/>
            <a:ext cx="8343901" cy="4367299"/>
          </a:xfrm>
          <a:prstGeom prst="rect">
            <a:avLst/>
          </a:prstGeom>
        </p:spPr>
        <p:txBody>
          <a:bodyPr vert="horz" lIns="91290" tIns="45645" rIns="91290" bIns="4564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4" r:id="rId9"/>
  </p:sldLayoutIdLst>
  <p:hf hdr="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normAutofit fontScale="62500" lnSpcReduction="20000"/>
          </a:bodyPr>
          <a:lstStyle/>
          <a:p>
            <a:pPr>
              <a:lnSpc>
                <a:spcPct val="120000"/>
              </a:lnSpc>
            </a:pPr>
            <a:r>
              <a:rPr lang="en-US" altLang="en-US" dirty="0" smtClean="0"/>
              <a:t>Prepared by the AETC National Coordinating Resource Center based on recommendations from the CDC, National Institutes of Health, and HIV Medicine Association/Infectious Diseases Society of America</a:t>
            </a:r>
          </a:p>
          <a:p>
            <a:endParaRPr lang="en-US" altLang="en-US" dirty="0" smtClean="0"/>
          </a:p>
        </p:txBody>
      </p:sp>
      <p:sp>
        <p:nvSpPr>
          <p:cNvPr id="122882" name="Rectangle 2"/>
          <p:cNvSpPr>
            <a:spLocks noGrp="1" noChangeArrowheads="1"/>
          </p:cNvSpPr>
          <p:nvPr>
            <p:ph type="ctrTitle"/>
          </p:nvPr>
        </p:nvSpPr>
        <p:spPr/>
        <p:txBody>
          <a:bodyPr/>
          <a:lstStyle/>
          <a:p>
            <a:r>
              <a:rPr lang="en-US" sz="2800" dirty="0" smtClean="0"/>
              <a:t>Guidelines for Prevention and Treatment of Opportunistic Infections in HIV-Infected Adults and Adolescents</a:t>
            </a:r>
            <a:r>
              <a:rPr lang="en-US" sz="3200" dirty="0" smtClean="0"/>
              <a:t/>
            </a:r>
            <a:br>
              <a:rPr lang="en-US" sz="3200" dirty="0" smtClean="0"/>
            </a:br>
            <a:r>
              <a:rPr lang="en-US" dirty="0" smtClean="0"/>
              <a:t/>
            </a:r>
            <a:br>
              <a:rPr lang="en-US" dirty="0" smtClean="0"/>
            </a:br>
            <a:r>
              <a:rPr lang="en-US" dirty="0" smtClean="0"/>
              <a:t>Aspergillosis Slide </a:t>
            </a:r>
            <a:r>
              <a:rPr lang="en-US" dirty="0" smtClean="0"/>
              <a:t>Set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4" name="Rectangle 3"/>
          <p:cNvSpPr>
            <a:spLocks noGrp="1" noChangeArrowheads="1"/>
          </p:cNvSpPr>
          <p:nvPr>
            <p:ph sz="half" idx="10"/>
          </p:nvPr>
        </p:nvSpPr>
        <p:spPr/>
        <p:txBody>
          <a:bodyPr/>
          <a:lstStyle/>
          <a:p>
            <a:r>
              <a:rPr lang="en-US" altLang="en-US" smtClean="0"/>
              <a:t>Start ART as soon as possible after start of antifungal therapy</a:t>
            </a:r>
          </a:p>
          <a:p>
            <a:r>
              <a:rPr lang="en-US" altLang="en-US" smtClean="0"/>
              <a:t>IRIS has rarely been reported</a:t>
            </a:r>
          </a:p>
          <a:p>
            <a:r>
              <a:rPr lang="en-US" altLang="en-US" smtClean="0"/>
              <a:t>Triazoles have complex, sometimes bidirectional interactions with certain ARVs; dosage adjustments may be needed</a:t>
            </a:r>
          </a:p>
          <a:p>
            <a:endParaRPr lang="en-US" altLang="en-US" smtClean="0"/>
          </a:p>
        </p:txBody>
      </p:sp>
      <p:sp>
        <p:nvSpPr>
          <p:cNvPr id="217090" name="Rectangle 2"/>
          <p:cNvSpPr>
            <a:spLocks noGrp="1" noChangeArrowheads="1"/>
          </p:cNvSpPr>
          <p:nvPr>
            <p:ph type="title"/>
          </p:nvPr>
        </p:nvSpPr>
        <p:spPr/>
        <p:txBody>
          <a:bodyPr/>
          <a:lstStyle/>
          <a:p>
            <a:r>
              <a:rPr lang="en-US" smtClean="0"/>
              <a:t>Aspergillosis: ART Initiation </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3"/>
          <p:cNvSpPr>
            <a:spLocks noGrp="1" noChangeArrowheads="1"/>
          </p:cNvSpPr>
          <p:nvPr>
            <p:ph sz="half" idx="10"/>
          </p:nvPr>
        </p:nvSpPr>
        <p:spPr/>
        <p:txBody>
          <a:bodyPr/>
          <a:lstStyle/>
          <a:p>
            <a:r>
              <a:rPr lang="en-US" altLang="en-US" smtClean="0"/>
              <a:t>If new or recurrent signs and symptoms, evaluate for relapse or recurrence</a:t>
            </a:r>
          </a:p>
          <a:p>
            <a:r>
              <a:rPr lang="en-US" altLang="en-US" smtClean="0"/>
              <a:t>IRIS reported rarely</a:t>
            </a:r>
          </a:p>
          <a:p>
            <a:r>
              <a:rPr lang="en-US" altLang="en-US" smtClean="0"/>
              <a:t>Limited data regarding monitoring of galactomannan levels in response to therapy</a:t>
            </a:r>
          </a:p>
        </p:txBody>
      </p:sp>
      <p:sp>
        <p:nvSpPr>
          <p:cNvPr id="217090" name="Rectangle 2"/>
          <p:cNvSpPr>
            <a:spLocks noGrp="1" noChangeArrowheads="1"/>
          </p:cNvSpPr>
          <p:nvPr>
            <p:ph type="title"/>
          </p:nvPr>
        </p:nvSpPr>
        <p:spPr/>
        <p:txBody>
          <a:bodyPr/>
          <a:lstStyle/>
          <a:p>
            <a:r>
              <a:rPr lang="en-US" dirty="0" smtClean="0"/>
              <a:t>Aspergillosis: Monitoring and Adverse Events</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2" name="Rectangle 3"/>
          <p:cNvSpPr>
            <a:spLocks noGrp="1" noChangeArrowheads="1"/>
          </p:cNvSpPr>
          <p:nvPr>
            <p:ph sz="half" idx="10"/>
          </p:nvPr>
        </p:nvSpPr>
        <p:spPr/>
        <p:txBody>
          <a:bodyPr/>
          <a:lstStyle/>
          <a:p>
            <a:r>
              <a:rPr lang="en-US" altLang="en-US" smtClean="0"/>
              <a:t>Prognosis is poor in advanced immunosuppression without effective ART</a:t>
            </a:r>
          </a:p>
          <a:p>
            <a:r>
              <a:rPr lang="en-US" altLang="en-US" smtClean="0"/>
              <a:t>No data to guide management of treatment failure</a:t>
            </a:r>
          </a:p>
          <a:p>
            <a:r>
              <a:rPr lang="en-US" altLang="en-US" smtClean="0"/>
              <a:t>If voriconazole used initially, consider change to amphotericin B, or echinocandins in combination with voriconazole or amphotericin B</a:t>
            </a:r>
          </a:p>
        </p:txBody>
      </p:sp>
      <p:sp>
        <p:nvSpPr>
          <p:cNvPr id="218114" name="Rectangle 2"/>
          <p:cNvSpPr>
            <a:spLocks noGrp="1" noChangeArrowheads="1"/>
          </p:cNvSpPr>
          <p:nvPr>
            <p:ph type="title"/>
          </p:nvPr>
        </p:nvSpPr>
        <p:spPr/>
        <p:txBody>
          <a:bodyPr/>
          <a:lstStyle/>
          <a:p>
            <a:r>
              <a:rPr lang="en-US" smtClean="0"/>
              <a:t>Aspergillosis: Treatment Failure</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6" name="Rectangle 3"/>
          <p:cNvSpPr>
            <a:spLocks noGrp="1" noChangeArrowheads="1"/>
          </p:cNvSpPr>
          <p:nvPr>
            <p:ph sz="half" idx="10"/>
          </p:nvPr>
        </p:nvSpPr>
        <p:spPr/>
        <p:txBody>
          <a:bodyPr/>
          <a:lstStyle/>
          <a:p>
            <a:r>
              <a:rPr lang="en-US" altLang="en-US" smtClean="0"/>
              <a:t>Chronic maintenance: insufficient data to recommend for or against</a:t>
            </a:r>
          </a:p>
          <a:p>
            <a:endParaRPr lang="en-US" altLang="en-US" smtClean="0"/>
          </a:p>
        </p:txBody>
      </p:sp>
      <p:sp>
        <p:nvSpPr>
          <p:cNvPr id="219138" name="Rectangle 2"/>
          <p:cNvSpPr>
            <a:spLocks noGrp="1" noChangeArrowheads="1"/>
          </p:cNvSpPr>
          <p:nvPr>
            <p:ph type="title"/>
          </p:nvPr>
        </p:nvSpPr>
        <p:spPr/>
        <p:txBody>
          <a:bodyPr/>
          <a:lstStyle/>
          <a:p>
            <a:r>
              <a:rPr lang="en-US" smtClean="0"/>
              <a:t>Aspergillosis: Preventing Recurrence</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0" name="Rectangle 3"/>
          <p:cNvSpPr>
            <a:spLocks noGrp="1" noChangeArrowheads="1"/>
          </p:cNvSpPr>
          <p:nvPr>
            <p:ph sz="half" idx="10"/>
          </p:nvPr>
        </p:nvSpPr>
        <p:spPr/>
        <p:txBody>
          <a:bodyPr/>
          <a:lstStyle/>
          <a:p>
            <a:r>
              <a:rPr lang="en-US" altLang="en-US" smtClean="0"/>
              <a:t>Amphotericin B or its lipid formulations are preferred initial regimen</a:t>
            </a:r>
          </a:p>
          <a:p>
            <a:pPr lvl="1"/>
            <a:r>
              <a:rPr lang="en-US" altLang="en-US" smtClean="0"/>
              <a:t>At delivery, evaluate neonate for renal dysfunction and hypokalemia</a:t>
            </a:r>
          </a:p>
          <a:p>
            <a:r>
              <a:rPr lang="en-US" altLang="en-US" smtClean="0"/>
              <a:t>Voriconazole and posaconazole: teratogenic and embryotoxic in animals; generally avoid in pregnancy, especially 1st trimester</a:t>
            </a:r>
          </a:p>
          <a:p>
            <a:r>
              <a:rPr lang="en-US" altLang="en-US" smtClean="0"/>
              <a:t>Echinocandins: bone and visceral abnormalities in animals; avoid in 1st trimester</a:t>
            </a:r>
          </a:p>
        </p:txBody>
      </p:sp>
      <p:sp>
        <p:nvSpPr>
          <p:cNvPr id="220162" name="Rectangle 2"/>
          <p:cNvSpPr>
            <a:spLocks noGrp="1" noChangeArrowheads="1"/>
          </p:cNvSpPr>
          <p:nvPr>
            <p:ph type="title"/>
          </p:nvPr>
        </p:nvSpPr>
        <p:spPr/>
        <p:txBody>
          <a:bodyPr/>
          <a:lstStyle/>
          <a:p>
            <a:r>
              <a:rPr lang="en-US" smtClean="0"/>
              <a:t>Aspergillosis: Considerations in Pregnancy</a:t>
            </a:r>
            <a:endParaRPr lang="en-US" dirty="0" smtClean="0"/>
          </a:p>
        </p:txBody>
      </p:sp>
      <p:sp>
        <p:nvSpPr>
          <p:cNvPr id="7" name="Date Placeholder 6"/>
          <p:cNvSpPr>
            <a:spLocks noGrp="1"/>
          </p:cNvSpPr>
          <p:nvPr>
            <p:ph type="dt" sz="half" idx="2"/>
          </p:nvPr>
        </p:nvSpPr>
        <p:spPr/>
        <p:txBody>
          <a:bodyPr/>
          <a:lstStyle/>
          <a:p>
            <a:pPr algn="r">
              <a:defRPr/>
            </a:pPr>
            <a:r>
              <a:rPr lang="en-US" smtClean="0"/>
              <a:t>May 2013</a:t>
            </a:r>
            <a:endParaRPr lang="en-US" dirty="0"/>
          </a:p>
        </p:txBody>
      </p:sp>
      <p:sp>
        <p:nvSpPr>
          <p:cNvPr id="8" name="Footer Placeholder 7"/>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9" name="Slide Number Placeholder 8"/>
          <p:cNvSpPr>
            <a:spLocks noGrp="1"/>
          </p:cNvSpPr>
          <p:nvPr>
            <p:ph type="sldNum" sz="quarter" idx="4"/>
          </p:nvPr>
        </p:nvSpPr>
        <p:spPr/>
        <p:txBody>
          <a:bodyPr/>
          <a:lstStyle/>
          <a:p>
            <a:pPr>
              <a:defRPr/>
            </a:pPr>
            <a:fld id="{068395F2-2AFE-40F5-B822-9878983D231F}"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3"/>
          <p:cNvSpPr>
            <a:spLocks noGrp="1" noChangeArrowheads="1"/>
          </p:cNvSpPr>
          <p:nvPr>
            <p:ph sz="half" idx="10"/>
          </p:nvPr>
        </p:nvSpPr>
        <p:spPr/>
        <p:txBody>
          <a:bodyPr/>
          <a:lstStyle/>
          <a:p>
            <a:r>
              <a:rPr lang="en-US" altLang="en-US" dirty="0" smtClean="0"/>
              <a:t>AIDS Info: http://aidsinfo.nih.gov</a:t>
            </a:r>
          </a:p>
          <a:p>
            <a:endParaRPr lang="en-US" altLang="en-US" dirty="0" smtClean="0"/>
          </a:p>
        </p:txBody>
      </p:sp>
      <p:sp>
        <p:nvSpPr>
          <p:cNvPr id="221186" name="Rectangle 2"/>
          <p:cNvSpPr>
            <a:spLocks noGrp="1" noChangeArrowheads="1"/>
          </p:cNvSpPr>
          <p:nvPr>
            <p:ph type="title"/>
          </p:nvPr>
        </p:nvSpPr>
        <p:spPr/>
        <p:txBody>
          <a:bodyPr/>
          <a:lstStyle/>
          <a:p>
            <a:r>
              <a:rPr lang="en-US" dirty="0" smtClean="0"/>
              <a:t>Access </a:t>
            </a:r>
            <a:r>
              <a:rPr lang="en-US" dirty="0" smtClean="0"/>
              <a:t>the </a:t>
            </a:r>
            <a:r>
              <a:rPr lang="en-US" dirty="0"/>
              <a:t>Guidelines Online </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10"/>
          <p:cNvSpPr>
            <a:spLocks noGrp="1"/>
          </p:cNvSpPr>
          <p:nvPr>
            <p:ph type="dt" sz="half" idx="2"/>
          </p:nvPr>
        </p:nvSpPr>
        <p:spPr/>
        <p:txBody>
          <a:bodyPr/>
          <a:lstStyle/>
          <a:p>
            <a:pPr algn="r"/>
            <a:r>
              <a:rPr lang="en-US" dirty="0" smtClean="0"/>
              <a:t>May 2013</a:t>
            </a:r>
            <a:endParaRPr lang="en-US" dirty="0"/>
          </a:p>
        </p:txBody>
      </p:sp>
      <p:sp>
        <p:nvSpPr>
          <p:cNvPr id="12" name="Footer Placeholder 11"/>
          <p:cNvSpPr>
            <a:spLocks noGrp="1"/>
          </p:cNvSpPr>
          <p:nvPr>
            <p:ph type="ftr" sz="quarter" idx="3"/>
          </p:nvPr>
        </p:nvSpPr>
        <p:spPr/>
        <p:txBody>
          <a:bodyPr/>
          <a:lstStyle/>
          <a:p>
            <a:pPr algn="ctr">
              <a:buNone/>
            </a:pPr>
            <a:r>
              <a:rPr lang="en-US" dirty="0" smtClean="0"/>
              <a:t>www.aidsetc.org</a:t>
            </a:r>
            <a:endParaRPr lang="en-US" dirty="0"/>
          </a:p>
        </p:txBody>
      </p:sp>
      <p:sp>
        <p:nvSpPr>
          <p:cNvPr id="13" name="Slide Number Placeholder 12"/>
          <p:cNvSpPr>
            <a:spLocks noGrp="1"/>
          </p:cNvSpPr>
          <p:nvPr>
            <p:ph type="sldNum" sz="quarter" idx="4"/>
          </p:nvPr>
        </p:nvSpPr>
        <p:spPr/>
        <p:txBody>
          <a:bodyPr/>
          <a:lstStyle/>
          <a:p>
            <a:fld id="{068395F2-2AFE-40F5-B822-9878983D231F}" type="slidenum">
              <a:rPr lang="en-US" smtClean="0"/>
              <a:pPr/>
              <a:t>16</a:t>
            </a:fld>
            <a:endParaRPr lang="en-US"/>
          </a:p>
        </p:txBody>
      </p:sp>
      <p:sp>
        <p:nvSpPr>
          <p:cNvPr id="7" name="Content Placeholder 6"/>
          <p:cNvSpPr>
            <a:spLocks noGrp="1"/>
          </p:cNvSpPr>
          <p:nvPr>
            <p:ph sz="half" idx="10"/>
          </p:nvPr>
        </p:nvSpPr>
        <p:spPr/>
        <p:txBody>
          <a:bodyPr/>
          <a:lstStyle/>
          <a:p>
            <a:r>
              <a:rPr lang="en-US" altLang="en-US" dirty="0" smtClean="0"/>
              <a:t>This presentation was prepared by Susa Coffey, MD, for the AETC National Resource Center in May 2013</a:t>
            </a:r>
          </a:p>
          <a:p>
            <a:r>
              <a:rPr lang="en-US" altLang="en-US" dirty="0" smtClean="0"/>
              <a:t>See the AETC NCRC website for the most current version of this presentation: http://www.aidsetc.org</a:t>
            </a:r>
          </a:p>
          <a:p>
            <a:endParaRPr lang="en-US" altLang="en-US" dirty="0" smtClean="0"/>
          </a:p>
          <a:p>
            <a:endParaRPr lang="en-US" dirty="0"/>
          </a:p>
        </p:txBody>
      </p:sp>
      <p:sp>
        <p:nvSpPr>
          <p:cNvPr id="223236" name="Rectangle 4"/>
          <p:cNvSpPr>
            <a:spLocks noGrp="1" noChangeArrowheads="1"/>
          </p:cNvSpPr>
          <p:nvPr>
            <p:ph type="title"/>
          </p:nvPr>
        </p:nvSpPr>
        <p:spPr/>
        <p:txBody>
          <a:bodyPr/>
          <a:lstStyle/>
          <a:p>
            <a:r>
              <a:rPr lang="en-US" dirty="0" smtClean="0"/>
              <a:t>About This Slide Set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0"/>
          </p:nvPr>
        </p:nvSpPr>
        <p:spPr/>
        <p:txBody>
          <a:bodyPr>
            <a:normAutofit/>
          </a:bodyPr>
          <a:lstStyle/>
          <a:p>
            <a:pPr marL="114112" indent="0">
              <a:buNone/>
            </a:pPr>
            <a:r>
              <a:rPr lang="en-US" altLang="en-US" sz="2400" dirty="0" smtClean="0"/>
              <a:t>These slides were developed using recommendations published in May 2013. The intended audience is clinicians involved in the care of patients with HIV.</a:t>
            </a:r>
          </a:p>
          <a:p>
            <a:pPr marL="114112" indent="0">
              <a:buNone/>
            </a:pPr>
            <a:r>
              <a:rPr lang="en-US" altLang="en-US" sz="2400" dirty="0" smtClean="0"/>
              <a:t>Users are cautioned that, owing to the rapidly changing field of HIV care, this information could become out of date quickly. Finally, it is intended that these slides be used as prepared, without changes in either content or attribution. Users are asked to honor this intent.</a:t>
            </a:r>
          </a:p>
          <a:p>
            <a:pPr marL="114112" indent="0" algn="r">
              <a:buNone/>
            </a:pPr>
            <a:r>
              <a:rPr lang="en-US" altLang="en-US" sz="2400" dirty="0" smtClean="0"/>
              <a:t>-AETC National Coordinating Resource Center</a:t>
            </a:r>
          </a:p>
          <a:p>
            <a:pPr marL="114112" indent="0" algn="r">
              <a:buNone/>
            </a:pPr>
            <a:r>
              <a:rPr lang="en-US" altLang="en-US" sz="2400" dirty="0" smtClean="0"/>
              <a:t>http://www.aidsetc.org</a:t>
            </a:r>
          </a:p>
          <a:p>
            <a:endParaRPr lang="en-US" dirty="0"/>
          </a:p>
        </p:txBody>
      </p:sp>
      <p:sp>
        <p:nvSpPr>
          <p:cNvPr id="124930" name="Rectangle 2"/>
          <p:cNvSpPr>
            <a:spLocks noGrp="1" noChangeArrowheads="1"/>
          </p:cNvSpPr>
          <p:nvPr>
            <p:ph type="title"/>
          </p:nvPr>
        </p:nvSpPr>
        <p:spPr/>
        <p:txBody>
          <a:bodyPr/>
          <a:lstStyle/>
          <a:p>
            <a:r>
              <a:rPr lang="en-US" smtClean="0"/>
              <a:t>About This Presentation</a:t>
            </a:r>
          </a:p>
        </p:txBody>
      </p:sp>
      <p:sp>
        <p:nvSpPr>
          <p:cNvPr id="13" name="Date Placeholder 12"/>
          <p:cNvSpPr>
            <a:spLocks noGrp="1"/>
          </p:cNvSpPr>
          <p:nvPr>
            <p:ph type="dt" sz="half" idx="2"/>
          </p:nvPr>
        </p:nvSpPr>
        <p:spPr/>
        <p:txBody>
          <a:bodyPr/>
          <a:lstStyle/>
          <a:p>
            <a:pPr algn="r">
              <a:defRPr/>
            </a:pPr>
            <a:r>
              <a:rPr lang="en-US" smtClean="0"/>
              <a:t>May 2013</a:t>
            </a:r>
            <a:endParaRPr lang="en-US" dirty="0"/>
          </a:p>
        </p:txBody>
      </p:sp>
      <p:sp>
        <p:nvSpPr>
          <p:cNvPr id="14" name="Footer Placeholder 13"/>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5" name="Slide Number Placeholder 14"/>
          <p:cNvSpPr>
            <a:spLocks noGrp="1"/>
          </p:cNvSpPr>
          <p:nvPr>
            <p:ph type="sldNum" sz="quarter" idx="4"/>
          </p:nvPr>
        </p:nvSpPr>
        <p:spPr/>
        <p:txBody>
          <a:bodyPr/>
          <a:lstStyle/>
          <a:p>
            <a:pPr>
              <a:defRPr/>
            </a:pPr>
            <a:fld id="{068395F2-2AFE-40F5-B822-9878983D231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p:cNvSpPr>
            <a:spLocks noGrp="1"/>
          </p:cNvSpPr>
          <p:nvPr>
            <p:ph type="dt" sz="half" idx="2"/>
          </p:nvPr>
        </p:nvSpPr>
        <p:spPr/>
        <p:txBody>
          <a:bodyPr/>
          <a:lstStyle/>
          <a:p>
            <a:pPr algn="r">
              <a:defRPr/>
            </a:pPr>
            <a:r>
              <a:rPr lang="en-US" smtClean="0"/>
              <a:t>May 2013</a:t>
            </a:r>
            <a:endParaRPr lang="en-US" dirty="0"/>
          </a:p>
        </p:txBody>
      </p:sp>
      <p:sp>
        <p:nvSpPr>
          <p:cNvPr id="14" name="Footer Placeholder 13"/>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5" name="Slide Number Placeholder 14"/>
          <p:cNvSpPr>
            <a:spLocks noGrp="1"/>
          </p:cNvSpPr>
          <p:nvPr>
            <p:ph type="sldNum" sz="quarter" idx="12"/>
          </p:nvPr>
        </p:nvSpPr>
        <p:spPr/>
        <p:txBody>
          <a:bodyPr/>
          <a:lstStyle/>
          <a:p>
            <a:pPr>
              <a:defRPr/>
            </a:pPr>
            <a:fld id="{068395F2-2AFE-40F5-B822-9878983D231F}" type="slidenum">
              <a:rPr lang="en-US" smtClean="0"/>
              <a:pPr>
                <a:defRPr/>
              </a:pPr>
              <a:t>3</a:t>
            </a:fld>
            <a:endParaRPr lang="en-US"/>
          </a:p>
        </p:txBody>
      </p:sp>
      <p:sp>
        <p:nvSpPr>
          <p:cNvPr id="122883" name="Rectangle 3"/>
          <p:cNvSpPr>
            <a:spLocks noGrp="1" noChangeArrowheads="1"/>
          </p:cNvSpPr>
          <p:nvPr>
            <p:ph type="body" idx="1"/>
          </p:nvPr>
        </p:nvSpPr>
        <p:spPr>
          <a:xfrm>
            <a:off x="721975" y="2722034"/>
            <a:ext cx="6135687" cy="3221566"/>
          </a:xfrm>
        </p:spPr>
        <p:txBody>
          <a:bodyPr>
            <a:normAutofit/>
          </a:bodyPr>
          <a:lstStyle/>
          <a:p>
            <a:pPr marL="342900" indent="-342900">
              <a:buFont typeface="Wingdings" panose="05000000000000000000" pitchFamily="2" charset="2"/>
              <a:buChar char="§"/>
              <a:defRPr/>
            </a:pPr>
            <a:r>
              <a:rPr lang="en-US" dirty="0" smtClean="0"/>
              <a:t>Epidemiology</a:t>
            </a:r>
            <a:endParaRPr lang="en-US" dirty="0"/>
          </a:p>
          <a:p>
            <a:pPr marL="342900" indent="-342900">
              <a:buFont typeface="Wingdings" panose="05000000000000000000" pitchFamily="2" charset="2"/>
              <a:buChar char="§"/>
              <a:defRPr/>
            </a:pPr>
            <a:r>
              <a:rPr lang="en-US" dirty="0"/>
              <a:t>Clinical Manifestations</a:t>
            </a:r>
          </a:p>
          <a:p>
            <a:pPr marL="342900" indent="-342900">
              <a:buFont typeface="Wingdings" panose="05000000000000000000" pitchFamily="2" charset="2"/>
              <a:buChar char="§"/>
              <a:defRPr/>
            </a:pPr>
            <a:r>
              <a:rPr lang="en-US" dirty="0"/>
              <a:t>Diagnosis</a:t>
            </a:r>
          </a:p>
          <a:p>
            <a:pPr marL="342900" indent="-342900">
              <a:buFont typeface="Wingdings" panose="05000000000000000000" pitchFamily="2" charset="2"/>
              <a:buChar char="§"/>
              <a:defRPr/>
            </a:pPr>
            <a:r>
              <a:rPr lang="en-US" dirty="0"/>
              <a:t>Prevention</a:t>
            </a:r>
          </a:p>
          <a:p>
            <a:pPr marL="342900" indent="-342900">
              <a:buFont typeface="Wingdings" panose="05000000000000000000" pitchFamily="2" charset="2"/>
              <a:buChar char="§"/>
              <a:defRPr/>
            </a:pPr>
            <a:r>
              <a:rPr lang="en-US" dirty="0"/>
              <a:t>Treatment</a:t>
            </a:r>
          </a:p>
          <a:p>
            <a:pPr marL="342900" indent="-342900">
              <a:buFont typeface="Wingdings" panose="05000000000000000000" pitchFamily="2" charset="2"/>
              <a:buChar char="§"/>
              <a:defRPr/>
            </a:pPr>
            <a:r>
              <a:rPr lang="en-US" dirty="0"/>
              <a:t>Considerations in Pregnancy</a:t>
            </a:r>
          </a:p>
          <a:p>
            <a:endParaRPr lang="en-US" altLang="en-US" dirty="0" smtClean="0"/>
          </a:p>
        </p:txBody>
      </p:sp>
      <p:sp>
        <p:nvSpPr>
          <p:cNvPr id="212994" name="Rectangle 2"/>
          <p:cNvSpPr>
            <a:spLocks noGrp="1" noChangeArrowheads="1"/>
          </p:cNvSpPr>
          <p:nvPr>
            <p:ph type="title"/>
          </p:nvPr>
        </p:nvSpPr>
        <p:spPr/>
        <p:txBody>
          <a:bodyPr/>
          <a:lstStyle/>
          <a:p>
            <a:r>
              <a:rPr lang="en-US" altLang="en-US" dirty="0"/>
              <a:t>Aspergillosis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10" name="Rectangle 3"/>
          <p:cNvSpPr>
            <a:spLocks noGrp="1" noChangeArrowheads="1"/>
          </p:cNvSpPr>
          <p:nvPr>
            <p:ph sz="half" idx="10"/>
          </p:nvPr>
        </p:nvSpPr>
        <p:spPr/>
        <p:txBody>
          <a:bodyPr>
            <a:normAutofit lnSpcReduction="10000"/>
          </a:bodyPr>
          <a:lstStyle/>
          <a:p>
            <a:r>
              <a:rPr lang="en-US" altLang="en-US" smtClean="0"/>
              <a:t>Caused by Aspergillus fumigatus, occasionally by other Aspergillus species</a:t>
            </a:r>
          </a:p>
          <a:p>
            <a:r>
              <a:rPr lang="en-US" altLang="en-US" smtClean="0"/>
              <a:t>Invasive aspergillosis is rare in HIV-infected persons</a:t>
            </a:r>
          </a:p>
          <a:p>
            <a:r>
              <a:rPr lang="en-US" altLang="en-US" smtClean="0"/>
              <a:t>Risk factors: low CD4 count (&lt;100 cells/µL), neutropenia, use of corticosteroids, exposure to broad-spectrum antibiotics, underlying lung disease</a:t>
            </a:r>
          </a:p>
          <a:p>
            <a:r>
              <a:rPr lang="en-US" altLang="en-US" smtClean="0"/>
              <a:t>Less common with widespread use of potent ART</a:t>
            </a:r>
          </a:p>
        </p:txBody>
      </p:sp>
      <p:sp>
        <p:nvSpPr>
          <p:cNvPr id="212994" name="Rectangle 2"/>
          <p:cNvSpPr>
            <a:spLocks noGrp="1" noChangeArrowheads="1"/>
          </p:cNvSpPr>
          <p:nvPr>
            <p:ph type="title"/>
          </p:nvPr>
        </p:nvSpPr>
        <p:spPr/>
        <p:txBody>
          <a:bodyPr/>
          <a:lstStyle/>
          <a:p>
            <a:r>
              <a:rPr lang="en-US" smtClean="0"/>
              <a:t>Aspergillosis: Epidemiology</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3"/>
          <p:cNvSpPr>
            <a:spLocks noGrp="1" noChangeArrowheads="1"/>
          </p:cNvSpPr>
          <p:nvPr>
            <p:ph sz="half" idx="10"/>
          </p:nvPr>
        </p:nvSpPr>
        <p:spPr/>
        <p:txBody>
          <a:bodyPr>
            <a:normAutofit lnSpcReduction="10000"/>
          </a:bodyPr>
          <a:lstStyle/>
          <a:p>
            <a:r>
              <a:rPr lang="en-US" altLang="en-US" smtClean="0"/>
              <a:t>Respiratory</a:t>
            </a:r>
          </a:p>
          <a:p>
            <a:pPr lvl="1"/>
            <a:r>
              <a:rPr lang="en-US" altLang="en-US" smtClean="0"/>
              <a:t>Invasive pneumonia: fever, cough, dyspnea, chest pain, hemoptysis, hypoxemia; on CXR, diffuse, focal, or cavitary infiltrates, “halo” of low attenuation around a pulmonary nodule (or “air crescent” on CT)</a:t>
            </a:r>
          </a:p>
          <a:p>
            <a:pPr lvl="1"/>
            <a:r>
              <a:rPr lang="en-US" altLang="en-US" smtClean="0"/>
              <a:t>Tracheobronchitis: fever, cough, dyspnea, stridor, wheezing, airway obstruction; tracheal pseudomembrane (multiple ulcerative or plaque-like lesions) seen on bronchoscopy</a:t>
            </a:r>
          </a:p>
          <a:p>
            <a:r>
              <a:rPr lang="en-US" altLang="en-US" smtClean="0"/>
              <a:t>Other extrapulmonary forms include: sinusitis, cutaneous disease, osteomyelitis</a:t>
            </a:r>
          </a:p>
        </p:txBody>
      </p:sp>
      <p:sp>
        <p:nvSpPr>
          <p:cNvPr id="214018" name="Rectangle 2"/>
          <p:cNvSpPr>
            <a:spLocks noGrp="1" noChangeArrowheads="1"/>
          </p:cNvSpPr>
          <p:nvPr>
            <p:ph type="title"/>
          </p:nvPr>
        </p:nvSpPr>
        <p:spPr/>
        <p:txBody>
          <a:bodyPr/>
          <a:lstStyle/>
          <a:p>
            <a:r>
              <a:rPr lang="en-US" smtClean="0"/>
              <a:t>Aspergillosis: Clinical Manifestations</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8" name="Rectangle 3"/>
          <p:cNvSpPr>
            <a:spLocks noGrp="1" noChangeArrowheads="1"/>
          </p:cNvSpPr>
          <p:nvPr>
            <p:ph sz="half" idx="10"/>
          </p:nvPr>
        </p:nvSpPr>
        <p:spPr/>
        <p:txBody>
          <a:bodyPr/>
          <a:lstStyle/>
          <a:p>
            <a:r>
              <a:rPr lang="en-US" altLang="en-US" smtClean="0"/>
              <a:t>Definitive diagnosis: </a:t>
            </a:r>
          </a:p>
          <a:p>
            <a:pPr lvl="1"/>
            <a:r>
              <a:rPr lang="en-US" altLang="en-US" smtClean="0"/>
              <a:t>Histopathology: tissue invasion by septate hyphae, with positive culture for Aspergillus spp </a:t>
            </a:r>
          </a:p>
          <a:p>
            <a:r>
              <a:rPr lang="en-US" altLang="en-US" smtClean="0"/>
              <a:t>Probable diagnosis of invasive pulmonary disease:</a:t>
            </a:r>
          </a:p>
          <a:p>
            <a:pPr lvl="1"/>
            <a:r>
              <a:rPr lang="en-US" altLang="en-US" smtClean="0"/>
              <a:t>Isolation of Aspergillus spp from respiratory secretions or septate hyphae consistent with Aspergillus in respiratory samples, with typical CT findings</a:t>
            </a:r>
          </a:p>
          <a:p>
            <a:pPr lvl="1"/>
            <a:r>
              <a:rPr lang="en-US" altLang="en-US" smtClean="0"/>
              <a:t>ELISA test for galactomannan: sensitivity better for BAL than for serum; high specificity; not well studied in HIV </a:t>
            </a:r>
          </a:p>
        </p:txBody>
      </p:sp>
      <p:sp>
        <p:nvSpPr>
          <p:cNvPr id="215042" name="Rectangle 2"/>
          <p:cNvSpPr>
            <a:spLocks noGrp="1" noChangeArrowheads="1"/>
          </p:cNvSpPr>
          <p:nvPr>
            <p:ph type="title"/>
          </p:nvPr>
        </p:nvSpPr>
        <p:spPr/>
        <p:txBody>
          <a:bodyPr/>
          <a:lstStyle/>
          <a:p>
            <a:r>
              <a:rPr lang="en-US" smtClean="0"/>
              <a:t>Aspergillosis: Diagnosis</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3"/>
          <p:cNvSpPr>
            <a:spLocks noGrp="1" noChangeArrowheads="1"/>
          </p:cNvSpPr>
          <p:nvPr>
            <p:ph sz="half" idx="10"/>
          </p:nvPr>
        </p:nvSpPr>
        <p:spPr/>
        <p:txBody>
          <a:bodyPr/>
          <a:lstStyle/>
          <a:p>
            <a:r>
              <a:rPr lang="en-US" altLang="en-US" smtClean="0"/>
              <a:t>Preventing exposure:</a:t>
            </a:r>
          </a:p>
          <a:p>
            <a:pPr lvl="1"/>
            <a:r>
              <a:rPr lang="en-US" altLang="en-US" smtClean="0"/>
              <a:t>Aspergillus spp are ubiquitous in the environment; exposure is not avoidable</a:t>
            </a:r>
          </a:p>
          <a:p>
            <a:pPr lvl="1"/>
            <a:r>
              <a:rPr lang="en-US" altLang="en-US" smtClean="0"/>
              <a:t>Avoid dusty environments to decrease exposure to spores</a:t>
            </a:r>
          </a:p>
          <a:p>
            <a:r>
              <a:rPr lang="en-US" altLang="en-US" smtClean="0"/>
              <a:t>Preventing disease</a:t>
            </a:r>
          </a:p>
          <a:p>
            <a:pPr lvl="1"/>
            <a:r>
              <a:rPr lang="en-US" altLang="en-US" smtClean="0"/>
              <a:t>No data in HIV-infected persons; currently not recommended</a:t>
            </a:r>
          </a:p>
          <a:p>
            <a:pPr lvl="1"/>
            <a:r>
              <a:rPr lang="en-US" altLang="en-US" smtClean="0"/>
              <a:t>Posaconazole effective in patients with certain hematologic malignancies and neutropenia</a:t>
            </a:r>
          </a:p>
        </p:txBody>
      </p:sp>
      <p:sp>
        <p:nvSpPr>
          <p:cNvPr id="243714" name="Rectangle 2"/>
          <p:cNvSpPr>
            <a:spLocks noGrp="1" noChangeArrowheads="1"/>
          </p:cNvSpPr>
          <p:nvPr>
            <p:ph type="title"/>
          </p:nvPr>
        </p:nvSpPr>
        <p:spPr/>
        <p:txBody>
          <a:bodyPr/>
          <a:lstStyle/>
          <a:p>
            <a:r>
              <a:rPr lang="en-US" smtClean="0"/>
              <a:t>Aspergillosis: Preventing Disease</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6" name="Rectangle 3"/>
          <p:cNvSpPr>
            <a:spLocks noGrp="1" noChangeArrowheads="1"/>
          </p:cNvSpPr>
          <p:nvPr>
            <p:ph sz="half" idx="10"/>
          </p:nvPr>
        </p:nvSpPr>
        <p:spPr/>
        <p:txBody>
          <a:bodyPr>
            <a:normAutofit/>
          </a:bodyPr>
          <a:lstStyle/>
          <a:p>
            <a:r>
              <a:rPr lang="en-US" altLang="en-US" dirty="0" smtClean="0"/>
              <a:t>Not systematically evaluated in HIV-infected patients</a:t>
            </a:r>
          </a:p>
          <a:p>
            <a:r>
              <a:rPr lang="en-US" altLang="en-US" dirty="0" smtClean="0"/>
              <a:t>Preferred: </a:t>
            </a:r>
          </a:p>
          <a:p>
            <a:pPr lvl="1"/>
            <a:r>
              <a:rPr lang="en-US" altLang="en-US" dirty="0" err="1" smtClean="0"/>
              <a:t>Voriconazole</a:t>
            </a:r>
            <a:r>
              <a:rPr lang="en-US" altLang="en-US" dirty="0" smtClean="0"/>
              <a:t> 6 mg/kg IV Q12H for 1 day, then 4 mg/kg IV Q12H until clinical improvement, then 200 mg PO Q12H</a:t>
            </a:r>
          </a:p>
          <a:p>
            <a:pPr lvl="2"/>
            <a:r>
              <a:rPr lang="en-US" altLang="en-US" dirty="0" smtClean="0"/>
              <a:t>Significant interactions with protease inhibitors and efavirenz</a:t>
            </a:r>
          </a:p>
          <a:p>
            <a:r>
              <a:rPr lang="en-US" altLang="en-US" dirty="0" smtClean="0"/>
              <a:t>Duration of therapy: not established; continue at least until CD4 &gt;200 cells/µL and infection appears resolved</a:t>
            </a:r>
          </a:p>
        </p:txBody>
      </p:sp>
      <p:sp>
        <p:nvSpPr>
          <p:cNvPr id="216066" name="Rectangle 2"/>
          <p:cNvSpPr>
            <a:spLocks noGrp="1" noChangeArrowheads="1"/>
          </p:cNvSpPr>
          <p:nvPr>
            <p:ph type="title"/>
          </p:nvPr>
        </p:nvSpPr>
        <p:spPr/>
        <p:txBody>
          <a:bodyPr/>
          <a:lstStyle/>
          <a:p>
            <a:r>
              <a:rPr lang="en-US" smtClean="0"/>
              <a:t>Aspergillosis: Treatment</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0" name="Rectangle 3"/>
          <p:cNvSpPr>
            <a:spLocks noGrp="1" noChangeArrowheads="1"/>
          </p:cNvSpPr>
          <p:nvPr>
            <p:ph sz="half" idx="10"/>
          </p:nvPr>
        </p:nvSpPr>
        <p:spPr/>
        <p:txBody>
          <a:bodyPr>
            <a:normAutofit fontScale="92500" lnSpcReduction="10000"/>
          </a:bodyPr>
          <a:lstStyle/>
          <a:p>
            <a:r>
              <a:rPr lang="en-US" altLang="en-US" dirty="0" smtClean="0"/>
              <a:t>Alternative: </a:t>
            </a:r>
          </a:p>
          <a:p>
            <a:pPr lvl="1"/>
            <a:r>
              <a:rPr lang="en-US" altLang="en-US" dirty="0" smtClean="0"/>
              <a:t>Lipid formulation amphotericin B 5 mg/kg IV QD</a:t>
            </a:r>
          </a:p>
          <a:p>
            <a:pPr lvl="1"/>
            <a:r>
              <a:rPr lang="en-US" altLang="en-US" dirty="0" smtClean="0"/>
              <a:t>Amphotericin B </a:t>
            </a:r>
            <a:r>
              <a:rPr lang="en-US" altLang="en-US" dirty="0" err="1" smtClean="0"/>
              <a:t>deoxycholate</a:t>
            </a:r>
            <a:r>
              <a:rPr lang="en-US" altLang="en-US" dirty="0" smtClean="0"/>
              <a:t> 1 mg/kg IV QD </a:t>
            </a:r>
          </a:p>
          <a:p>
            <a:pPr lvl="1"/>
            <a:r>
              <a:rPr lang="en-US" altLang="en-US" dirty="0" err="1" smtClean="0"/>
              <a:t>Caspofungin</a:t>
            </a:r>
            <a:r>
              <a:rPr lang="en-US" altLang="en-US" dirty="0" smtClean="0"/>
              <a:t> 70 mg IV for 1 dose, then 50 mg IV QD</a:t>
            </a:r>
          </a:p>
          <a:p>
            <a:pPr lvl="1"/>
            <a:r>
              <a:rPr lang="en-US" altLang="en-US" dirty="0" smtClean="0"/>
              <a:t>Micafungin 100-150 mg IV QD</a:t>
            </a:r>
          </a:p>
          <a:p>
            <a:pPr lvl="1"/>
            <a:r>
              <a:rPr lang="en-US" altLang="en-US" dirty="0" err="1" smtClean="0"/>
              <a:t>Anidulafungin</a:t>
            </a:r>
            <a:r>
              <a:rPr lang="en-US" altLang="en-US" dirty="0" smtClean="0"/>
              <a:t> 200 mg IV for 1 dose, then 100 mg IV QD</a:t>
            </a:r>
          </a:p>
          <a:p>
            <a:pPr lvl="1"/>
            <a:r>
              <a:rPr lang="en-US" altLang="en-US" dirty="0" err="1" smtClean="0"/>
              <a:t>Posaconazole</a:t>
            </a:r>
            <a:r>
              <a:rPr lang="en-US" altLang="en-US" dirty="0" smtClean="0"/>
              <a:t> 200 mg PO 4 times per day until clinical improvement, then 400 mg PO BID</a:t>
            </a:r>
          </a:p>
          <a:p>
            <a:r>
              <a:rPr lang="en-US" altLang="en-US" dirty="0" smtClean="0"/>
              <a:t>Duration of therapy: not established; continue at least until CD4 &gt;200 cells/µL and infection appears resolved</a:t>
            </a:r>
          </a:p>
        </p:txBody>
      </p:sp>
      <p:sp>
        <p:nvSpPr>
          <p:cNvPr id="216066" name="Rectangle 2"/>
          <p:cNvSpPr>
            <a:spLocks noGrp="1" noChangeArrowheads="1"/>
          </p:cNvSpPr>
          <p:nvPr>
            <p:ph type="title"/>
          </p:nvPr>
        </p:nvSpPr>
        <p:spPr/>
        <p:txBody>
          <a:bodyPr/>
          <a:lstStyle/>
          <a:p>
            <a:r>
              <a:rPr lang="en-US" smtClean="0"/>
              <a:t>Aspergillosis: Treatment (2)</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AETCNCRC</Template>
  <TotalTime>2381</TotalTime>
  <Words>841</Words>
  <Application>Microsoft Office PowerPoint</Application>
  <PresentationFormat>On-screen Show (4:3)</PresentationFormat>
  <Paragraphs>123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AETCNCRC</vt:lpstr>
      <vt:lpstr>Guidelines for Prevention and Treatment of Opportunistic Infections in HIV-Infected Adults and Adolescents  Aspergillosis Slide Set</vt:lpstr>
      <vt:lpstr>About This Presentation</vt:lpstr>
      <vt:lpstr>Aspergillosis</vt:lpstr>
      <vt:lpstr>Aspergillosis: Epidemiology</vt:lpstr>
      <vt:lpstr>Aspergillosis: Clinical Manifestations</vt:lpstr>
      <vt:lpstr>Aspergillosis: Diagnosis</vt:lpstr>
      <vt:lpstr>Aspergillosis: Preventing Disease</vt:lpstr>
      <vt:lpstr>Aspergillosis: Treatment</vt:lpstr>
      <vt:lpstr>Aspergillosis: Treatment (2)</vt:lpstr>
      <vt:lpstr>Aspergillosis: ART Initiation </vt:lpstr>
      <vt:lpstr>Aspergillosis: Monitoring and Adverse Events</vt:lpstr>
      <vt:lpstr>Aspergillosis: Treatment Failure</vt:lpstr>
      <vt:lpstr>Aspergillosis: Preventing Recurrence</vt:lpstr>
      <vt:lpstr>Aspergillosis: Considerations in Pregnancy</vt:lpstr>
      <vt:lpstr>Access the Guidelines Online </vt:lpstr>
      <vt:lpstr>About This Slide Set</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scoffey</dc:creator>
  <cp:lastModifiedBy>Alexander, David</cp:lastModifiedBy>
  <cp:revision>246</cp:revision>
  <dcterms:created xsi:type="dcterms:W3CDTF">2009-02-06T00:55:51Z</dcterms:created>
  <dcterms:modified xsi:type="dcterms:W3CDTF">2016-05-20T20:37:00Z</dcterms:modified>
</cp:coreProperties>
</file>