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4" r:id="rId1"/>
  </p:sldMasterIdLst>
  <p:notesMasterIdLst>
    <p:notesMasterId r:id="rId31"/>
  </p:notesMasterIdLst>
  <p:sldIdLst>
    <p:sldId id="258" r:id="rId2"/>
    <p:sldId id="259" r:id="rId3"/>
    <p:sldId id="302" r:id="rId4"/>
    <p:sldId id="393" r:id="rId5"/>
    <p:sldId id="303" r:id="rId6"/>
    <p:sldId id="304" r:id="rId7"/>
    <p:sldId id="305" r:id="rId8"/>
    <p:sldId id="306" r:id="rId9"/>
    <p:sldId id="307" r:id="rId10"/>
    <p:sldId id="356" r:id="rId11"/>
    <p:sldId id="375" r:id="rId12"/>
    <p:sldId id="308" r:id="rId13"/>
    <p:sldId id="309" r:id="rId14"/>
    <p:sldId id="310" r:id="rId15"/>
    <p:sldId id="376" r:id="rId16"/>
    <p:sldId id="311" r:id="rId17"/>
    <p:sldId id="312" r:id="rId18"/>
    <p:sldId id="313" r:id="rId19"/>
    <p:sldId id="377" r:id="rId20"/>
    <p:sldId id="314" r:id="rId21"/>
    <p:sldId id="357" r:id="rId22"/>
    <p:sldId id="315" r:id="rId23"/>
    <p:sldId id="316" r:id="rId24"/>
    <p:sldId id="317" r:id="rId25"/>
    <p:sldId id="318" r:id="rId26"/>
    <p:sldId id="378" r:id="rId27"/>
    <p:sldId id="380" r:id="rId28"/>
    <p:sldId id="351" r:id="rId29"/>
    <p:sldId id="352" r:id="rId30"/>
  </p:sldIdLst>
  <p:sldSz cx="9144000" cy="6858000" type="screen4x3"/>
  <p:notesSz cx="6858000" cy="9144000"/>
  <p:defaultTextStyle>
    <a:defPPr>
      <a:defRPr lang="en-US"/>
    </a:defPPr>
    <a:lvl1pPr algn="l" rtl="0" fontAlgn="base">
      <a:spcBef>
        <a:spcPct val="20000"/>
      </a:spcBef>
      <a:spcAft>
        <a:spcPct val="0"/>
      </a:spcAft>
      <a:buClr>
        <a:srgbClr val="CCFF33"/>
      </a:buClr>
      <a:buFont typeface="Wingdings" pitchFamily="2" charset="2"/>
      <a:buChar char="§"/>
      <a:defRPr sz="2400" kern="1200">
        <a:solidFill>
          <a:schemeClr val="tx1"/>
        </a:solidFill>
        <a:latin typeface="Arial" pitchFamily="34" charset="0"/>
        <a:ea typeface="+mn-ea"/>
        <a:cs typeface="+mn-cs"/>
      </a:defRPr>
    </a:lvl1pPr>
    <a:lvl2pPr marL="457200" algn="l" rtl="0" fontAlgn="base">
      <a:spcBef>
        <a:spcPct val="20000"/>
      </a:spcBef>
      <a:spcAft>
        <a:spcPct val="0"/>
      </a:spcAft>
      <a:buClr>
        <a:srgbClr val="CCFF33"/>
      </a:buClr>
      <a:buFont typeface="Wingdings" pitchFamily="2" charset="2"/>
      <a:buChar char="§"/>
      <a:defRPr sz="2400" kern="1200">
        <a:solidFill>
          <a:schemeClr val="tx1"/>
        </a:solidFill>
        <a:latin typeface="Arial" pitchFamily="34" charset="0"/>
        <a:ea typeface="+mn-ea"/>
        <a:cs typeface="+mn-cs"/>
      </a:defRPr>
    </a:lvl2pPr>
    <a:lvl3pPr marL="914400" algn="l" rtl="0" fontAlgn="base">
      <a:spcBef>
        <a:spcPct val="20000"/>
      </a:spcBef>
      <a:spcAft>
        <a:spcPct val="0"/>
      </a:spcAft>
      <a:buClr>
        <a:srgbClr val="CCFF33"/>
      </a:buClr>
      <a:buFont typeface="Wingdings" pitchFamily="2" charset="2"/>
      <a:buChar char="§"/>
      <a:defRPr sz="2400" kern="1200">
        <a:solidFill>
          <a:schemeClr val="tx1"/>
        </a:solidFill>
        <a:latin typeface="Arial" pitchFamily="34" charset="0"/>
        <a:ea typeface="+mn-ea"/>
        <a:cs typeface="+mn-cs"/>
      </a:defRPr>
    </a:lvl3pPr>
    <a:lvl4pPr marL="1371600" algn="l" rtl="0" fontAlgn="base">
      <a:spcBef>
        <a:spcPct val="20000"/>
      </a:spcBef>
      <a:spcAft>
        <a:spcPct val="0"/>
      </a:spcAft>
      <a:buClr>
        <a:srgbClr val="CCFF33"/>
      </a:buClr>
      <a:buFont typeface="Wingdings" pitchFamily="2" charset="2"/>
      <a:buChar char="§"/>
      <a:defRPr sz="2400" kern="1200">
        <a:solidFill>
          <a:schemeClr val="tx1"/>
        </a:solidFill>
        <a:latin typeface="Arial" pitchFamily="34" charset="0"/>
        <a:ea typeface="+mn-ea"/>
        <a:cs typeface="+mn-cs"/>
      </a:defRPr>
    </a:lvl4pPr>
    <a:lvl5pPr marL="1828800" algn="l" rtl="0" fontAlgn="base">
      <a:spcBef>
        <a:spcPct val="20000"/>
      </a:spcBef>
      <a:spcAft>
        <a:spcPct val="0"/>
      </a:spcAft>
      <a:buClr>
        <a:srgbClr val="CCFF33"/>
      </a:buClr>
      <a:buFont typeface="Wingdings" pitchFamily="2" charset="2"/>
      <a:buChar char="§"/>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19" autoAdjust="0"/>
  </p:normalViewPr>
  <p:slideViewPr>
    <p:cSldViewPr>
      <p:cViewPr>
        <p:scale>
          <a:sx n="100" d="100"/>
          <a:sy n="100" d="100"/>
        </p:scale>
        <p:origin x="-413" y="86"/>
      </p:cViewPr>
      <p:guideLst>
        <p:guide orient="horz" pos="3264"/>
        <p:guide pos="2928"/>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FontTx/>
              <a:buNone/>
              <a:defRPr sz="1200">
                <a:latin typeface="Arial" charset="0"/>
              </a:defRPr>
            </a:lvl1pPr>
          </a:lstStyle>
          <a:p>
            <a:pPr>
              <a:defRPr/>
            </a:pPr>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FontTx/>
              <a:buNone/>
              <a:defRPr sz="1200">
                <a:latin typeface="Arial" charset="0"/>
              </a:defRPr>
            </a:lvl1pPr>
          </a:lstStyle>
          <a:p>
            <a:pPr>
              <a:defRPr/>
            </a:pPr>
            <a:endParaRPr lang="en-US"/>
          </a:p>
        </p:txBody>
      </p:sp>
      <p:sp>
        <p:nvSpPr>
          <p:cNvPr id="137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FontTx/>
              <a:buNone/>
              <a:defRPr sz="1200">
                <a:latin typeface="Arial" charset="0"/>
              </a:defRPr>
            </a:lvl1pPr>
          </a:lstStyle>
          <a:p>
            <a:pPr>
              <a:defRPr/>
            </a:pPr>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atin typeface="Arial" charset="0"/>
              </a:defRPr>
            </a:lvl1pPr>
          </a:lstStyle>
          <a:p>
            <a:pPr>
              <a:defRPr/>
            </a:pPr>
            <a:fld id="{94D568B4-FC79-49BC-9A26-7E7AFB4E1D4B}" type="slidenum">
              <a:rPr lang="en-US"/>
              <a:pPr>
                <a:defRPr/>
              </a:pPr>
              <a:t>‹#›</a:t>
            </a:fld>
            <a:endParaRPr lang="en-US"/>
          </a:p>
        </p:txBody>
      </p:sp>
    </p:spTree>
    <p:extLst>
      <p:ext uri="{BB962C8B-B14F-4D97-AF65-F5344CB8AC3E}">
        <p14:creationId xmlns:p14="http://schemas.microsoft.com/office/powerpoint/2010/main" val="502842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E0670C23-9FE9-4D8E-AA17-234EFCB23838}" type="slidenum">
              <a:rPr lang="en-US" altLang="en-US" smtClean="0"/>
              <a:pPr eaLnBrk="1" hangingPunct="1">
                <a:spcBef>
                  <a:spcPct val="0"/>
                </a:spcBef>
              </a:pPr>
              <a:t>1</a:t>
            </a:fld>
            <a:endParaRPr lang="en-US" altLang="en-US"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D8BAF1E1-5EAF-4801-B4B8-FDA64335124C}" type="slidenum">
              <a:rPr lang="en-US" altLang="en-US" smtClean="0"/>
              <a:pPr eaLnBrk="1" hangingPunct="1">
                <a:spcBef>
                  <a:spcPct val="0"/>
                </a:spcBef>
              </a:pPr>
              <a:t>28</a:t>
            </a:fld>
            <a:endParaRPr lang="en-US" altLang="en-US" smtClean="0"/>
          </a:p>
        </p:txBody>
      </p:sp>
      <p:sp>
        <p:nvSpPr>
          <p:cNvPr id="146435" name="Rectangle 2"/>
          <p:cNvSpPr>
            <a:spLocks noGrp="1" noRot="1" noChangeAspect="1" noChangeArrowheads="1" noTextEdit="1"/>
          </p:cNvSpPr>
          <p:nvPr>
            <p:ph type="sldImg"/>
          </p:nvPr>
        </p:nvSpPr>
        <p:spPr>
          <a:xfrm>
            <a:off x="1144588" y="685800"/>
            <a:ext cx="4572000" cy="3429000"/>
          </a:xfrm>
          <a:ln/>
        </p:spPr>
      </p:sp>
      <p:sp>
        <p:nvSpPr>
          <p:cNvPr id="146436"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fld id="{1D2EA5EF-C699-AF4C-BA42-C0A1CAAB713C}" type="slidenum">
              <a:rPr lang="en-US" smtClean="0"/>
              <a:t>‹#›</a:t>
            </a:fld>
            <a:endParaRPr lang="en-US"/>
          </a:p>
        </p:txBody>
      </p:sp>
      <p:sp>
        <p:nvSpPr>
          <p:cNvPr id="3" name="Presentation Subtitle"/>
          <p:cNvSpPr>
            <a:spLocks noGrp="1"/>
          </p:cNvSpPr>
          <p:nvPr>
            <p:ph type="subTitle" idx="1"/>
          </p:nvPr>
        </p:nvSpPr>
        <p:spPr>
          <a:xfrm>
            <a:off x="685801" y="4681685"/>
            <a:ext cx="7772398" cy="1066800"/>
          </a:xfrm>
        </p:spPr>
        <p:txBody>
          <a:bodyPr anchor="t">
            <a:normAutofit/>
          </a:bodyPr>
          <a:lstStyle>
            <a:lvl1pPr marL="0" indent="0" algn="l">
              <a:buNone/>
              <a:defRPr sz="2800">
                <a:solidFill>
                  <a:srgbClr val="222222"/>
                </a:solidFill>
              </a:defRPr>
            </a:lvl1pPr>
            <a:lvl2pPr marL="456449" indent="0" algn="ctr">
              <a:buNone/>
              <a:defRPr>
                <a:solidFill>
                  <a:schemeClr val="tx1">
                    <a:tint val="75000"/>
                  </a:schemeClr>
                </a:solidFill>
              </a:defRPr>
            </a:lvl2pPr>
            <a:lvl3pPr marL="912899" indent="0" algn="ctr">
              <a:buNone/>
              <a:defRPr>
                <a:solidFill>
                  <a:schemeClr val="tx1">
                    <a:tint val="75000"/>
                  </a:schemeClr>
                </a:solidFill>
              </a:defRPr>
            </a:lvl3pPr>
            <a:lvl4pPr marL="1369349" indent="0" algn="ctr">
              <a:buNone/>
              <a:defRPr>
                <a:solidFill>
                  <a:schemeClr val="tx1">
                    <a:tint val="75000"/>
                  </a:schemeClr>
                </a:solidFill>
              </a:defRPr>
            </a:lvl4pPr>
            <a:lvl5pPr marL="1825798" indent="0" algn="ctr">
              <a:buNone/>
              <a:defRPr>
                <a:solidFill>
                  <a:schemeClr val="tx1">
                    <a:tint val="75000"/>
                  </a:schemeClr>
                </a:solidFill>
              </a:defRPr>
            </a:lvl5pPr>
            <a:lvl6pPr marL="2282248" indent="0" algn="ctr">
              <a:buNone/>
              <a:defRPr>
                <a:solidFill>
                  <a:schemeClr val="tx1">
                    <a:tint val="75000"/>
                  </a:schemeClr>
                </a:solidFill>
              </a:defRPr>
            </a:lvl6pPr>
            <a:lvl7pPr marL="2738697" indent="0" algn="ctr">
              <a:buNone/>
              <a:defRPr>
                <a:solidFill>
                  <a:schemeClr val="tx1">
                    <a:tint val="75000"/>
                  </a:schemeClr>
                </a:solidFill>
              </a:defRPr>
            </a:lvl7pPr>
            <a:lvl8pPr marL="3195147" indent="0" algn="ctr">
              <a:buNone/>
              <a:defRPr>
                <a:solidFill>
                  <a:schemeClr val="tx1">
                    <a:tint val="75000"/>
                  </a:schemeClr>
                </a:solidFill>
              </a:defRPr>
            </a:lvl8pPr>
            <a:lvl9pPr marL="3651597" indent="0" algn="ctr">
              <a:buNone/>
              <a:defRPr>
                <a:solidFill>
                  <a:schemeClr val="tx1">
                    <a:tint val="75000"/>
                  </a:schemeClr>
                </a:solidFill>
              </a:defRPr>
            </a:lvl9pPr>
          </a:lstStyle>
          <a:p>
            <a:r>
              <a:rPr lang="en-US" smtClean="0"/>
              <a:t>Click to edit Master subtitle style</a:t>
            </a:r>
            <a:endParaRPr lang="en-US" dirty="0"/>
          </a:p>
        </p:txBody>
      </p:sp>
      <p:sp>
        <p:nvSpPr>
          <p:cNvPr id="2" name="Presentation Title"/>
          <p:cNvSpPr>
            <a:spLocks noGrp="1"/>
          </p:cNvSpPr>
          <p:nvPr>
            <p:ph type="ctrTitle"/>
          </p:nvPr>
        </p:nvSpPr>
        <p:spPr>
          <a:xfrm>
            <a:off x="685803" y="2025526"/>
            <a:ext cx="7772399" cy="2474409"/>
          </a:xfrm>
        </p:spPr>
        <p:txBody>
          <a:bodyPr anchor="t"/>
          <a:lstStyle>
            <a:lvl1pPr>
              <a:defRPr sz="4800" b="1" i="0" baseline="0">
                <a:ln>
                  <a:noFill/>
                </a:ln>
                <a:solidFill>
                  <a:schemeClr val="tx2"/>
                </a:solidFill>
                <a:latin typeface="Arial Narrow" panose="020B0606020202030204" pitchFamily="34" charset="0"/>
              </a:defRPr>
            </a:lvl1pPr>
          </a:lstStyle>
          <a:p>
            <a:r>
              <a:rPr lang="en-US" smtClean="0"/>
              <a:t>Click to edit Master title style</a:t>
            </a:r>
            <a:endParaRPr lang="en-US" dirty="0"/>
          </a:p>
        </p:txBody>
      </p:sp>
      <p:pic>
        <p:nvPicPr>
          <p:cNvPr id="8" name="NCRC Logo" descr="AETC National Coordinating Resource Center graphic"/>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448" y="209653"/>
            <a:ext cx="5791212" cy="1249683"/>
          </a:xfrm>
          <a:prstGeom prst="rect">
            <a:avLst/>
          </a:prstGeom>
        </p:spPr>
      </p:pic>
      <p:sp>
        <p:nvSpPr>
          <p:cNvPr id="9" name="Date" descr="Date"/>
          <p:cNvSpPr>
            <a:spLocks noGrp="1"/>
          </p:cNvSpPr>
          <p:nvPr>
            <p:ph type="dt" sz="half" idx="2"/>
          </p:nvPr>
        </p:nvSpPr>
        <p:spPr>
          <a:xfrm>
            <a:off x="6477000" y="6360229"/>
            <a:ext cx="1828799" cy="365760"/>
          </a:xfrm>
          <a:prstGeom prst="rect">
            <a:avLst/>
          </a:prstGeom>
        </p:spPr>
        <p:txBody>
          <a:bodyPr lIns="91290" tIns="45645" rIns="91290" bIns="45645" anchor="ctr"/>
          <a:lstStyle>
            <a:lvl1pPr>
              <a:buFontTx/>
              <a:buNone/>
              <a:defRPr sz="1200">
                <a:solidFill>
                  <a:srgbClr val="88A7DF"/>
                </a:solidFill>
              </a:defRPr>
            </a:lvl1pPr>
          </a:lstStyle>
          <a:p>
            <a:pPr algn="r">
              <a:defRPr/>
            </a:pPr>
            <a:r>
              <a:rPr lang="en-US" smtClean="0"/>
              <a:t>May 2013</a:t>
            </a:r>
            <a:endParaRPr lang="en-US" dirty="0"/>
          </a:p>
        </p:txBody>
      </p:sp>
      <p:sp>
        <p:nvSpPr>
          <p:cNvPr id="10" name="Footer" descr="Footer"/>
          <p:cNvSpPr>
            <a:spLocks noGrp="1"/>
          </p:cNvSpPr>
          <p:nvPr>
            <p:ph type="ftr" sz="quarter" idx="3"/>
          </p:nvPr>
        </p:nvSpPr>
        <p:spPr>
          <a:xfrm>
            <a:off x="2819400"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buFont typeface="Wingdings" pitchFamily="2" charset="2"/>
              <a:buNone/>
              <a:defRPr/>
            </a:pPr>
            <a:r>
              <a:rPr lang="en-US" dirty="0" smtClean="0"/>
              <a:t>www.aidsetc.org</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8305800" cy="64135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8281988" cy="2265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41763"/>
            <a:ext cx="8281988" cy="2266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NCRC Logo" descr="AETC National Coordinating Resource Center graphic"/>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245209" y="6369214"/>
            <a:ext cx="2374166" cy="412586"/>
          </a:xfrm>
          <a:prstGeom prst="rect">
            <a:avLst/>
          </a:prstGeom>
        </p:spPr>
      </p:pic>
      <p:sp>
        <p:nvSpPr>
          <p:cNvPr id="9" name="Date" descr="Date"/>
          <p:cNvSpPr>
            <a:spLocks noGrp="1"/>
          </p:cNvSpPr>
          <p:nvPr>
            <p:ph type="dt" sz="half" idx="10"/>
          </p:nvPr>
        </p:nvSpPr>
        <p:spPr>
          <a:xfrm>
            <a:off x="6477001" y="6324600"/>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May 2013</a:t>
            </a:r>
            <a:endParaRPr lang="en-US" dirty="0"/>
          </a:p>
        </p:txBody>
      </p:sp>
      <p:sp>
        <p:nvSpPr>
          <p:cNvPr id="10" name="Footer" descr="Footer"/>
          <p:cNvSpPr>
            <a:spLocks noGrp="1"/>
          </p:cNvSpPr>
          <p:nvPr>
            <p:ph type="ftr" sz="quarter" idx="3"/>
          </p:nvPr>
        </p:nvSpPr>
        <p:spPr>
          <a:xfrm>
            <a:off x="2819401" y="6324600"/>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buFont typeface="Wingdings" pitchFamily="2" charset="2"/>
              <a:buNone/>
              <a:defRPr/>
            </a:pPr>
            <a:r>
              <a:rPr lang="en-US" dirty="0" smtClean="0"/>
              <a:t>www.aidsetc.org</a:t>
            </a:r>
            <a:endParaRPr lang="en-US" dirty="0"/>
          </a:p>
        </p:txBody>
      </p:sp>
      <p:sp>
        <p:nvSpPr>
          <p:cNvPr id="11" name="Slide Number"/>
          <p:cNvSpPr>
            <a:spLocks noGrp="1"/>
          </p:cNvSpPr>
          <p:nvPr>
            <p:ph type="sldNum" sz="quarter" idx="4"/>
          </p:nvPr>
        </p:nvSpPr>
        <p:spPr>
          <a:xfrm>
            <a:off x="8531788" y="6340639"/>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90450A01-8AAD-4D3D-84A5-FF4B6174583C}" type="slidenum">
              <a:rPr lang="en-US" smtClean="0"/>
              <a:pPr>
                <a:defRPr/>
              </a:pPr>
              <a:t>‹#›</a:t>
            </a:fld>
            <a:endParaRPr lang="en-US"/>
          </a:p>
        </p:txBody>
      </p:sp>
    </p:spTree>
    <p:extLst>
      <p:ext uri="{BB962C8B-B14F-4D97-AF65-F5344CB8AC3E}">
        <p14:creationId xmlns:p14="http://schemas.microsoft.com/office/powerpoint/2010/main" val="1626635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19" name="NCRC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14" name="Date" descr="Date"/>
          <p:cNvSpPr>
            <a:spLocks noGrp="1"/>
          </p:cNvSpPr>
          <p:nvPr>
            <p:ph type="dt" sz="half" idx="2"/>
          </p:nvPr>
        </p:nvSpPr>
        <p:spPr>
          <a:xfrm>
            <a:off x="6477001" y="635905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May 2013</a:t>
            </a:r>
            <a:endParaRPr lang="en-US" dirty="0"/>
          </a:p>
        </p:txBody>
      </p:sp>
      <p:sp>
        <p:nvSpPr>
          <p:cNvPr id="15" name="Footer" descr="Footer"/>
          <p:cNvSpPr>
            <a:spLocks noGrp="1"/>
          </p:cNvSpPr>
          <p:nvPr>
            <p:ph type="ftr" sz="quarter" idx="3"/>
          </p:nvPr>
        </p:nvSpPr>
        <p:spPr>
          <a:xfrm>
            <a:off x="281940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buFont typeface="Wingdings" pitchFamily="2" charset="2"/>
              <a:buNone/>
              <a:defRPr/>
            </a:pPr>
            <a:r>
              <a:rPr lang="en-US" dirty="0" smtClean="0"/>
              <a:t>www.aidsetc.org</a:t>
            </a:r>
            <a:endParaRPr lang="en-US" dirty="0"/>
          </a:p>
        </p:txBody>
      </p:sp>
      <p:sp>
        <p:nvSpPr>
          <p:cNvPr id="16"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068395F2-2AFE-40F5-B822-9878983D231F}" type="slidenum">
              <a:rPr lang="en-US" smtClean="0"/>
              <a:pPr>
                <a:defRPr/>
              </a:pPr>
              <a:t>‹#›</a:t>
            </a:fld>
            <a:endParaRPr lang="en-US"/>
          </a:p>
        </p:txBody>
      </p:sp>
      <p:sp>
        <p:nvSpPr>
          <p:cNvPr id="20" name="Slide Content"/>
          <p:cNvSpPr>
            <a:spLocks noGrp="1"/>
          </p:cNvSpPr>
          <p:nvPr>
            <p:ph sz="half" idx="10"/>
          </p:nvPr>
        </p:nvSpPr>
        <p:spPr>
          <a:xfrm>
            <a:off x="457202" y="1587275"/>
            <a:ext cx="8315571"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Slide Title"/>
          <p:cNvSpPr>
            <a:spLocks noGrp="1"/>
          </p:cNvSpPr>
          <p:nvPr>
            <p:ph type="title"/>
          </p:nvPr>
        </p:nvSpPr>
        <p:spPr>
          <a:xfrm>
            <a:off x="457202" y="274639"/>
            <a:ext cx="8315569" cy="1143000"/>
          </a:xfrm>
          <a:prstGeom prst="rect">
            <a:avLst/>
          </a:prstGeom>
        </p:spPr>
        <p:txBody>
          <a:bodyPr vert="horz" lIns="91290" tIns="45645" rIns="91290" bIns="45645" rtlCol="0" anchor="ctr">
            <a:noAutofit/>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Date"/>
          <p:cNvSpPr>
            <a:spLocks noGrp="1"/>
          </p:cNvSpPr>
          <p:nvPr>
            <p:ph type="dt" sz="half" idx="2"/>
          </p:nvPr>
        </p:nvSpPr>
        <p:spPr>
          <a:xfrm>
            <a:off x="6477001" y="635270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May 2013</a:t>
            </a:r>
            <a:endParaRPr lang="en-US" dirty="0"/>
          </a:p>
        </p:txBody>
      </p:sp>
      <p:sp>
        <p:nvSpPr>
          <p:cNvPr id="9" name="Footer"/>
          <p:cNvSpPr>
            <a:spLocks noGrp="1"/>
          </p:cNvSpPr>
          <p:nvPr>
            <p:ph type="ftr" sz="quarter" idx="3"/>
          </p:nvPr>
        </p:nvSpPr>
        <p:spPr>
          <a:xfrm>
            <a:off x="2819401" y="635270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buFont typeface="Wingdings" pitchFamily="2" charset="2"/>
              <a:buNone/>
              <a:defRPr/>
            </a:pPr>
            <a:r>
              <a:rPr lang="en-US" dirty="0" smtClean="0"/>
              <a:t>www.aidsetc.org</a:t>
            </a:r>
            <a:endParaRPr lang="en-US" dirty="0"/>
          </a:p>
        </p:txBody>
      </p:sp>
      <p:sp>
        <p:nvSpPr>
          <p:cNvPr id="6" name="Slide Number"/>
          <p:cNvSpPr>
            <a:spLocks noGrp="1"/>
          </p:cNvSpPr>
          <p:nvPr>
            <p:ph type="sldNum" sz="quarter" idx="12"/>
          </p:nvPr>
        </p:nvSpPr>
        <p:spPr/>
        <p:txBody>
          <a:bodyPr/>
          <a:lstStyle/>
          <a:p>
            <a:pPr>
              <a:defRPr/>
            </a:pPr>
            <a:fld id="{7D209978-C516-4167-862F-0871830E87C1}" type="slidenum">
              <a:rPr lang="en-US" smtClean="0"/>
              <a:pPr>
                <a:defRPr/>
              </a:pPr>
              <a:t>‹#›</a:t>
            </a:fld>
            <a:endParaRPr lang="en-US"/>
          </a:p>
        </p:txBody>
      </p:sp>
      <p:pic>
        <p:nvPicPr>
          <p:cNvPr id="14" name="NCRC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3" name="Section Subtitle(s)"/>
          <p:cNvSpPr>
            <a:spLocks noGrp="1"/>
          </p:cNvSpPr>
          <p:nvPr>
            <p:ph type="body" idx="1"/>
          </p:nvPr>
        </p:nvSpPr>
        <p:spPr>
          <a:xfrm>
            <a:off x="721975" y="2722034"/>
            <a:ext cx="6135687" cy="1633538"/>
          </a:xfrm>
        </p:spPr>
        <p:txBody>
          <a:bodyPr anchor="t" anchorCtr="0"/>
          <a:lstStyle>
            <a:lvl1pPr marL="0" indent="0">
              <a:buNone/>
              <a:defRPr sz="2000">
                <a:solidFill>
                  <a:srgbClr val="222222"/>
                </a:solidFill>
              </a:defRPr>
            </a:lvl1pPr>
            <a:lvl2pPr marL="456449" indent="0">
              <a:buNone/>
              <a:defRPr sz="1800">
                <a:solidFill>
                  <a:schemeClr val="tx1">
                    <a:tint val="75000"/>
                  </a:schemeClr>
                </a:solidFill>
              </a:defRPr>
            </a:lvl2pPr>
            <a:lvl3pPr marL="912899" indent="0">
              <a:buNone/>
              <a:defRPr sz="1600">
                <a:solidFill>
                  <a:schemeClr val="tx1">
                    <a:tint val="75000"/>
                  </a:schemeClr>
                </a:solidFill>
              </a:defRPr>
            </a:lvl3pPr>
            <a:lvl4pPr marL="1369349" indent="0">
              <a:buNone/>
              <a:defRPr sz="1400">
                <a:solidFill>
                  <a:schemeClr val="tx1">
                    <a:tint val="75000"/>
                  </a:schemeClr>
                </a:solidFill>
              </a:defRPr>
            </a:lvl4pPr>
            <a:lvl5pPr marL="1825798" indent="0">
              <a:buNone/>
              <a:defRPr sz="1400">
                <a:solidFill>
                  <a:schemeClr val="tx1">
                    <a:tint val="75000"/>
                  </a:schemeClr>
                </a:solidFill>
              </a:defRPr>
            </a:lvl5pPr>
            <a:lvl6pPr marL="2282248" indent="0">
              <a:buNone/>
              <a:defRPr sz="1400">
                <a:solidFill>
                  <a:schemeClr val="tx1">
                    <a:tint val="75000"/>
                  </a:schemeClr>
                </a:solidFill>
              </a:defRPr>
            </a:lvl6pPr>
            <a:lvl7pPr marL="2738697" indent="0">
              <a:buNone/>
              <a:defRPr sz="1400">
                <a:solidFill>
                  <a:schemeClr val="tx1">
                    <a:tint val="75000"/>
                  </a:schemeClr>
                </a:solidFill>
              </a:defRPr>
            </a:lvl7pPr>
            <a:lvl8pPr marL="3195147" indent="0">
              <a:buNone/>
              <a:defRPr sz="1400">
                <a:solidFill>
                  <a:schemeClr val="tx1">
                    <a:tint val="75000"/>
                  </a:schemeClr>
                </a:solidFill>
              </a:defRPr>
            </a:lvl8pPr>
            <a:lvl9pPr marL="3651597" indent="0">
              <a:buNone/>
              <a:defRPr sz="1400">
                <a:solidFill>
                  <a:schemeClr val="tx1">
                    <a:tint val="75000"/>
                  </a:schemeClr>
                </a:solidFill>
              </a:defRPr>
            </a:lvl9pPr>
          </a:lstStyle>
          <a:p>
            <a:pPr lvl="0"/>
            <a:r>
              <a:rPr lang="en-US" smtClean="0"/>
              <a:t>Click to edit Master text styles</a:t>
            </a:r>
          </a:p>
        </p:txBody>
      </p:sp>
      <p:sp>
        <p:nvSpPr>
          <p:cNvPr id="2" name="Section Title"/>
          <p:cNvSpPr>
            <a:spLocks noGrp="1"/>
          </p:cNvSpPr>
          <p:nvPr>
            <p:ph type="title"/>
          </p:nvPr>
        </p:nvSpPr>
        <p:spPr>
          <a:xfrm>
            <a:off x="722316" y="1553633"/>
            <a:ext cx="7659687" cy="1168401"/>
          </a:xfrm>
        </p:spPr>
        <p:txBody>
          <a:bodyPr anchor="t"/>
          <a:lstStyle>
            <a:lvl1pPr algn="l">
              <a:defRPr sz="4000" b="1" i="0" cap="none" baseline="0">
                <a:latin typeface="Arial Narrow" panose="020B0606020202030204" pitchFamily="34" charset="0"/>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5" name="Logo in footer"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9" name="Date" descr="Date"/>
          <p:cNvSpPr>
            <a:spLocks noGrp="1"/>
          </p:cNvSpPr>
          <p:nvPr>
            <p:ph type="dt" sz="half" idx="13"/>
          </p:nvPr>
        </p:nvSpPr>
        <p:spPr>
          <a:xfrm>
            <a:off x="6477001" y="635270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May 2013</a:t>
            </a:r>
            <a:endParaRPr lang="en-US" dirty="0"/>
          </a:p>
        </p:txBody>
      </p:sp>
      <p:sp>
        <p:nvSpPr>
          <p:cNvPr id="10" name="Footer" descr="Footer"/>
          <p:cNvSpPr>
            <a:spLocks noGrp="1"/>
          </p:cNvSpPr>
          <p:nvPr>
            <p:ph type="ftr" sz="quarter" idx="3"/>
          </p:nvPr>
        </p:nvSpPr>
        <p:spPr>
          <a:xfrm>
            <a:off x="2819401" y="635270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buFont typeface="Wingdings" pitchFamily="2" charset="2"/>
              <a:buNone/>
              <a:defRPr/>
            </a:pPr>
            <a:r>
              <a:rPr lang="en-US" dirty="0" smtClean="0"/>
              <a:t>www.aidsetc.org</a:t>
            </a:r>
            <a:endParaRPr lang="en-US" dirty="0"/>
          </a:p>
        </p:txBody>
      </p:sp>
      <p:sp>
        <p:nvSpPr>
          <p:cNvPr id="7" name="Slide Number" descr="Slide number"/>
          <p:cNvSpPr>
            <a:spLocks noGrp="1"/>
          </p:cNvSpPr>
          <p:nvPr>
            <p:ph type="sldNum" sz="quarter" idx="12"/>
          </p:nvPr>
        </p:nvSpPr>
        <p:spPr/>
        <p:txBody>
          <a:bodyPr/>
          <a:lstStyle/>
          <a:p>
            <a:pPr>
              <a:defRPr/>
            </a:pPr>
            <a:fld id="{A507BA73-9CD5-4A23-8A8E-024C6988206D}" type="slidenum">
              <a:rPr lang="en-US" smtClean="0"/>
              <a:pPr>
                <a:defRPr/>
              </a:pPr>
              <a:t>‹#›</a:t>
            </a:fld>
            <a:endParaRPr lang="en-US"/>
          </a:p>
        </p:txBody>
      </p:sp>
      <p:sp>
        <p:nvSpPr>
          <p:cNvPr id="4" name="Right Column 3"/>
          <p:cNvSpPr>
            <a:spLocks noGrp="1"/>
          </p:cNvSpPr>
          <p:nvPr>
            <p:ph sz="half" idx="2"/>
          </p:nvPr>
        </p:nvSpPr>
        <p:spPr>
          <a:xfrm>
            <a:off x="4419602" y="1536192"/>
            <a:ext cx="4038599"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Left Column 2"/>
          <p:cNvSpPr>
            <a:spLocks noGrp="1"/>
          </p:cNvSpPr>
          <p:nvPr>
            <p:ph sz="half" idx="1"/>
          </p:nvPr>
        </p:nvSpPr>
        <p:spPr>
          <a:xfrm>
            <a:off x="457200" y="1536192"/>
            <a:ext cx="3657600"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Slide Title"/>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7" name="Footer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13" name="Date" descr="Date"/>
          <p:cNvSpPr>
            <a:spLocks noGrp="1"/>
          </p:cNvSpPr>
          <p:nvPr>
            <p:ph type="dt" sz="half" idx="10"/>
          </p:nvPr>
        </p:nvSpPr>
        <p:spPr>
          <a:xfrm>
            <a:off x="6477001" y="635905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May 2013</a:t>
            </a:r>
            <a:endParaRPr lang="en-US" dirty="0"/>
          </a:p>
        </p:txBody>
      </p:sp>
      <p:sp>
        <p:nvSpPr>
          <p:cNvPr id="14" name="Footer" descr="Footer"/>
          <p:cNvSpPr>
            <a:spLocks noGrp="1"/>
          </p:cNvSpPr>
          <p:nvPr>
            <p:ph type="ftr" sz="quarter" idx="11"/>
          </p:nvPr>
        </p:nvSpPr>
        <p:spPr>
          <a:xfrm>
            <a:off x="281940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buFont typeface="Wingdings" pitchFamily="2" charset="2"/>
              <a:buNone/>
              <a:defRPr/>
            </a:pPr>
            <a:r>
              <a:rPr lang="en-US" dirty="0" smtClean="0"/>
              <a:t>www.aidsetc.org</a:t>
            </a:r>
            <a:endParaRPr lang="en-US" dirty="0"/>
          </a:p>
        </p:txBody>
      </p:sp>
      <p:sp>
        <p:nvSpPr>
          <p:cNvPr id="18" name="Slide Number"/>
          <p:cNvSpPr>
            <a:spLocks noGrp="1"/>
          </p:cNvSpPr>
          <p:nvPr>
            <p:ph type="sldNum" sz="quarter" idx="12"/>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D50F75B1-6D1E-437E-ACEE-AAA60E30F635}" type="slidenum">
              <a:rPr lang="en-US" smtClean="0"/>
              <a:pPr>
                <a:defRPr/>
              </a:pPr>
              <a:t>‹#›</a:t>
            </a:fld>
            <a:endParaRPr lang="en-US"/>
          </a:p>
        </p:txBody>
      </p:sp>
      <p:sp>
        <p:nvSpPr>
          <p:cNvPr id="6" name="Right column content"/>
          <p:cNvSpPr>
            <a:spLocks noGrp="1"/>
          </p:cNvSpPr>
          <p:nvPr>
            <p:ph sz="quarter" idx="4"/>
          </p:nvPr>
        </p:nvSpPr>
        <p:spPr>
          <a:xfrm>
            <a:off x="4732210" y="2408721"/>
            <a:ext cx="4038599"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ight column heading"/>
          <p:cNvSpPr>
            <a:spLocks noGrp="1"/>
          </p:cNvSpPr>
          <p:nvPr>
            <p:ph type="body" sz="quarter" idx="3"/>
          </p:nvPr>
        </p:nvSpPr>
        <p:spPr>
          <a:xfrm>
            <a:off x="4732210" y="1644605"/>
            <a:ext cx="4038599" cy="639763"/>
          </a:xfrm>
        </p:spPr>
        <p:txBody>
          <a:bodyPr anchor="b">
            <a:noAutofit/>
          </a:bodyPr>
          <a:lstStyle>
            <a:lvl1pPr marL="0" indent="0" algn="l">
              <a:buNone/>
              <a:defRPr sz="2400" b="1" baseline="0">
                <a:solidFill>
                  <a:schemeClr val="tx2"/>
                </a:solidFill>
                <a:latin typeface="Arial Narrow" panose="020B0606020202030204" pitchFamily="34" charset="0"/>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dirty="0" smtClean="0"/>
              <a:t>Click to edit Master text styles</a:t>
            </a:r>
          </a:p>
        </p:txBody>
      </p:sp>
      <p:sp>
        <p:nvSpPr>
          <p:cNvPr id="4" name="Left column content"/>
          <p:cNvSpPr>
            <a:spLocks noGrp="1"/>
          </p:cNvSpPr>
          <p:nvPr>
            <p:ph sz="half" idx="2"/>
          </p:nvPr>
        </p:nvSpPr>
        <p:spPr>
          <a:xfrm>
            <a:off x="457200" y="2408721"/>
            <a:ext cx="3890108"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Left column heading"/>
          <p:cNvSpPr>
            <a:spLocks noGrp="1"/>
          </p:cNvSpPr>
          <p:nvPr>
            <p:ph type="body" idx="1"/>
          </p:nvPr>
        </p:nvSpPr>
        <p:spPr>
          <a:xfrm>
            <a:off x="457200" y="1644605"/>
            <a:ext cx="3890108" cy="639763"/>
          </a:xfrm>
        </p:spPr>
        <p:txBody>
          <a:bodyPr anchor="b">
            <a:noAutofit/>
          </a:bodyPr>
          <a:lstStyle>
            <a:lvl1pPr marL="0" indent="0" algn="l">
              <a:buNone/>
              <a:defRPr sz="2400" b="1" baseline="0">
                <a:solidFill>
                  <a:schemeClr val="tx2"/>
                </a:solidFill>
                <a:latin typeface="Arial Narrow" panose="020B0606020202030204" pitchFamily="34" charset="0"/>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dirty="0" smtClean="0"/>
              <a:t>Click to edit Master text styles</a:t>
            </a:r>
          </a:p>
        </p:txBody>
      </p:sp>
      <p:sp>
        <p:nvSpPr>
          <p:cNvPr id="2" name="Slide Title"/>
          <p:cNvSpPr>
            <a:spLocks noGrp="1"/>
          </p:cNvSpPr>
          <p:nvPr>
            <p:ph type="title"/>
          </p:nvPr>
        </p:nvSpPr>
        <p:spPr/>
        <p:txBody>
          <a:bodyPr/>
          <a:lstStyle>
            <a:lvl1pPr>
              <a:defRPr/>
            </a:lvl1p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9" name="NCRC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10" name="Date" descr="Date"/>
          <p:cNvSpPr>
            <a:spLocks noGrp="1"/>
          </p:cNvSpPr>
          <p:nvPr>
            <p:ph type="dt" sz="half" idx="2"/>
          </p:nvPr>
        </p:nvSpPr>
        <p:spPr>
          <a:xfrm>
            <a:off x="6477001" y="635905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May 2013</a:t>
            </a:r>
            <a:endParaRPr lang="en-US" dirty="0"/>
          </a:p>
        </p:txBody>
      </p:sp>
      <p:sp>
        <p:nvSpPr>
          <p:cNvPr id="14" name="Footer" descr="Footer"/>
          <p:cNvSpPr>
            <a:spLocks noGrp="1"/>
          </p:cNvSpPr>
          <p:nvPr>
            <p:ph type="ftr" sz="quarter" idx="3"/>
          </p:nvPr>
        </p:nvSpPr>
        <p:spPr>
          <a:xfrm>
            <a:off x="281940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buFont typeface="Wingdings" pitchFamily="2" charset="2"/>
              <a:buNone/>
              <a:defRPr/>
            </a:pPr>
            <a:r>
              <a:rPr lang="en-US" dirty="0" smtClean="0"/>
              <a:t>www.aidsetc.org</a:t>
            </a:r>
            <a:endParaRPr lang="en-US" dirty="0"/>
          </a:p>
        </p:txBody>
      </p:sp>
      <p:sp>
        <p:nvSpPr>
          <p:cNvPr id="15"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886DB903-BE82-4F10-AAA3-377220574C8E}" type="slidenum">
              <a:rPr lang="en-US" smtClean="0"/>
              <a:pPr>
                <a:defRPr/>
              </a:pPr>
              <a:t>‹#›</a:t>
            </a:fld>
            <a:endParaRPr lang="en-US"/>
          </a:p>
        </p:txBody>
      </p:sp>
      <p:sp>
        <p:nvSpPr>
          <p:cNvPr id="17" name="Slide Title"/>
          <p:cNvSpPr>
            <a:spLocks noGrp="1"/>
          </p:cNvSpPr>
          <p:nvPr>
            <p:ph type="title"/>
          </p:nvPr>
        </p:nvSpPr>
        <p:spPr>
          <a:xfrm>
            <a:off x="457202" y="274639"/>
            <a:ext cx="8315569" cy="1143000"/>
          </a:xfrm>
          <a:prstGeom prst="rect">
            <a:avLst/>
          </a:prstGeom>
        </p:spPr>
        <p:txBody>
          <a:bodyPr vert="horz" lIns="91290" tIns="45645" rIns="91290" bIns="45645" rtlCol="0" anchor="ctr">
            <a:no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20" name="NCRC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21" name="Date" descr="Date"/>
          <p:cNvSpPr>
            <a:spLocks noGrp="1"/>
          </p:cNvSpPr>
          <p:nvPr>
            <p:ph type="dt" sz="half" idx="2"/>
          </p:nvPr>
        </p:nvSpPr>
        <p:spPr>
          <a:xfrm>
            <a:off x="6477001" y="635905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May 2013</a:t>
            </a:r>
            <a:endParaRPr lang="en-US" dirty="0"/>
          </a:p>
        </p:txBody>
      </p:sp>
      <p:sp>
        <p:nvSpPr>
          <p:cNvPr id="22" name="Footer" descr="Footer"/>
          <p:cNvSpPr>
            <a:spLocks noGrp="1"/>
          </p:cNvSpPr>
          <p:nvPr>
            <p:ph type="ftr" sz="quarter" idx="3"/>
          </p:nvPr>
        </p:nvSpPr>
        <p:spPr>
          <a:xfrm>
            <a:off x="281940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buFont typeface="Wingdings" pitchFamily="2" charset="2"/>
              <a:buNone/>
              <a:defRPr/>
            </a:pPr>
            <a:r>
              <a:rPr lang="en-US" dirty="0" smtClean="0"/>
              <a:t>www.aidsetc.org</a:t>
            </a:r>
            <a:endParaRPr lang="en-US" dirty="0"/>
          </a:p>
        </p:txBody>
      </p:sp>
      <p:sp>
        <p:nvSpPr>
          <p:cNvPr id="23"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90450A01-8AAD-4D3D-84A5-FF4B6174583C}" type="slidenum">
              <a:rPr lang="en-US" smtClean="0"/>
              <a:pPr>
                <a:defRPr/>
              </a:pPr>
              <a:t>‹#›</a:t>
            </a:fld>
            <a:endParaRPr lang="en-US"/>
          </a:p>
        </p:txBody>
      </p:sp>
      <p:sp>
        <p:nvSpPr>
          <p:cNvPr id="26" name="Slide Content"/>
          <p:cNvSpPr>
            <a:spLocks noGrp="1"/>
          </p:cNvSpPr>
          <p:nvPr>
            <p:ph sz="half" idx="10"/>
          </p:nvPr>
        </p:nvSpPr>
        <p:spPr>
          <a:xfrm>
            <a:off x="411230" y="351047"/>
            <a:ext cx="8315571" cy="515067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Slide Title"/>
          <p:cNvSpPr>
            <a:spLocks noGrp="1"/>
          </p:cNvSpPr>
          <p:nvPr>
            <p:ph type="title"/>
          </p:nvPr>
        </p:nvSpPr>
        <p:spPr>
          <a:xfrm>
            <a:off x="414216" y="5603892"/>
            <a:ext cx="8315568" cy="513455"/>
          </a:xfrm>
          <a:prstGeom prst="rect">
            <a:avLst/>
          </a:prstGeom>
        </p:spPr>
        <p:txBody>
          <a:bodyPr vert="horz" lIns="91290" tIns="45645" rIns="91290" bIns="45645" rtlCol="0" anchor="ctr">
            <a:noAutofit/>
          </a:bodyPr>
          <a:lstStyle>
            <a:lvl1pPr>
              <a:defRPr sz="2800"/>
            </a:lvl1pPr>
          </a:lstStyle>
          <a:p>
            <a:r>
              <a:rPr lang="en-US" dirty="0"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pic>
        <p:nvPicPr>
          <p:cNvPr id="12" name="NCRC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13" name="Date" descr="Date"/>
          <p:cNvSpPr>
            <a:spLocks noGrp="1"/>
          </p:cNvSpPr>
          <p:nvPr>
            <p:ph type="dt" sz="half" idx="10"/>
          </p:nvPr>
        </p:nvSpPr>
        <p:spPr>
          <a:xfrm>
            <a:off x="6477001" y="635905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May 2013</a:t>
            </a:r>
            <a:endParaRPr lang="en-US" dirty="0"/>
          </a:p>
        </p:txBody>
      </p:sp>
      <p:sp>
        <p:nvSpPr>
          <p:cNvPr id="17" name="Footer" descr="Footer"/>
          <p:cNvSpPr>
            <a:spLocks noGrp="1"/>
          </p:cNvSpPr>
          <p:nvPr>
            <p:ph type="ftr" sz="quarter" idx="3"/>
          </p:nvPr>
        </p:nvSpPr>
        <p:spPr>
          <a:xfrm>
            <a:off x="281940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buFont typeface="Wingdings" pitchFamily="2" charset="2"/>
              <a:buNone/>
              <a:defRPr/>
            </a:pPr>
            <a:r>
              <a:rPr lang="en-US" dirty="0" smtClean="0"/>
              <a:t>www.aidsetc.org</a:t>
            </a:r>
            <a:endParaRPr lang="en-US" dirty="0"/>
          </a:p>
        </p:txBody>
      </p:sp>
      <p:sp>
        <p:nvSpPr>
          <p:cNvPr id="18"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90450A01-8AAD-4D3D-84A5-FF4B6174583C}" type="slidenum">
              <a:rPr lang="en-US" smtClean="0"/>
              <a:pPr>
                <a:defRPr/>
              </a:pPr>
              <a:t>‹#›</a:t>
            </a:fld>
            <a:endParaRPr lang="en-US"/>
          </a:p>
        </p:txBody>
      </p:sp>
      <p:sp>
        <p:nvSpPr>
          <p:cNvPr id="20" name="Slide Content"/>
          <p:cNvSpPr>
            <a:spLocks noGrp="1"/>
          </p:cNvSpPr>
          <p:nvPr>
            <p:ph sz="half" idx="11"/>
          </p:nvPr>
        </p:nvSpPr>
        <p:spPr>
          <a:xfrm>
            <a:off x="0" y="-1"/>
            <a:ext cx="9144000" cy="4985779"/>
          </a:xfrm>
        </p:spPr>
        <p:txBody>
          <a:bodyPr/>
          <a:lstStyle>
            <a:lvl1pPr marL="114112" indent="0" algn="ctr">
              <a:buNone/>
              <a:defRPr sz="2800">
                <a:solidFill>
                  <a:schemeClr val="bg1">
                    <a:lumMod val="65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Slide Subtitle"/>
          <p:cNvSpPr>
            <a:spLocks noGrp="1"/>
          </p:cNvSpPr>
          <p:nvPr>
            <p:ph type="body" sz="half" idx="2"/>
          </p:nvPr>
        </p:nvSpPr>
        <p:spPr>
          <a:xfrm>
            <a:off x="301752" y="5607552"/>
            <a:ext cx="8588248" cy="538394"/>
          </a:xfrm>
        </p:spPr>
        <p:txBody>
          <a:bodyPr>
            <a:normAutofit/>
          </a:bodyPr>
          <a:lstStyle>
            <a:lvl1pPr marL="0" indent="0" algn="ctr">
              <a:buNone/>
              <a:defRPr sz="1800"/>
            </a:lvl1pPr>
            <a:lvl2pPr marL="456449" indent="0">
              <a:buNone/>
              <a:defRPr sz="1200"/>
            </a:lvl2pPr>
            <a:lvl3pPr marL="912899" indent="0">
              <a:buNone/>
              <a:defRPr sz="1000"/>
            </a:lvl3pPr>
            <a:lvl4pPr marL="1369349" indent="0">
              <a:buNone/>
              <a:defRPr sz="900"/>
            </a:lvl4pPr>
            <a:lvl5pPr marL="1825798" indent="0">
              <a:buNone/>
              <a:defRPr sz="900"/>
            </a:lvl5pPr>
            <a:lvl6pPr marL="2282248" indent="0">
              <a:buNone/>
              <a:defRPr sz="900"/>
            </a:lvl6pPr>
            <a:lvl7pPr marL="2738697" indent="0">
              <a:buNone/>
              <a:defRPr sz="900"/>
            </a:lvl7pPr>
            <a:lvl8pPr marL="3195147" indent="0">
              <a:buNone/>
              <a:defRPr sz="900"/>
            </a:lvl8pPr>
            <a:lvl9pPr marL="3651597" indent="0">
              <a:buNone/>
              <a:defRPr sz="900"/>
            </a:lvl9pPr>
          </a:lstStyle>
          <a:p>
            <a:pPr lvl="0"/>
            <a:r>
              <a:rPr lang="en-US" smtClean="0"/>
              <a:t>Click to edit Master text styles</a:t>
            </a:r>
          </a:p>
        </p:txBody>
      </p:sp>
      <p:sp>
        <p:nvSpPr>
          <p:cNvPr id="19" name="Slide Title"/>
          <p:cNvSpPr txBox="1">
            <a:spLocks/>
          </p:cNvSpPr>
          <p:nvPr/>
        </p:nvSpPr>
        <p:spPr>
          <a:xfrm>
            <a:off x="301752" y="5044226"/>
            <a:ext cx="8588247" cy="523673"/>
          </a:xfrm>
          <a:prstGeom prst="rect">
            <a:avLst/>
          </a:prstGeom>
        </p:spPr>
        <p:txBody>
          <a:bodyPr vert="horz" lIns="91290" tIns="45645" rIns="91290" bIns="45645" rtlCol="0" anchor="ctr">
            <a:noAutofit/>
          </a:bodyPr>
          <a:lstStyle>
            <a:lvl1pPr algn="l" defTabSz="912899"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a:lstStyle>
          <a:p>
            <a:pPr algn="ctr"/>
            <a:r>
              <a:rPr lang="en-US" sz="2800" dirty="0" smtClean="0"/>
              <a:t>Click to edit Master title style</a:t>
            </a:r>
            <a:endParaRPr lang="en-US" sz="280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10327"/>
            <a:ext cx="9144000" cy="4913922"/>
          </a:xfrm>
        </p:spPr>
        <p:txBody>
          <a:bodyPr/>
          <a:lstStyle>
            <a:lvl1pPr marL="0" indent="0">
              <a:buNone/>
              <a:defRPr sz="3200"/>
            </a:lvl1pPr>
            <a:lvl2pPr marL="456449" indent="0">
              <a:buNone/>
              <a:defRPr sz="2800"/>
            </a:lvl2pPr>
            <a:lvl3pPr marL="912899" indent="0">
              <a:buNone/>
              <a:defRPr sz="2400"/>
            </a:lvl3pPr>
            <a:lvl4pPr marL="1369349" indent="0">
              <a:buNone/>
              <a:defRPr sz="2000"/>
            </a:lvl4pPr>
            <a:lvl5pPr marL="1825798" indent="0">
              <a:buNone/>
              <a:defRPr sz="2000"/>
            </a:lvl5pPr>
            <a:lvl6pPr marL="2282248" indent="0">
              <a:buNone/>
              <a:defRPr sz="2000"/>
            </a:lvl6pPr>
            <a:lvl7pPr marL="2738697" indent="0">
              <a:buNone/>
              <a:defRPr sz="2000"/>
            </a:lvl7pPr>
            <a:lvl8pPr marL="3195147" indent="0">
              <a:buNone/>
              <a:defRPr sz="2000"/>
            </a:lvl8pPr>
            <a:lvl9pPr marL="3651597"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5607552"/>
            <a:ext cx="8588248" cy="538394"/>
          </a:xfrm>
        </p:spPr>
        <p:txBody>
          <a:bodyPr>
            <a:normAutofit/>
          </a:bodyPr>
          <a:lstStyle>
            <a:lvl1pPr marL="0" indent="0" algn="ctr">
              <a:buNone/>
              <a:defRPr sz="1600"/>
            </a:lvl1pPr>
            <a:lvl2pPr marL="456449" indent="0">
              <a:buNone/>
              <a:defRPr sz="1200"/>
            </a:lvl2pPr>
            <a:lvl3pPr marL="912899" indent="0">
              <a:buNone/>
              <a:defRPr sz="1000"/>
            </a:lvl3pPr>
            <a:lvl4pPr marL="1369349" indent="0">
              <a:buNone/>
              <a:defRPr sz="900"/>
            </a:lvl4pPr>
            <a:lvl5pPr marL="1825798" indent="0">
              <a:buNone/>
              <a:defRPr sz="900"/>
            </a:lvl5pPr>
            <a:lvl6pPr marL="2282248" indent="0">
              <a:buNone/>
              <a:defRPr sz="900"/>
            </a:lvl6pPr>
            <a:lvl7pPr marL="2738697" indent="0">
              <a:buNone/>
              <a:defRPr sz="900"/>
            </a:lvl7pPr>
            <a:lvl8pPr marL="3195147" indent="0">
              <a:buNone/>
              <a:defRPr sz="900"/>
            </a:lvl8pPr>
            <a:lvl9pPr marL="3651597" indent="0">
              <a:buNone/>
              <a:defRPr sz="900"/>
            </a:lvl9pPr>
          </a:lstStyle>
          <a:p>
            <a:pPr lvl="0"/>
            <a:r>
              <a:rPr lang="en-US" smtClean="0"/>
              <a:t>Click to edit Master text styles</a:t>
            </a:r>
          </a:p>
        </p:txBody>
      </p:sp>
      <p:sp>
        <p:nvSpPr>
          <p:cNvPr id="2" name="Title 1"/>
          <p:cNvSpPr>
            <a:spLocks noGrp="1"/>
          </p:cNvSpPr>
          <p:nvPr>
            <p:ph type="title"/>
          </p:nvPr>
        </p:nvSpPr>
        <p:spPr>
          <a:xfrm>
            <a:off x="301752" y="5006831"/>
            <a:ext cx="8588248" cy="522557"/>
          </a:xfrm>
        </p:spPr>
        <p:txBody>
          <a:bodyPr anchor="b"/>
          <a:lstStyle>
            <a:lvl1pPr algn="ctr">
              <a:defRPr sz="2200" b="0">
                <a:ln>
                  <a:noFill/>
                </a:ln>
                <a:solidFill>
                  <a:schemeClr val="accent6"/>
                </a:solidFill>
              </a:defRPr>
            </a:lvl1pPr>
          </a:lstStyle>
          <a:p>
            <a:r>
              <a:rPr lang="en-US" smtClean="0"/>
              <a:t>Click to edit Master title style</a:t>
            </a:r>
            <a:endParaRPr lang="en-US" dirty="0"/>
          </a:p>
        </p:txBody>
      </p:sp>
      <p:pic>
        <p:nvPicPr>
          <p:cNvPr id="10" name="NCRC Logo" descr="AETC National Coordinating Resource Center graphic"/>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245209" y="6369214"/>
            <a:ext cx="2374166" cy="412586"/>
          </a:xfrm>
          <a:prstGeom prst="rect">
            <a:avLst/>
          </a:prstGeom>
        </p:spPr>
      </p:pic>
      <p:sp>
        <p:nvSpPr>
          <p:cNvPr id="11" name="Date" descr="Date"/>
          <p:cNvSpPr>
            <a:spLocks noGrp="1"/>
          </p:cNvSpPr>
          <p:nvPr>
            <p:ph type="dt" sz="half" idx="10"/>
          </p:nvPr>
        </p:nvSpPr>
        <p:spPr>
          <a:xfrm>
            <a:off x="6477001" y="6393815"/>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May 2013</a:t>
            </a:r>
            <a:endParaRPr lang="en-US" dirty="0"/>
          </a:p>
        </p:txBody>
      </p:sp>
      <p:sp>
        <p:nvSpPr>
          <p:cNvPr id="12" name="Footer" descr="Footer"/>
          <p:cNvSpPr>
            <a:spLocks noGrp="1"/>
          </p:cNvSpPr>
          <p:nvPr>
            <p:ph type="ftr" sz="quarter" idx="3"/>
          </p:nvPr>
        </p:nvSpPr>
        <p:spPr>
          <a:xfrm>
            <a:off x="2819401" y="6393815"/>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buFont typeface="Wingdings" pitchFamily="2" charset="2"/>
              <a:buNone/>
              <a:defRPr/>
            </a:pPr>
            <a:r>
              <a:rPr lang="en-US" dirty="0" smtClean="0"/>
              <a:t>www.aidsetc.org</a:t>
            </a:r>
            <a:endParaRPr lang="en-US" dirty="0"/>
          </a:p>
        </p:txBody>
      </p:sp>
      <p:sp>
        <p:nvSpPr>
          <p:cNvPr id="13" name="Slide Number"/>
          <p:cNvSpPr>
            <a:spLocks noGrp="1"/>
          </p:cNvSpPr>
          <p:nvPr>
            <p:ph type="sldNum" sz="quarter" idx="4"/>
          </p:nvPr>
        </p:nvSpPr>
        <p:spPr>
          <a:xfrm>
            <a:off x="8531788" y="6340639"/>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90450A01-8AAD-4D3D-84A5-FF4B6174583C}"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4" name="Background Ribbon" descr="decorative ribbon"/>
          <p:cNvPicPr>
            <a:picLocks noChangeAspect="1"/>
          </p:cNvPicPr>
          <p:nvPr/>
        </p:nvPicPr>
        <p:blipFill rotWithShape="1">
          <a:blip r:embed="rId12" cstate="print">
            <a:extLst>
              <a:ext uri="{28A0092B-C50C-407E-A947-70E740481C1C}">
                <a14:useLocalDpi xmlns:a14="http://schemas.microsoft.com/office/drawing/2010/main" val="0"/>
              </a:ext>
            </a:extLst>
          </a:blip>
          <a:srcRect l="22457" t="32317" r="11115"/>
          <a:stretch/>
        </p:blipFill>
        <p:spPr>
          <a:xfrm>
            <a:off x="4" y="4"/>
            <a:ext cx="9143999" cy="6197487"/>
          </a:xfrm>
          <a:prstGeom prst="rect">
            <a:avLst/>
          </a:prstGeom>
        </p:spPr>
      </p:pic>
      <p:sp>
        <p:nvSpPr>
          <p:cNvPr id="7" name="Blue rectangle"/>
          <p:cNvSpPr/>
          <p:nvPr/>
        </p:nvSpPr>
        <p:spPr>
          <a:xfrm>
            <a:off x="4" y="6243678"/>
            <a:ext cx="9143999" cy="6400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dirty="0"/>
          </a:p>
        </p:txBody>
      </p:sp>
      <p:sp>
        <p:nvSpPr>
          <p:cNvPr id="8" name="Red rectangle"/>
          <p:cNvSpPr/>
          <p:nvPr/>
        </p:nvSpPr>
        <p:spPr>
          <a:xfrm>
            <a:off x="8458199" y="6248400"/>
            <a:ext cx="685804" cy="6400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a:solidFill>
                <a:schemeClr val="accent6"/>
              </a:solidFill>
            </a:endParaRPr>
          </a:p>
        </p:txBody>
      </p:sp>
      <p:sp>
        <p:nvSpPr>
          <p:cNvPr id="18" name="Date" descr="Date"/>
          <p:cNvSpPr>
            <a:spLocks noGrp="1"/>
          </p:cNvSpPr>
          <p:nvPr>
            <p:ph type="dt" sz="half" idx="2"/>
          </p:nvPr>
        </p:nvSpPr>
        <p:spPr>
          <a:xfrm>
            <a:off x="6477000" y="6360229"/>
            <a:ext cx="1828799" cy="365760"/>
          </a:xfrm>
          <a:prstGeom prst="rect">
            <a:avLst/>
          </a:prstGeom>
        </p:spPr>
        <p:txBody>
          <a:bodyPr lIns="91290" tIns="45645" rIns="91290" bIns="45645" anchor="ctr"/>
          <a:lstStyle>
            <a:lvl1pPr>
              <a:buFontTx/>
              <a:buNone/>
              <a:defRPr sz="1200">
                <a:solidFill>
                  <a:srgbClr val="88A7DF"/>
                </a:solidFill>
              </a:defRPr>
            </a:lvl1pPr>
          </a:lstStyle>
          <a:p>
            <a:pPr algn="r">
              <a:defRPr/>
            </a:pPr>
            <a:r>
              <a:rPr lang="en-US" smtClean="0"/>
              <a:t>May 2013</a:t>
            </a:r>
            <a:endParaRPr lang="en-US" dirty="0"/>
          </a:p>
        </p:txBody>
      </p:sp>
      <p:sp>
        <p:nvSpPr>
          <p:cNvPr id="19" name="Footer" descr="Footer"/>
          <p:cNvSpPr>
            <a:spLocks noGrp="1"/>
          </p:cNvSpPr>
          <p:nvPr>
            <p:ph type="ftr" sz="quarter" idx="3"/>
          </p:nvPr>
        </p:nvSpPr>
        <p:spPr>
          <a:xfrm>
            <a:off x="2819400"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buFont typeface="Wingdings" pitchFamily="2" charset="2"/>
              <a:buNone/>
              <a:defRPr/>
            </a:pPr>
            <a:r>
              <a:rPr lang="en-US" dirty="0" smtClean="0"/>
              <a:t>www.aidsetc.org</a:t>
            </a:r>
            <a:endParaRPr lang="en-US" dirty="0"/>
          </a:p>
        </p:txBody>
      </p:sp>
      <p:sp>
        <p:nvSpPr>
          <p:cNvPr id="6"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buFontTx/>
              <a:buNone/>
              <a:defRPr sz="1800">
                <a:solidFill>
                  <a:schemeClr val="bg1"/>
                </a:solidFill>
              </a:defRPr>
            </a:lvl1pPr>
          </a:lstStyle>
          <a:p>
            <a:pPr>
              <a:defRPr/>
            </a:pPr>
            <a:fld id="{90450A01-8AAD-4D3D-84A5-FF4B6174583C}" type="slidenum">
              <a:rPr lang="en-US" smtClean="0"/>
              <a:pPr>
                <a:defRPr/>
              </a:pPr>
              <a:t>‹#›</a:t>
            </a:fld>
            <a:endParaRPr lang="en-US" dirty="0"/>
          </a:p>
        </p:txBody>
      </p:sp>
      <p:sp>
        <p:nvSpPr>
          <p:cNvPr id="3" name="Slide Content"/>
          <p:cNvSpPr>
            <a:spLocks noGrp="1"/>
          </p:cNvSpPr>
          <p:nvPr>
            <p:ph type="body" idx="1"/>
          </p:nvPr>
        </p:nvSpPr>
        <p:spPr>
          <a:xfrm>
            <a:off x="457200" y="1600203"/>
            <a:ext cx="8343901" cy="4367299"/>
          </a:xfrm>
          <a:prstGeom prst="rect">
            <a:avLst/>
          </a:prstGeom>
        </p:spPr>
        <p:txBody>
          <a:bodyPr vert="horz" lIns="91290" tIns="45645" rIns="91290" bIns="45645"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Slide Title"/>
          <p:cNvSpPr>
            <a:spLocks noGrp="1"/>
          </p:cNvSpPr>
          <p:nvPr>
            <p:ph type="title"/>
          </p:nvPr>
        </p:nvSpPr>
        <p:spPr>
          <a:xfrm>
            <a:off x="457202" y="274639"/>
            <a:ext cx="8315569" cy="1143000"/>
          </a:xfrm>
          <a:prstGeom prst="rect">
            <a:avLst/>
          </a:prstGeom>
        </p:spPr>
        <p:txBody>
          <a:bodyPr vert="horz" lIns="91290" tIns="45645" rIns="91290" bIns="45645" rtlCol="0" anchor="ctr">
            <a:no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Lst>
  <p:hf hdr="0"/>
  <p:txStyles>
    <p:titleStyle>
      <a:lvl1pPr algn="l" defTabSz="912899"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p:titleStyle>
    <p:bodyStyle>
      <a:lvl1pPr marL="342337" indent="-228225" algn="l" defTabSz="912899"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39030" indent="-228225" algn="l" defTabSz="912899"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4189" indent="-228225" algn="l" defTabSz="912899"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78059" indent="-228225" algn="l" defTabSz="912899"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1928" indent="-228225" algn="l" defTabSz="912899"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4509" indent="-182580" algn="l" defTabSz="912899"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17088" indent="-182580" algn="l" defTabSz="912899"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099668" indent="-182580" algn="l" defTabSz="912899"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2248" indent="-182580" algn="l" defTabSz="912899"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2899" rtl="0" eaLnBrk="1" latinLnBrk="0" hangingPunct="1">
        <a:defRPr sz="1800" kern="1200">
          <a:solidFill>
            <a:schemeClr val="tx1"/>
          </a:solidFill>
          <a:latin typeface="+mn-lt"/>
          <a:ea typeface="+mn-ea"/>
          <a:cs typeface="+mn-cs"/>
        </a:defRPr>
      </a:lvl1pPr>
      <a:lvl2pPr marL="456449" algn="l" defTabSz="912899" rtl="0" eaLnBrk="1" latinLnBrk="0" hangingPunct="1">
        <a:defRPr sz="1800" kern="1200">
          <a:solidFill>
            <a:schemeClr val="tx1"/>
          </a:solidFill>
          <a:latin typeface="+mn-lt"/>
          <a:ea typeface="+mn-ea"/>
          <a:cs typeface="+mn-cs"/>
        </a:defRPr>
      </a:lvl2pPr>
      <a:lvl3pPr marL="912899" algn="l" defTabSz="912899" rtl="0" eaLnBrk="1" latinLnBrk="0" hangingPunct="1">
        <a:defRPr sz="1800" kern="1200">
          <a:solidFill>
            <a:schemeClr val="tx1"/>
          </a:solidFill>
          <a:latin typeface="+mn-lt"/>
          <a:ea typeface="+mn-ea"/>
          <a:cs typeface="+mn-cs"/>
        </a:defRPr>
      </a:lvl3pPr>
      <a:lvl4pPr marL="1369349" algn="l" defTabSz="912899" rtl="0" eaLnBrk="1" latinLnBrk="0" hangingPunct="1">
        <a:defRPr sz="1800" kern="1200">
          <a:solidFill>
            <a:schemeClr val="tx1"/>
          </a:solidFill>
          <a:latin typeface="+mn-lt"/>
          <a:ea typeface="+mn-ea"/>
          <a:cs typeface="+mn-cs"/>
        </a:defRPr>
      </a:lvl4pPr>
      <a:lvl5pPr marL="1825798" algn="l" defTabSz="912899" rtl="0" eaLnBrk="1" latinLnBrk="0" hangingPunct="1">
        <a:defRPr sz="1800" kern="1200">
          <a:solidFill>
            <a:schemeClr val="tx1"/>
          </a:solidFill>
          <a:latin typeface="+mn-lt"/>
          <a:ea typeface="+mn-ea"/>
          <a:cs typeface="+mn-cs"/>
        </a:defRPr>
      </a:lvl5pPr>
      <a:lvl6pPr marL="2282248" algn="l" defTabSz="912899" rtl="0" eaLnBrk="1" latinLnBrk="0" hangingPunct="1">
        <a:defRPr sz="1800" kern="1200">
          <a:solidFill>
            <a:schemeClr val="tx1"/>
          </a:solidFill>
          <a:latin typeface="+mn-lt"/>
          <a:ea typeface="+mn-ea"/>
          <a:cs typeface="+mn-cs"/>
        </a:defRPr>
      </a:lvl6pPr>
      <a:lvl7pPr marL="2738697" algn="l" defTabSz="912899" rtl="0" eaLnBrk="1" latinLnBrk="0" hangingPunct="1">
        <a:defRPr sz="1800" kern="1200">
          <a:solidFill>
            <a:schemeClr val="tx1"/>
          </a:solidFill>
          <a:latin typeface="+mn-lt"/>
          <a:ea typeface="+mn-ea"/>
          <a:cs typeface="+mn-cs"/>
        </a:defRPr>
      </a:lvl7pPr>
      <a:lvl8pPr marL="3195147" algn="l" defTabSz="912899" rtl="0" eaLnBrk="1" latinLnBrk="0" hangingPunct="1">
        <a:defRPr sz="1800" kern="1200">
          <a:solidFill>
            <a:schemeClr val="tx1"/>
          </a:solidFill>
          <a:latin typeface="+mn-lt"/>
          <a:ea typeface="+mn-ea"/>
          <a:cs typeface="+mn-cs"/>
        </a:defRPr>
      </a:lvl8pPr>
      <a:lvl9pPr marL="3651597" algn="l" defTabSz="91289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p:txBody>
          <a:bodyPr>
            <a:normAutofit fontScale="62500" lnSpcReduction="20000"/>
          </a:bodyPr>
          <a:lstStyle/>
          <a:p>
            <a:pPr>
              <a:lnSpc>
                <a:spcPct val="120000"/>
              </a:lnSpc>
            </a:pPr>
            <a:r>
              <a:rPr lang="en-US" altLang="en-US" dirty="0" smtClean="0"/>
              <a:t>Prepared by the AETC National Coordinating Resource Center based on recommendations from the CDC, National Institutes of Health, and HIV Medicine Association/Infectious Diseases Society of America</a:t>
            </a:r>
          </a:p>
          <a:p>
            <a:endParaRPr lang="en-US" altLang="en-US" dirty="0" smtClean="0"/>
          </a:p>
        </p:txBody>
      </p:sp>
      <p:sp>
        <p:nvSpPr>
          <p:cNvPr id="122882" name="Rectangle 2"/>
          <p:cNvSpPr>
            <a:spLocks noGrp="1" noChangeArrowheads="1"/>
          </p:cNvSpPr>
          <p:nvPr>
            <p:ph type="ctrTitle"/>
          </p:nvPr>
        </p:nvSpPr>
        <p:spPr/>
        <p:txBody>
          <a:bodyPr/>
          <a:lstStyle/>
          <a:p>
            <a:r>
              <a:rPr lang="en-US" sz="2800" dirty="0" smtClean="0"/>
              <a:t>Guidelines for Prevention and Treatment of Opportunistic Infections in HIV-Infected Adults and Adolescents</a:t>
            </a:r>
            <a:r>
              <a:rPr lang="en-US" sz="3200" dirty="0" smtClean="0"/>
              <a:t/>
            </a:r>
            <a:br>
              <a:rPr lang="en-US" sz="3200" dirty="0" smtClean="0"/>
            </a:br>
            <a:r>
              <a:rPr lang="en-US" smtClean="0"/>
              <a:t/>
            </a:r>
            <a:br>
              <a:rPr lang="en-US" smtClean="0"/>
            </a:br>
            <a:r>
              <a:rPr lang="en-US" smtClean="0"/>
              <a:t>Cryptococcosis Slide </a:t>
            </a:r>
            <a:r>
              <a:rPr lang="en-US" dirty="0" smtClean="0"/>
              <a:t>Set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0" name="Rectangle 3"/>
          <p:cNvSpPr>
            <a:spLocks noGrp="1" noChangeArrowheads="1"/>
          </p:cNvSpPr>
          <p:nvPr>
            <p:ph sz="half" idx="10"/>
          </p:nvPr>
        </p:nvSpPr>
        <p:spPr/>
        <p:txBody>
          <a:bodyPr/>
          <a:lstStyle/>
          <a:p>
            <a:r>
              <a:rPr lang="en-US" altLang="en-US" smtClean="0"/>
              <a:t>Preventing exposure</a:t>
            </a:r>
          </a:p>
          <a:p>
            <a:pPr lvl="1"/>
            <a:r>
              <a:rPr lang="en-US" altLang="en-US" smtClean="0"/>
              <a:t>Cryptococcus is ubiquitous in the environment, cannot be avoided completely </a:t>
            </a:r>
          </a:p>
          <a:p>
            <a:pPr lvl="1"/>
            <a:r>
              <a:rPr lang="en-US" altLang="en-US" smtClean="0"/>
              <a:t>Exposure to bird droppings may increase risk of infection </a:t>
            </a:r>
          </a:p>
          <a:p>
            <a:r>
              <a:rPr lang="en-US" altLang="en-US" smtClean="0"/>
              <a:t>Primary prophylaxis</a:t>
            </a:r>
          </a:p>
          <a:p>
            <a:pPr lvl="1"/>
            <a:r>
              <a:rPr lang="en-US" altLang="en-US" smtClean="0"/>
              <a:t>Routine screening (serum CrAg) not recommended</a:t>
            </a:r>
          </a:p>
          <a:p>
            <a:pPr lvl="1"/>
            <a:endParaRPr lang="en-US" altLang="en-US" smtClean="0"/>
          </a:p>
          <a:p>
            <a:endParaRPr lang="en-US" altLang="en-US" smtClean="0"/>
          </a:p>
        </p:txBody>
      </p:sp>
      <p:sp>
        <p:nvSpPr>
          <p:cNvPr id="227330" name="Rectangle 2"/>
          <p:cNvSpPr>
            <a:spLocks noGrp="1" noChangeArrowheads="1"/>
          </p:cNvSpPr>
          <p:nvPr>
            <p:ph type="title"/>
          </p:nvPr>
        </p:nvSpPr>
        <p:spPr/>
        <p:txBody>
          <a:bodyPr/>
          <a:lstStyle/>
          <a:p>
            <a:r>
              <a:rPr lang="en-US" smtClean="0"/>
              <a:t>Cryptococcosis: Prevention </a:t>
            </a:r>
            <a:endParaRPr lang="en-US" dirty="0" smtClean="0"/>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1" name="Rectangle 3"/>
          <p:cNvSpPr>
            <a:spLocks noGrp="1" noChangeArrowheads="1"/>
          </p:cNvSpPr>
          <p:nvPr>
            <p:ph sz="half" idx="10"/>
          </p:nvPr>
        </p:nvSpPr>
        <p:spPr/>
        <p:txBody>
          <a:bodyPr/>
          <a:lstStyle/>
          <a:p>
            <a:r>
              <a:rPr lang="en-US" smtClean="0"/>
              <a:t>Primary prophylaxis:</a:t>
            </a:r>
          </a:p>
          <a:p>
            <a:pPr lvl="1"/>
            <a:r>
              <a:rPr lang="en-US" smtClean="0"/>
              <a:t>Prophylaxis with fluconazole or itraconazole can reduce risk in patients with CD4 &lt;100 cells/µL</a:t>
            </a:r>
          </a:p>
          <a:p>
            <a:pPr lvl="1"/>
            <a:r>
              <a:rPr lang="en-US" smtClean="0"/>
              <a:t>Not recommended: incidence of disease is relatively low; not proven to increase survival; issues of drug interactions, resistance, cost</a:t>
            </a:r>
          </a:p>
          <a:p>
            <a:pPr lvl="1"/>
            <a:r>
              <a:rPr lang="en-US" smtClean="0"/>
              <a:t>Routine screening (serum CrAg) not recommended</a:t>
            </a:r>
          </a:p>
          <a:p>
            <a:endParaRPr lang="en-US" dirty="0" smtClean="0"/>
          </a:p>
        </p:txBody>
      </p:sp>
      <p:sp>
        <p:nvSpPr>
          <p:cNvPr id="227330" name="Rectangle 2"/>
          <p:cNvSpPr>
            <a:spLocks noGrp="1" noChangeArrowheads="1"/>
          </p:cNvSpPr>
          <p:nvPr>
            <p:ph type="title"/>
          </p:nvPr>
        </p:nvSpPr>
        <p:spPr/>
        <p:txBody>
          <a:bodyPr/>
          <a:lstStyle/>
          <a:p>
            <a:r>
              <a:rPr lang="en-US" smtClean="0"/>
              <a:t>Cryptococcosis: Prevention (2)</a:t>
            </a:r>
            <a:endParaRPr lang="en-US" dirty="0" smtClean="0"/>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8" name="Rectangle 3"/>
          <p:cNvSpPr>
            <a:spLocks noGrp="1" noChangeArrowheads="1"/>
          </p:cNvSpPr>
          <p:nvPr>
            <p:ph sz="half" idx="10"/>
          </p:nvPr>
        </p:nvSpPr>
        <p:spPr/>
        <p:txBody>
          <a:bodyPr/>
          <a:lstStyle/>
          <a:p>
            <a:r>
              <a:rPr lang="en-US" altLang="en-US" smtClean="0"/>
              <a:t>Cryptococcal meningitis is fatal if not treated</a:t>
            </a:r>
          </a:p>
          <a:p>
            <a:r>
              <a:rPr lang="en-US" altLang="en-US" smtClean="0"/>
              <a:t>Treatment consists of 3 phases: </a:t>
            </a:r>
          </a:p>
          <a:p>
            <a:pPr lvl="1"/>
            <a:r>
              <a:rPr lang="en-US" altLang="en-US" smtClean="0"/>
              <a:t>Induction (at least 2 weeks plus clinical improvement) </a:t>
            </a:r>
          </a:p>
          <a:p>
            <a:pPr lvl="1"/>
            <a:r>
              <a:rPr lang="en-US" altLang="en-US" smtClean="0"/>
              <a:t>Consolidation (8 weeks or until CSF cultures are sterile)</a:t>
            </a:r>
          </a:p>
          <a:p>
            <a:pPr lvl="1"/>
            <a:r>
              <a:rPr lang="en-US" altLang="en-US" smtClean="0"/>
              <a:t>Maintenance therapy (lifelong, unless immune reconstitution on ART)</a:t>
            </a:r>
          </a:p>
        </p:txBody>
      </p:sp>
      <p:sp>
        <p:nvSpPr>
          <p:cNvPr id="176130" name="Rectangle 2"/>
          <p:cNvSpPr>
            <a:spLocks noGrp="1" noChangeArrowheads="1"/>
          </p:cNvSpPr>
          <p:nvPr>
            <p:ph type="title"/>
          </p:nvPr>
        </p:nvSpPr>
        <p:spPr/>
        <p:txBody>
          <a:bodyPr/>
          <a:lstStyle/>
          <a:p>
            <a:r>
              <a:rPr lang="en-US" smtClean="0"/>
              <a:t>Cryptococcosis: Treatment</a:t>
            </a:r>
            <a:endParaRPr lang="en-US" dirty="0" smtClean="0"/>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2" name="Rectangle 3"/>
          <p:cNvSpPr>
            <a:spLocks noGrp="1" noChangeArrowheads="1"/>
          </p:cNvSpPr>
          <p:nvPr>
            <p:ph sz="half" idx="10"/>
          </p:nvPr>
        </p:nvSpPr>
        <p:spPr/>
        <p:txBody>
          <a:bodyPr/>
          <a:lstStyle/>
          <a:p>
            <a:r>
              <a:rPr lang="en-US" altLang="en-US" smtClean="0"/>
              <a:t>Preferred:</a:t>
            </a:r>
          </a:p>
          <a:p>
            <a:pPr lvl="1"/>
            <a:r>
              <a:rPr lang="en-US" altLang="en-US" smtClean="0"/>
              <a:t>Induction (≥2 weeks): </a:t>
            </a:r>
          </a:p>
          <a:p>
            <a:pPr lvl="2"/>
            <a:r>
              <a:rPr lang="en-US" altLang="en-US" smtClean="0"/>
              <a:t>Liposomal amphotericin B 3-4 mg/kg IV QD + flucytosine 25 mg/kg PO QID</a:t>
            </a:r>
          </a:p>
          <a:p>
            <a:pPr lvl="1"/>
            <a:r>
              <a:rPr lang="en-US" altLang="en-US" smtClean="0"/>
              <a:t>Consolidation (≥ 8 weeks): </a:t>
            </a:r>
          </a:p>
          <a:p>
            <a:pPr lvl="2"/>
            <a:r>
              <a:rPr lang="en-US" altLang="en-US" smtClean="0"/>
              <a:t>Fluconazole 400 mg PO QD</a:t>
            </a:r>
          </a:p>
          <a:p>
            <a:pPr lvl="1"/>
            <a:r>
              <a:rPr lang="en-US" altLang="en-US" smtClean="0"/>
              <a:t>Maintenance (at least 1 year): </a:t>
            </a:r>
          </a:p>
          <a:p>
            <a:pPr lvl="2"/>
            <a:r>
              <a:rPr lang="en-US" altLang="en-US" smtClean="0"/>
              <a:t>Fluconazole 200 mg PO QD</a:t>
            </a:r>
          </a:p>
        </p:txBody>
      </p:sp>
      <p:sp>
        <p:nvSpPr>
          <p:cNvPr id="177154" name="Rectangle 2"/>
          <p:cNvSpPr>
            <a:spLocks noGrp="1" noChangeArrowheads="1"/>
          </p:cNvSpPr>
          <p:nvPr>
            <p:ph type="title"/>
          </p:nvPr>
        </p:nvSpPr>
        <p:spPr/>
        <p:txBody>
          <a:bodyPr/>
          <a:lstStyle/>
          <a:p>
            <a:r>
              <a:rPr lang="en-US" dirty="0" err="1" smtClean="0"/>
              <a:t>Cryptococcosis</a:t>
            </a:r>
            <a:r>
              <a:rPr lang="en-US" dirty="0" smtClean="0"/>
              <a:t>: Treatment (2)</a:t>
            </a:r>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6" name="Rectangle 3"/>
          <p:cNvSpPr>
            <a:spLocks noGrp="1" noChangeArrowheads="1"/>
          </p:cNvSpPr>
          <p:nvPr>
            <p:ph sz="half" idx="10"/>
          </p:nvPr>
        </p:nvSpPr>
        <p:spPr/>
        <p:txBody>
          <a:bodyPr>
            <a:normAutofit fontScale="92500" lnSpcReduction="10000"/>
          </a:bodyPr>
          <a:lstStyle/>
          <a:p>
            <a:r>
              <a:rPr lang="en-US" altLang="en-US" smtClean="0"/>
              <a:t>Alternative:</a:t>
            </a:r>
          </a:p>
          <a:p>
            <a:pPr lvl="1"/>
            <a:r>
              <a:rPr lang="en-US" altLang="en-US" smtClean="0"/>
              <a:t>Induction (≥2 weeks): : </a:t>
            </a:r>
          </a:p>
          <a:p>
            <a:pPr lvl="2"/>
            <a:r>
              <a:rPr lang="en-US" altLang="en-US" smtClean="0"/>
              <a:t>Amphotericin B lipid complex 5 mg/kg IV QD + flucytosine 25 mg/kg PO QID</a:t>
            </a:r>
          </a:p>
          <a:p>
            <a:pPr lvl="2"/>
            <a:r>
              <a:rPr lang="en-US" altLang="en-US" smtClean="0"/>
              <a:t>Amphotericin B deoxycholate 0.7-1.0 mg/kg IV QD + flucytosine 25 mg/kg PO QID </a:t>
            </a:r>
          </a:p>
          <a:p>
            <a:pPr lvl="2"/>
            <a:r>
              <a:rPr lang="en-US" altLang="en-US" smtClean="0"/>
              <a:t>Liposomal amphotericin B 3-4 mg/kg IV QD + fluconazole 800 mg PO or IV QD </a:t>
            </a:r>
          </a:p>
          <a:p>
            <a:pPr lvl="2"/>
            <a:r>
              <a:rPr lang="en-US" altLang="en-US" smtClean="0"/>
              <a:t>Amphotericin deoxycholate 0.7-1.0 mg/kg IV QD + fluconazole 800 mg PO or IV QD</a:t>
            </a:r>
          </a:p>
          <a:p>
            <a:pPr lvl="2"/>
            <a:r>
              <a:rPr lang="en-US" altLang="en-US" smtClean="0"/>
              <a:t>Liposomal amphotericin B 3-4 mg/kg IV QD alone</a:t>
            </a:r>
          </a:p>
          <a:p>
            <a:pPr lvl="2"/>
            <a:r>
              <a:rPr lang="en-US" altLang="en-US" smtClean="0"/>
              <a:t>Fluconazole 400-800 mg PO or IV QD + flucytosine 25 mg/kg PO QID for 4-6 weeks (inferior efficacy)</a:t>
            </a:r>
          </a:p>
          <a:p>
            <a:pPr lvl="2"/>
            <a:r>
              <a:rPr lang="en-US" altLang="en-US" smtClean="0"/>
              <a:t>Fluconazole 1,200 mg PO or IV QD alone</a:t>
            </a:r>
          </a:p>
        </p:txBody>
      </p:sp>
      <p:sp>
        <p:nvSpPr>
          <p:cNvPr id="178178" name="Rectangle 2"/>
          <p:cNvSpPr>
            <a:spLocks noGrp="1" noChangeArrowheads="1"/>
          </p:cNvSpPr>
          <p:nvPr>
            <p:ph type="title"/>
          </p:nvPr>
        </p:nvSpPr>
        <p:spPr/>
        <p:txBody>
          <a:bodyPr/>
          <a:lstStyle/>
          <a:p>
            <a:r>
              <a:rPr lang="en-US" dirty="0" err="1" smtClean="0"/>
              <a:t>Cryptococcosis</a:t>
            </a:r>
            <a:r>
              <a:rPr lang="en-US" dirty="0" smtClean="0"/>
              <a:t>: Treatment (3)</a:t>
            </a:r>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90" name="Rectangle 3"/>
          <p:cNvSpPr>
            <a:spLocks noGrp="1" noChangeArrowheads="1"/>
          </p:cNvSpPr>
          <p:nvPr>
            <p:ph sz="half" idx="10"/>
          </p:nvPr>
        </p:nvSpPr>
        <p:spPr/>
        <p:txBody>
          <a:bodyPr/>
          <a:lstStyle/>
          <a:p>
            <a:r>
              <a:rPr lang="en-US" altLang="en-US" dirty="0" smtClean="0"/>
              <a:t>Alternative:</a:t>
            </a:r>
          </a:p>
          <a:p>
            <a:pPr lvl="1"/>
            <a:r>
              <a:rPr lang="en-US" altLang="en-US" dirty="0" smtClean="0"/>
              <a:t>Consolidation (≥8 weeks):</a:t>
            </a:r>
          </a:p>
          <a:p>
            <a:pPr lvl="2"/>
            <a:r>
              <a:rPr lang="en-US" altLang="en-US" dirty="0" err="1" smtClean="0"/>
              <a:t>Itraconazole</a:t>
            </a:r>
            <a:r>
              <a:rPr lang="en-US" altLang="en-US" dirty="0" smtClean="0"/>
              <a:t> 200 mg PO BID</a:t>
            </a:r>
          </a:p>
          <a:p>
            <a:pPr lvl="1"/>
            <a:r>
              <a:rPr lang="en-US" altLang="en-US" dirty="0" smtClean="0"/>
              <a:t>Maintenance:</a:t>
            </a:r>
          </a:p>
          <a:p>
            <a:pPr lvl="2"/>
            <a:r>
              <a:rPr lang="en-US" altLang="en-US" dirty="0" smtClean="0"/>
              <a:t>No Alternatives are recommended (use fluconazole as in Preferred) </a:t>
            </a:r>
          </a:p>
        </p:txBody>
      </p:sp>
      <p:sp>
        <p:nvSpPr>
          <p:cNvPr id="178178" name="Rectangle 2"/>
          <p:cNvSpPr>
            <a:spLocks noGrp="1" noChangeArrowheads="1"/>
          </p:cNvSpPr>
          <p:nvPr>
            <p:ph type="title"/>
          </p:nvPr>
        </p:nvSpPr>
        <p:spPr/>
        <p:txBody>
          <a:bodyPr/>
          <a:lstStyle/>
          <a:p>
            <a:r>
              <a:rPr lang="en-US" dirty="0" err="1" smtClean="0"/>
              <a:t>Cryptococcosis</a:t>
            </a:r>
            <a:r>
              <a:rPr lang="en-US" dirty="0" smtClean="0"/>
              <a:t>: Treatment (4)</a:t>
            </a:r>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4" name="Rectangle 3"/>
          <p:cNvSpPr>
            <a:spLocks noGrp="1" noChangeArrowheads="1"/>
          </p:cNvSpPr>
          <p:nvPr>
            <p:ph sz="half" idx="10"/>
          </p:nvPr>
        </p:nvSpPr>
        <p:spPr/>
        <p:txBody>
          <a:bodyPr/>
          <a:lstStyle/>
          <a:p>
            <a:r>
              <a:rPr lang="en-US" altLang="en-US" smtClean="0"/>
              <a:t>Flucytosine increases rate of CSF sterilization during induction therapy</a:t>
            </a:r>
          </a:p>
          <a:p>
            <a:r>
              <a:rPr lang="en-US" altLang="en-US" smtClean="0"/>
              <a:t>Consolidation therapy should not be started until ≥2 weeks of successful induction therapy: </a:t>
            </a:r>
          </a:p>
          <a:p>
            <a:pPr lvl="1"/>
            <a:r>
              <a:rPr lang="en-US" altLang="en-US" smtClean="0"/>
              <a:t>Significant clinical improvement</a:t>
            </a:r>
          </a:p>
          <a:p>
            <a:pPr lvl="1"/>
            <a:r>
              <a:rPr lang="en-US" altLang="en-US" smtClean="0"/>
              <a:t>Negative CSF culture on repeat lumbar puncture</a:t>
            </a:r>
          </a:p>
          <a:p>
            <a:r>
              <a:rPr lang="en-US" altLang="en-US" smtClean="0"/>
              <a:t>Fluconazole more effective than itraconazole for consolidation therapy</a:t>
            </a:r>
          </a:p>
          <a:p>
            <a:endParaRPr lang="en-US" altLang="en-US" smtClean="0"/>
          </a:p>
        </p:txBody>
      </p:sp>
      <p:sp>
        <p:nvSpPr>
          <p:cNvPr id="179202" name="Rectangle 2"/>
          <p:cNvSpPr>
            <a:spLocks noGrp="1" noChangeArrowheads="1"/>
          </p:cNvSpPr>
          <p:nvPr>
            <p:ph type="title"/>
          </p:nvPr>
        </p:nvSpPr>
        <p:spPr/>
        <p:txBody>
          <a:bodyPr/>
          <a:lstStyle/>
          <a:p>
            <a:r>
              <a:rPr lang="en-US" dirty="0" err="1" smtClean="0"/>
              <a:t>Cryptococcosis</a:t>
            </a:r>
            <a:r>
              <a:rPr lang="en-US" dirty="0" smtClean="0"/>
              <a:t>: Treatment (5)</a:t>
            </a:r>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8" name="Rectangle 3"/>
          <p:cNvSpPr>
            <a:spLocks noGrp="1" noChangeArrowheads="1"/>
          </p:cNvSpPr>
          <p:nvPr>
            <p:ph sz="half" idx="10"/>
          </p:nvPr>
        </p:nvSpPr>
        <p:spPr/>
        <p:txBody>
          <a:bodyPr>
            <a:normAutofit fontScale="92500" lnSpcReduction="10000"/>
          </a:bodyPr>
          <a:lstStyle/>
          <a:p>
            <a:r>
              <a:rPr lang="en-US" altLang="en-US" smtClean="0"/>
              <a:t>Elevated intracranial pressure (ICP) associated with cerebral edema, clinical deterioration, and higher risk of death</a:t>
            </a:r>
          </a:p>
          <a:p>
            <a:pPr lvl="1"/>
            <a:r>
              <a:rPr lang="en-US" altLang="en-US" smtClean="0"/>
              <a:t>More likely if &gt;25 cm H2O</a:t>
            </a:r>
          </a:p>
          <a:p>
            <a:r>
              <a:rPr lang="en-US" altLang="en-US" smtClean="0"/>
              <a:t>Opening pressure always should be measured when lumbar puncture (LP) is performed</a:t>
            </a:r>
          </a:p>
          <a:p>
            <a:r>
              <a:rPr lang="en-US" altLang="en-US" smtClean="0"/>
              <a:t>Management of elevated ICP: </a:t>
            </a:r>
          </a:p>
          <a:p>
            <a:pPr lvl="1"/>
            <a:r>
              <a:rPr lang="en-US" altLang="en-US" smtClean="0"/>
              <a:t>Daily LP with removal of CSF, or CSF shunting if LP is not effective or not tolerated</a:t>
            </a:r>
          </a:p>
          <a:p>
            <a:pPr lvl="1"/>
            <a:r>
              <a:rPr lang="en-US" altLang="en-US" smtClean="0"/>
              <a:t>Corticosteroids, mannitol, and acetazolamide are not recommended</a:t>
            </a:r>
          </a:p>
        </p:txBody>
      </p:sp>
      <p:sp>
        <p:nvSpPr>
          <p:cNvPr id="180226" name="Rectangle 2"/>
          <p:cNvSpPr>
            <a:spLocks noGrp="1" noChangeArrowheads="1"/>
          </p:cNvSpPr>
          <p:nvPr>
            <p:ph type="title"/>
          </p:nvPr>
        </p:nvSpPr>
        <p:spPr/>
        <p:txBody>
          <a:bodyPr/>
          <a:lstStyle/>
          <a:p>
            <a:r>
              <a:rPr lang="en-US" dirty="0" err="1" smtClean="0"/>
              <a:t>Cryptococcosis</a:t>
            </a:r>
            <a:r>
              <a:rPr lang="en-US" dirty="0" smtClean="0"/>
              <a:t>: Treatment (6)</a:t>
            </a:r>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2" name="Rectangle 3"/>
          <p:cNvSpPr>
            <a:spLocks noGrp="1" noChangeArrowheads="1"/>
          </p:cNvSpPr>
          <p:nvPr>
            <p:ph sz="half" idx="10"/>
          </p:nvPr>
        </p:nvSpPr>
        <p:spPr/>
        <p:txBody>
          <a:bodyPr>
            <a:normAutofit fontScale="92500" lnSpcReduction="10000"/>
          </a:bodyPr>
          <a:lstStyle/>
          <a:p>
            <a:r>
              <a:rPr lang="en-US" altLang="en-US" smtClean="0"/>
              <a:t>Optimal timing for ART initiation is not clear – small studies have reported increased morbidity/mortality with very early ART</a:t>
            </a:r>
          </a:p>
          <a:p>
            <a:r>
              <a:rPr lang="en-US" altLang="en-US" smtClean="0"/>
              <a:t>For patients with severe cryptococcal CNS disease (especially if ICP is elevated), it may be prudent to delay start of ART until induction or consolidation phase is completed (2 or 10 weeks) </a:t>
            </a:r>
          </a:p>
          <a:p>
            <a:r>
              <a:rPr lang="en-US" altLang="en-US" smtClean="0"/>
              <a:t>For patients with advanced AIDS (CD4 &lt;50 cells/µL), earlier ART initiation may be needed</a:t>
            </a:r>
          </a:p>
          <a:p>
            <a:r>
              <a:rPr lang="en-US" altLang="en-US" smtClean="0"/>
              <a:t>If ART is started early, monitor closely for signs/symptoms of IRIS (eg, elevated ICP)</a:t>
            </a:r>
          </a:p>
          <a:p>
            <a:endParaRPr lang="en-US" altLang="en-US" smtClean="0"/>
          </a:p>
        </p:txBody>
      </p:sp>
      <p:sp>
        <p:nvSpPr>
          <p:cNvPr id="181250" name="Rectangle 2"/>
          <p:cNvSpPr>
            <a:spLocks noGrp="1" noChangeArrowheads="1"/>
          </p:cNvSpPr>
          <p:nvPr>
            <p:ph type="title"/>
          </p:nvPr>
        </p:nvSpPr>
        <p:spPr/>
        <p:txBody>
          <a:bodyPr/>
          <a:lstStyle/>
          <a:p>
            <a:r>
              <a:rPr lang="en-US" smtClean="0"/>
              <a:t>Cryptococcosis: ART Initiation</a:t>
            </a:r>
            <a:endParaRPr lang="en-US" dirty="0" smtClean="0"/>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Rectangle 3"/>
          <p:cNvSpPr>
            <a:spLocks noGrp="1" noChangeArrowheads="1"/>
          </p:cNvSpPr>
          <p:nvPr>
            <p:ph sz="half" idx="10"/>
          </p:nvPr>
        </p:nvSpPr>
        <p:spPr/>
        <p:txBody>
          <a:bodyPr>
            <a:normAutofit lnSpcReduction="10000"/>
          </a:bodyPr>
          <a:lstStyle/>
          <a:p>
            <a:r>
              <a:rPr lang="en-US" altLang="en-US" smtClean="0"/>
              <a:t>Repeat LP after initial 2 weeks of treatment to check clearance of cryptococcus (CSF culture)</a:t>
            </a:r>
          </a:p>
          <a:p>
            <a:pPr lvl="1"/>
            <a:r>
              <a:rPr lang="en-US" altLang="en-US" smtClean="0"/>
              <a:t>Positive CSF cultures after 2 weeks of therapy predict future relapse; some experts recommend amphoteracin B + flucytosine until CSF cultures are negative</a:t>
            </a:r>
          </a:p>
          <a:p>
            <a:r>
              <a:rPr lang="en-US" altLang="en-US" smtClean="0"/>
              <a:t>If new symptoms or signs after 2 weeks of treatment, repeat LP (opening pressure, CSF culture)</a:t>
            </a:r>
          </a:p>
          <a:p>
            <a:r>
              <a:rPr lang="en-US" altLang="en-US" smtClean="0"/>
              <a:t>Serum and CSF CrAg titers do not correlate with clinical response; monitoring is not useful in management; not recommended</a:t>
            </a:r>
          </a:p>
        </p:txBody>
      </p:sp>
      <p:sp>
        <p:nvSpPr>
          <p:cNvPr id="181250" name="Rectangle 2"/>
          <p:cNvSpPr>
            <a:spLocks noGrp="1" noChangeArrowheads="1"/>
          </p:cNvSpPr>
          <p:nvPr>
            <p:ph type="title"/>
          </p:nvPr>
        </p:nvSpPr>
        <p:spPr/>
        <p:txBody>
          <a:bodyPr/>
          <a:lstStyle/>
          <a:p>
            <a:r>
              <a:rPr lang="en-US" smtClean="0"/>
              <a:t>Cryptococcosis: Monitoring </a:t>
            </a:r>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0"/>
          </p:nvPr>
        </p:nvSpPr>
        <p:spPr/>
        <p:txBody>
          <a:bodyPr>
            <a:normAutofit/>
          </a:bodyPr>
          <a:lstStyle/>
          <a:p>
            <a:pPr marL="114112" indent="0">
              <a:buNone/>
            </a:pPr>
            <a:r>
              <a:rPr lang="en-US" altLang="en-US" sz="2400" dirty="0" smtClean="0"/>
              <a:t>These slides were developed using recommendations published in May 2013. The intended audience is clinicians involved in the care of patients with HIV.</a:t>
            </a:r>
          </a:p>
          <a:p>
            <a:pPr marL="114112" indent="0">
              <a:buNone/>
            </a:pPr>
            <a:r>
              <a:rPr lang="en-US" altLang="en-US" sz="2400" dirty="0" smtClean="0"/>
              <a:t>Users are cautioned that, owing to the rapidly changing field of HIV care, this information could become out of date quickly. Finally, it is intended that these slides be used as prepared, without changes in either content or attribution. Users are asked to honor this intent.</a:t>
            </a:r>
          </a:p>
          <a:p>
            <a:pPr marL="114112" indent="0" algn="r">
              <a:buNone/>
            </a:pPr>
            <a:r>
              <a:rPr lang="en-US" altLang="en-US" sz="2400" dirty="0" smtClean="0"/>
              <a:t>-AETC National Coordinating Resource Center</a:t>
            </a:r>
          </a:p>
          <a:p>
            <a:pPr marL="114112" indent="0" algn="r">
              <a:buNone/>
            </a:pPr>
            <a:r>
              <a:rPr lang="en-US" altLang="en-US" sz="2400" dirty="0" smtClean="0"/>
              <a:t>http://www.aidsetc.org</a:t>
            </a:r>
          </a:p>
          <a:p>
            <a:endParaRPr lang="en-US" dirty="0"/>
          </a:p>
        </p:txBody>
      </p:sp>
      <p:sp>
        <p:nvSpPr>
          <p:cNvPr id="124930" name="Rectangle 2"/>
          <p:cNvSpPr>
            <a:spLocks noGrp="1" noChangeArrowheads="1"/>
          </p:cNvSpPr>
          <p:nvPr>
            <p:ph type="title"/>
          </p:nvPr>
        </p:nvSpPr>
        <p:spPr/>
        <p:txBody>
          <a:bodyPr/>
          <a:lstStyle/>
          <a:p>
            <a:r>
              <a:rPr lang="en-US" smtClean="0"/>
              <a:t>About This Presentation</a:t>
            </a:r>
          </a:p>
        </p:txBody>
      </p:sp>
      <p:sp>
        <p:nvSpPr>
          <p:cNvPr id="13" name="Date Placeholder 12"/>
          <p:cNvSpPr>
            <a:spLocks noGrp="1"/>
          </p:cNvSpPr>
          <p:nvPr>
            <p:ph type="dt" sz="half" idx="2"/>
          </p:nvPr>
        </p:nvSpPr>
        <p:spPr/>
        <p:txBody>
          <a:bodyPr/>
          <a:lstStyle/>
          <a:p>
            <a:pPr algn="r">
              <a:defRPr/>
            </a:pPr>
            <a:r>
              <a:rPr lang="en-US" smtClean="0"/>
              <a:t>May 2013</a:t>
            </a:r>
            <a:endParaRPr lang="en-US" dirty="0"/>
          </a:p>
        </p:txBody>
      </p:sp>
      <p:sp>
        <p:nvSpPr>
          <p:cNvPr id="14" name="Footer Placeholder 13"/>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5" name="Slide Number Placeholder 14"/>
          <p:cNvSpPr>
            <a:spLocks noGrp="1"/>
          </p:cNvSpPr>
          <p:nvPr>
            <p:ph type="sldNum" sz="quarter" idx="4"/>
          </p:nvPr>
        </p:nvSpPr>
        <p:spPr/>
        <p:txBody>
          <a:bodyPr/>
          <a:lstStyle/>
          <a:p>
            <a:pPr>
              <a:defRPr/>
            </a:pPr>
            <a:fld id="{068395F2-2AFE-40F5-B822-9878983D231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0" name="Rectangle 3"/>
          <p:cNvSpPr>
            <a:spLocks noGrp="1" noChangeArrowheads="1"/>
          </p:cNvSpPr>
          <p:nvPr>
            <p:ph sz="half" idx="10"/>
          </p:nvPr>
        </p:nvSpPr>
        <p:spPr/>
        <p:txBody>
          <a:bodyPr>
            <a:normAutofit fontScale="92500" lnSpcReduction="10000"/>
          </a:bodyPr>
          <a:lstStyle/>
          <a:p>
            <a:r>
              <a:rPr lang="en-US" altLang="en-US" smtClean="0"/>
              <a:t>IRIS</a:t>
            </a:r>
          </a:p>
          <a:p>
            <a:r>
              <a:rPr lang="en-US" altLang="en-US" smtClean="0"/>
              <a:t>Up to 30% develop IRIS after initiation of ART</a:t>
            </a:r>
          </a:p>
          <a:p>
            <a:r>
              <a:rPr lang="en-US" altLang="en-US" smtClean="0"/>
              <a:t>Distinguishing from treatment failure may be difficult (in treatment failure, usually cultures remain positive)</a:t>
            </a:r>
          </a:p>
          <a:p>
            <a:r>
              <a:rPr lang="en-US" altLang="en-US" smtClean="0"/>
              <a:t>Management: continue ART and antifungal therapy; reduce ICP, if elevated</a:t>
            </a:r>
          </a:p>
          <a:p>
            <a:r>
              <a:rPr lang="en-US" altLang="en-US" smtClean="0"/>
              <a:t>If severe IRIS symptoms, consider short course of corticosteroids</a:t>
            </a:r>
          </a:p>
          <a:p>
            <a:r>
              <a:rPr lang="en-US" altLang="en-US" smtClean="0"/>
              <a:t>Consider delaying initiation of ART at least</a:t>
            </a:r>
            <a:br>
              <a:rPr lang="en-US" altLang="en-US" smtClean="0"/>
            </a:br>
            <a:r>
              <a:rPr lang="en-US" altLang="en-US" smtClean="0"/>
              <a:t>until completion of induction therapy</a:t>
            </a:r>
          </a:p>
        </p:txBody>
      </p:sp>
      <p:sp>
        <p:nvSpPr>
          <p:cNvPr id="182274" name="Rectangle 2"/>
          <p:cNvSpPr>
            <a:spLocks noGrp="1" noChangeArrowheads="1"/>
          </p:cNvSpPr>
          <p:nvPr>
            <p:ph type="title"/>
          </p:nvPr>
        </p:nvSpPr>
        <p:spPr/>
        <p:txBody>
          <a:bodyPr/>
          <a:lstStyle/>
          <a:p>
            <a:r>
              <a:rPr lang="en-US" smtClean="0"/>
              <a:t>Cryptococcosis: Adverse Events</a:t>
            </a:r>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4" name="Rectangle 3"/>
          <p:cNvSpPr>
            <a:spLocks noGrp="1" noChangeArrowheads="1"/>
          </p:cNvSpPr>
          <p:nvPr>
            <p:ph sz="half" idx="10"/>
          </p:nvPr>
        </p:nvSpPr>
        <p:spPr/>
        <p:txBody>
          <a:bodyPr>
            <a:normAutofit fontScale="77500" lnSpcReduction="20000"/>
          </a:bodyPr>
          <a:lstStyle/>
          <a:p>
            <a:r>
              <a:rPr lang="en-US" altLang="en-US" smtClean="0"/>
              <a:t>Amphotericin toxicity</a:t>
            </a:r>
          </a:p>
          <a:p>
            <a:r>
              <a:rPr lang="en-US" altLang="en-US" smtClean="0"/>
              <a:t>Nephrotoxicity: azotemia, hypokalemia</a:t>
            </a:r>
          </a:p>
          <a:p>
            <a:pPr lvl="1"/>
            <a:r>
              <a:rPr lang="en-US" altLang="en-US" smtClean="0"/>
              <a:t>Mitigated by IV hydration before amphotericin B infusion</a:t>
            </a:r>
          </a:p>
          <a:p>
            <a:pPr lvl="1"/>
            <a:r>
              <a:rPr lang="en-US" altLang="en-US" smtClean="0"/>
              <a:t>Monitor electrolytes, creatinine</a:t>
            </a:r>
          </a:p>
          <a:p>
            <a:r>
              <a:rPr lang="en-US" altLang="en-US" smtClean="0"/>
              <a:t>Infusion related: chills, fever, headache, vomiting</a:t>
            </a:r>
          </a:p>
          <a:p>
            <a:pPr lvl="1"/>
            <a:r>
              <a:rPr lang="en-US" altLang="en-US" smtClean="0"/>
              <a:t>Mitigated by pretreatment with acetaminophen, diphenhydramine, or corticosteroids</a:t>
            </a:r>
          </a:p>
          <a:p>
            <a:r>
              <a:rPr lang="en-US" altLang="en-US" smtClean="0"/>
              <a:t>Rarely: hypotension, arrhythmia, neurotoxicity, hepatic toxicity</a:t>
            </a:r>
          </a:p>
          <a:p>
            <a:r>
              <a:rPr lang="en-US" altLang="en-US" smtClean="0"/>
              <a:t>Flucytosine toxicity</a:t>
            </a:r>
          </a:p>
          <a:p>
            <a:r>
              <a:rPr lang="en-US" altLang="en-US" smtClean="0"/>
              <a:t>Bone marrow: anemia, leukopenia, thrombocytopenia</a:t>
            </a:r>
          </a:p>
          <a:p>
            <a:r>
              <a:rPr lang="en-US" altLang="en-US" smtClean="0"/>
              <a:t>Liver, GI, and renal toxicity (requires dosage adjustment for renal dysfunction)</a:t>
            </a:r>
          </a:p>
          <a:p>
            <a:r>
              <a:rPr lang="en-US" altLang="en-US" smtClean="0"/>
              <a:t>Monitor blood levels or follow blood counts closely</a:t>
            </a:r>
          </a:p>
        </p:txBody>
      </p:sp>
      <p:sp>
        <p:nvSpPr>
          <p:cNvPr id="228354" name="Rectangle 2"/>
          <p:cNvSpPr>
            <a:spLocks noGrp="1" noChangeArrowheads="1"/>
          </p:cNvSpPr>
          <p:nvPr>
            <p:ph type="title"/>
          </p:nvPr>
        </p:nvSpPr>
        <p:spPr/>
        <p:txBody>
          <a:bodyPr/>
          <a:lstStyle/>
          <a:p>
            <a:r>
              <a:rPr lang="en-US" smtClean="0"/>
              <a:t>Cryptococcosis: Adverse Events (2)</a:t>
            </a:r>
            <a:endParaRPr lang="en-US" dirty="0" smtClean="0"/>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8" name="Rectangle 3"/>
          <p:cNvSpPr>
            <a:spLocks noGrp="1" noChangeArrowheads="1"/>
          </p:cNvSpPr>
          <p:nvPr>
            <p:ph sz="half" idx="10"/>
          </p:nvPr>
        </p:nvSpPr>
        <p:spPr/>
        <p:txBody>
          <a:bodyPr/>
          <a:lstStyle/>
          <a:p>
            <a:r>
              <a:rPr lang="en-US" altLang="en-US" smtClean="0"/>
              <a:t>Lack of clinical improvement after 2 weeks of appropriate therapy (including management of elevated ICP), with positive cultures</a:t>
            </a:r>
          </a:p>
          <a:p>
            <a:r>
              <a:rPr lang="en-US" altLang="en-US" smtClean="0"/>
              <a:t>Relapse after initial clinical response</a:t>
            </a:r>
          </a:p>
          <a:p>
            <a:pPr lvl="1"/>
            <a:r>
              <a:rPr lang="en-US" altLang="en-US" smtClean="0"/>
              <a:t>Recurrence of symptoms, positive CSF culture after ≥4 weeks of treatment</a:t>
            </a:r>
          </a:p>
          <a:p>
            <a:pPr lvl="1"/>
            <a:endParaRPr lang="en-US" altLang="en-US" smtClean="0"/>
          </a:p>
        </p:txBody>
      </p:sp>
      <p:sp>
        <p:nvSpPr>
          <p:cNvPr id="183298" name="Rectangle 2"/>
          <p:cNvSpPr>
            <a:spLocks noGrp="1" noChangeArrowheads="1"/>
          </p:cNvSpPr>
          <p:nvPr>
            <p:ph type="title"/>
          </p:nvPr>
        </p:nvSpPr>
        <p:spPr/>
        <p:txBody>
          <a:bodyPr/>
          <a:lstStyle/>
          <a:p>
            <a:r>
              <a:rPr lang="en-US" smtClean="0"/>
              <a:t>Cryptococcosis: Treatment Failure</a:t>
            </a:r>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2" name="Rectangle 3"/>
          <p:cNvSpPr>
            <a:spLocks noGrp="1" noChangeArrowheads="1"/>
          </p:cNvSpPr>
          <p:nvPr>
            <p:ph sz="half" idx="10"/>
          </p:nvPr>
        </p:nvSpPr>
        <p:spPr/>
        <p:txBody>
          <a:bodyPr>
            <a:normAutofit fontScale="85000" lnSpcReduction="10000"/>
          </a:bodyPr>
          <a:lstStyle/>
          <a:p>
            <a:r>
              <a:rPr lang="en-US" altLang="en-US" smtClean="0"/>
              <a:t>Evaluation:</a:t>
            </a:r>
          </a:p>
          <a:p>
            <a:pPr lvl="1"/>
            <a:r>
              <a:rPr lang="en-US" altLang="en-US" smtClean="0"/>
              <a:t>Repeat LP to check for elevated ICP, culture</a:t>
            </a:r>
          </a:p>
          <a:p>
            <a:pPr lvl="1"/>
            <a:r>
              <a:rPr lang="en-US" altLang="en-US" smtClean="0"/>
              <a:t>Check for antifungal susceptibility</a:t>
            </a:r>
          </a:p>
          <a:p>
            <a:r>
              <a:rPr lang="en-US" altLang="en-US" smtClean="0"/>
              <a:t>Management: </a:t>
            </a:r>
          </a:p>
          <a:p>
            <a:pPr lvl="1"/>
            <a:r>
              <a:rPr lang="en-US" altLang="en-US" smtClean="0"/>
              <a:t>Optimal therapy not known; if failure on fluconazole, treat with amphotericin B (with or without flucytosine); continue until clinical response</a:t>
            </a:r>
          </a:p>
          <a:p>
            <a:pPr lvl="2"/>
            <a:r>
              <a:rPr lang="en-US" altLang="en-US" smtClean="0"/>
              <a:t>Consider liposomal amphotericin or amphotericin B lipid complex (may be more effective)</a:t>
            </a:r>
          </a:p>
          <a:p>
            <a:pPr lvl="1"/>
            <a:r>
              <a:rPr lang="en-US" altLang="en-US" smtClean="0"/>
              <a:t>Consider higher dosage of fluconazole, combined with flucytosine</a:t>
            </a:r>
          </a:p>
          <a:p>
            <a:pPr lvl="2"/>
            <a:r>
              <a:rPr lang="en-US" altLang="en-US" smtClean="0"/>
              <a:t>Fluconazole resistance is rare</a:t>
            </a:r>
          </a:p>
          <a:p>
            <a:pPr lvl="1"/>
            <a:r>
              <a:rPr lang="en-US" altLang="en-US" smtClean="0"/>
              <a:t>Consider voriconazole, posaconazole if fluconazole resistance</a:t>
            </a:r>
          </a:p>
          <a:p>
            <a:pPr lvl="1"/>
            <a:r>
              <a:rPr lang="en-US" altLang="en-US" smtClean="0"/>
              <a:t>Echinocandins not recommended</a:t>
            </a:r>
          </a:p>
        </p:txBody>
      </p:sp>
      <p:sp>
        <p:nvSpPr>
          <p:cNvPr id="184322" name="Rectangle 2"/>
          <p:cNvSpPr>
            <a:spLocks noGrp="1" noChangeArrowheads="1"/>
          </p:cNvSpPr>
          <p:nvPr>
            <p:ph type="title"/>
          </p:nvPr>
        </p:nvSpPr>
        <p:spPr/>
        <p:txBody>
          <a:bodyPr/>
          <a:lstStyle/>
          <a:p>
            <a:r>
              <a:rPr lang="en-US" smtClean="0"/>
              <a:t>Cryptococcosis: Treatment Failure (2)</a:t>
            </a:r>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6" name="Rectangle 3"/>
          <p:cNvSpPr>
            <a:spLocks noGrp="1" noChangeArrowheads="1"/>
          </p:cNvSpPr>
          <p:nvPr>
            <p:ph sz="half" idx="10"/>
          </p:nvPr>
        </p:nvSpPr>
        <p:spPr/>
        <p:txBody>
          <a:bodyPr>
            <a:normAutofit fontScale="92500" lnSpcReduction="10000"/>
          </a:bodyPr>
          <a:lstStyle/>
          <a:p>
            <a:r>
              <a:rPr lang="en-US" altLang="en-US" dirty="0" smtClean="0"/>
              <a:t>Secondary prophylaxis: </a:t>
            </a:r>
          </a:p>
          <a:p>
            <a:pPr lvl="1"/>
            <a:r>
              <a:rPr lang="en-US" altLang="en-US" dirty="0" smtClean="0"/>
              <a:t>Lifelong suppressive treatment (after completion of initial therapy), unless immune reconstitution on ART</a:t>
            </a:r>
          </a:p>
          <a:p>
            <a:pPr lvl="1"/>
            <a:r>
              <a:rPr lang="en-US" altLang="en-US" dirty="0" smtClean="0"/>
              <a:t>Preferred: fluconazole 200 mg QD</a:t>
            </a:r>
          </a:p>
          <a:p>
            <a:r>
              <a:rPr lang="en-US" altLang="en-US" dirty="0" smtClean="0"/>
              <a:t>Consider discontinuing maintenance therapy in asymptomatic patients on ART with suppressed HIV RNA and sustained increase in CD4 count to ≥100 cells/µL for &gt;3 months, after ≥1 year of azole antifungal chronic maintenance therapy</a:t>
            </a:r>
          </a:p>
          <a:p>
            <a:r>
              <a:rPr lang="en-US" altLang="en-US" dirty="0" smtClean="0"/>
              <a:t>Restart secondary prophylaxis if CD4 count decreases to &lt;100 cells/µL</a:t>
            </a:r>
          </a:p>
        </p:txBody>
      </p:sp>
      <p:sp>
        <p:nvSpPr>
          <p:cNvPr id="185346" name="Rectangle 2"/>
          <p:cNvSpPr>
            <a:spLocks noGrp="1" noChangeArrowheads="1"/>
          </p:cNvSpPr>
          <p:nvPr>
            <p:ph type="title"/>
          </p:nvPr>
        </p:nvSpPr>
        <p:spPr/>
        <p:txBody>
          <a:bodyPr/>
          <a:lstStyle/>
          <a:p>
            <a:r>
              <a:rPr lang="en-US" smtClean="0"/>
              <a:t>Cryptococcosis: Preventing Recurrence</a:t>
            </a:r>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0" name="Rectangle 3"/>
          <p:cNvSpPr>
            <a:spLocks noGrp="1" noChangeArrowheads="1"/>
          </p:cNvSpPr>
          <p:nvPr>
            <p:ph sz="half" idx="10"/>
          </p:nvPr>
        </p:nvSpPr>
        <p:spPr/>
        <p:txBody>
          <a:bodyPr/>
          <a:lstStyle/>
          <a:p>
            <a:r>
              <a:rPr lang="en-US" altLang="en-US" smtClean="0"/>
              <a:t>Diagnosis: as in nonpregnant women; initiate treatment promptly</a:t>
            </a:r>
          </a:p>
          <a:p>
            <a:r>
              <a:rPr lang="en-US" altLang="en-US" smtClean="0"/>
              <a:t>Treatment: </a:t>
            </a:r>
          </a:p>
          <a:p>
            <a:pPr lvl="1"/>
            <a:r>
              <a:rPr lang="en-US" altLang="en-US" smtClean="0"/>
              <a:t>Lipid formulations of amphotericin B are preferred for initial treatment (to avoid potential teratogenicity of azoles)</a:t>
            </a:r>
          </a:p>
          <a:p>
            <a:pPr lvl="1"/>
            <a:r>
              <a:rPr lang="en-US" altLang="en-US" smtClean="0"/>
              <a:t>If chronic amphotericin B at time of delivery: evaluate neonate for renal dysfunction and hypokalemia</a:t>
            </a:r>
          </a:p>
          <a:p>
            <a:pPr lvl="1"/>
            <a:endParaRPr lang="en-US" altLang="en-US" smtClean="0"/>
          </a:p>
        </p:txBody>
      </p:sp>
      <p:sp>
        <p:nvSpPr>
          <p:cNvPr id="186370" name="Rectangle 2"/>
          <p:cNvSpPr>
            <a:spLocks noGrp="1" noChangeArrowheads="1"/>
          </p:cNvSpPr>
          <p:nvPr>
            <p:ph type="title"/>
          </p:nvPr>
        </p:nvSpPr>
        <p:spPr/>
        <p:txBody>
          <a:bodyPr/>
          <a:lstStyle/>
          <a:p>
            <a:r>
              <a:rPr lang="en-US" dirty="0" err="1" smtClean="0"/>
              <a:t>Cryptococcosis</a:t>
            </a:r>
            <a:r>
              <a:rPr lang="en-US" dirty="0" smtClean="0"/>
              <a:t>: Considerations in Pregnancy</a:t>
            </a:r>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1" name="Rectangle 3"/>
          <p:cNvSpPr>
            <a:spLocks noGrp="1" noChangeArrowheads="1"/>
          </p:cNvSpPr>
          <p:nvPr>
            <p:ph sz="half" idx="10"/>
          </p:nvPr>
        </p:nvSpPr>
        <p:spPr/>
        <p:txBody>
          <a:bodyPr/>
          <a:lstStyle/>
          <a:p>
            <a:r>
              <a:rPr lang="en-US" smtClean="0"/>
              <a:t>Treatment: </a:t>
            </a:r>
          </a:p>
          <a:p>
            <a:pPr lvl="1"/>
            <a:r>
              <a:rPr lang="en-US" smtClean="0"/>
              <a:t>Flucytosine: teratogenic in animal studies; use only when benefits outweigh fetal risks </a:t>
            </a:r>
          </a:p>
          <a:p>
            <a:pPr lvl="1"/>
            <a:r>
              <a:rPr lang="en-US" smtClean="0"/>
              <a:t>Fluconazole ≥400 mg/day through or beyond 1st trimester is associated with congenital malformations; FDA Pregnancy Category D; not recommended in 1st trimester unless benefits clearly outweigh risks</a:t>
            </a:r>
          </a:p>
          <a:p>
            <a:pPr lvl="1"/>
            <a:endParaRPr lang="en-US" dirty="0" smtClean="0"/>
          </a:p>
        </p:txBody>
      </p:sp>
      <p:sp>
        <p:nvSpPr>
          <p:cNvPr id="186370" name="Rectangle 2"/>
          <p:cNvSpPr>
            <a:spLocks noGrp="1" noChangeArrowheads="1"/>
          </p:cNvSpPr>
          <p:nvPr>
            <p:ph type="title"/>
          </p:nvPr>
        </p:nvSpPr>
        <p:spPr/>
        <p:txBody>
          <a:bodyPr/>
          <a:lstStyle/>
          <a:p>
            <a:r>
              <a:rPr lang="en-US" dirty="0" err="1" smtClean="0"/>
              <a:t>Cryptococcosis</a:t>
            </a:r>
            <a:r>
              <a:rPr lang="en-US" dirty="0" smtClean="0"/>
              <a:t>: Considerations in Pregnancy (2)</a:t>
            </a:r>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8" name="Rectangle 3"/>
          <p:cNvSpPr>
            <a:spLocks noGrp="1" noChangeArrowheads="1"/>
          </p:cNvSpPr>
          <p:nvPr>
            <p:ph sz="half" idx="10"/>
          </p:nvPr>
        </p:nvSpPr>
        <p:spPr/>
        <p:txBody>
          <a:bodyPr/>
          <a:lstStyle/>
          <a:p>
            <a:r>
              <a:rPr lang="en-US" altLang="en-US" dirty="0" smtClean="0"/>
              <a:t>Treatment: </a:t>
            </a:r>
          </a:p>
          <a:p>
            <a:pPr lvl="1"/>
            <a:r>
              <a:rPr lang="en-US" altLang="en-US" dirty="0" err="1" smtClean="0"/>
              <a:t>Itraconazole</a:t>
            </a:r>
            <a:r>
              <a:rPr lang="en-US" altLang="en-US" dirty="0" smtClean="0"/>
              <a:t>: limited data, not recommended in 1st trimester </a:t>
            </a:r>
          </a:p>
          <a:p>
            <a:pPr lvl="1"/>
            <a:r>
              <a:rPr lang="en-US" altLang="en-US" dirty="0" err="1" smtClean="0"/>
              <a:t>Voriconazole</a:t>
            </a:r>
            <a:r>
              <a:rPr lang="en-US" altLang="en-US" dirty="0" smtClean="0"/>
              <a:t> and </a:t>
            </a:r>
            <a:r>
              <a:rPr lang="en-US" altLang="en-US" dirty="0" err="1" smtClean="0"/>
              <a:t>posaconazole</a:t>
            </a:r>
            <a:r>
              <a:rPr lang="en-US" altLang="en-US" dirty="0" smtClean="0"/>
              <a:t>: teratogenic and </a:t>
            </a:r>
            <a:r>
              <a:rPr lang="en-US" altLang="en-US" dirty="0" err="1" smtClean="0"/>
              <a:t>embryotoxic</a:t>
            </a:r>
            <a:r>
              <a:rPr lang="en-US" altLang="en-US" dirty="0" smtClean="0"/>
              <a:t> in animal studies; should be avoided</a:t>
            </a:r>
          </a:p>
          <a:p>
            <a:r>
              <a:rPr lang="en-US" altLang="en-US" dirty="0"/>
              <a:t>Postpartum period may be high-risk period for IRIS</a:t>
            </a:r>
          </a:p>
          <a:p>
            <a:pPr lvl="1"/>
            <a:endParaRPr lang="en-US" altLang="en-US" b="1" dirty="0" smtClean="0"/>
          </a:p>
          <a:p>
            <a:pPr lvl="1"/>
            <a:endParaRPr lang="en-US" altLang="en-US" dirty="0" smtClean="0"/>
          </a:p>
        </p:txBody>
      </p:sp>
      <p:sp>
        <p:nvSpPr>
          <p:cNvPr id="186370" name="Rectangle 2"/>
          <p:cNvSpPr>
            <a:spLocks noGrp="1" noChangeArrowheads="1"/>
          </p:cNvSpPr>
          <p:nvPr>
            <p:ph type="title"/>
          </p:nvPr>
        </p:nvSpPr>
        <p:spPr/>
        <p:txBody>
          <a:bodyPr/>
          <a:lstStyle/>
          <a:p>
            <a:r>
              <a:rPr lang="en-US" dirty="0" err="1" smtClean="0"/>
              <a:t>Cryptococcosis</a:t>
            </a:r>
            <a:r>
              <a:rPr lang="en-US" dirty="0" smtClean="0"/>
              <a:t>: Considerations in Pregnancy (3)</a:t>
            </a:r>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4" name="Rectangle 3"/>
          <p:cNvSpPr>
            <a:spLocks noGrp="1" noChangeArrowheads="1"/>
          </p:cNvSpPr>
          <p:nvPr>
            <p:ph sz="half" idx="10"/>
          </p:nvPr>
        </p:nvSpPr>
        <p:spPr/>
        <p:txBody>
          <a:bodyPr/>
          <a:lstStyle/>
          <a:p>
            <a:r>
              <a:rPr lang="en-US" altLang="en-US" dirty="0" smtClean="0"/>
              <a:t>AIDS Info: http://aidsinfo.nih.gov</a:t>
            </a:r>
          </a:p>
          <a:p>
            <a:endParaRPr lang="en-US" altLang="en-US" dirty="0" smtClean="0"/>
          </a:p>
        </p:txBody>
      </p:sp>
      <p:sp>
        <p:nvSpPr>
          <p:cNvPr id="221186" name="Rectangle 2"/>
          <p:cNvSpPr>
            <a:spLocks noGrp="1" noChangeArrowheads="1"/>
          </p:cNvSpPr>
          <p:nvPr>
            <p:ph type="title"/>
          </p:nvPr>
        </p:nvSpPr>
        <p:spPr/>
        <p:txBody>
          <a:bodyPr/>
          <a:lstStyle/>
          <a:p>
            <a:r>
              <a:rPr lang="en-US" dirty="0" smtClean="0"/>
              <a:t>Access the </a:t>
            </a:r>
            <a:r>
              <a:rPr lang="en-US" dirty="0"/>
              <a:t>Guidelines Online </a:t>
            </a:r>
            <a:endParaRPr lang="en-US" dirty="0" smtClean="0"/>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10"/>
          <p:cNvSpPr>
            <a:spLocks noGrp="1"/>
          </p:cNvSpPr>
          <p:nvPr>
            <p:ph type="dt" sz="half" idx="2"/>
          </p:nvPr>
        </p:nvSpPr>
        <p:spPr/>
        <p:txBody>
          <a:bodyPr/>
          <a:lstStyle/>
          <a:p>
            <a:pPr algn="r"/>
            <a:r>
              <a:rPr lang="en-US" dirty="0" smtClean="0"/>
              <a:t>May 2013</a:t>
            </a:r>
            <a:endParaRPr lang="en-US" dirty="0"/>
          </a:p>
        </p:txBody>
      </p:sp>
      <p:sp>
        <p:nvSpPr>
          <p:cNvPr id="12" name="Footer Placeholder 11"/>
          <p:cNvSpPr>
            <a:spLocks noGrp="1"/>
          </p:cNvSpPr>
          <p:nvPr>
            <p:ph type="ftr" sz="quarter" idx="3"/>
          </p:nvPr>
        </p:nvSpPr>
        <p:spPr/>
        <p:txBody>
          <a:bodyPr/>
          <a:lstStyle/>
          <a:p>
            <a:pPr algn="ctr">
              <a:buNone/>
            </a:pPr>
            <a:r>
              <a:rPr lang="en-US" dirty="0" smtClean="0"/>
              <a:t>www.aidsetc.org</a:t>
            </a:r>
            <a:endParaRPr lang="en-US" dirty="0"/>
          </a:p>
        </p:txBody>
      </p:sp>
      <p:sp>
        <p:nvSpPr>
          <p:cNvPr id="13" name="Slide Number Placeholder 12"/>
          <p:cNvSpPr>
            <a:spLocks noGrp="1"/>
          </p:cNvSpPr>
          <p:nvPr>
            <p:ph type="sldNum" sz="quarter" idx="4"/>
          </p:nvPr>
        </p:nvSpPr>
        <p:spPr/>
        <p:txBody>
          <a:bodyPr/>
          <a:lstStyle/>
          <a:p>
            <a:fld id="{068395F2-2AFE-40F5-B822-9878983D231F}" type="slidenum">
              <a:rPr lang="en-US" smtClean="0"/>
              <a:pPr/>
              <a:t>29</a:t>
            </a:fld>
            <a:endParaRPr lang="en-US"/>
          </a:p>
        </p:txBody>
      </p:sp>
      <p:sp>
        <p:nvSpPr>
          <p:cNvPr id="7" name="Content Placeholder 6"/>
          <p:cNvSpPr>
            <a:spLocks noGrp="1"/>
          </p:cNvSpPr>
          <p:nvPr>
            <p:ph sz="half" idx="10"/>
          </p:nvPr>
        </p:nvSpPr>
        <p:spPr/>
        <p:txBody>
          <a:bodyPr/>
          <a:lstStyle/>
          <a:p>
            <a:r>
              <a:rPr lang="en-US" altLang="en-US" dirty="0" smtClean="0"/>
              <a:t>This presentation was prepared by Susa Coffey, MD, for the AETC National Resource Center in May 2013</a:t>
            </a:r>
          </a:p>
          <a:p>
            <a:r>
              <a:rPr lang="en-US" altLang="en-US" dirty="0" smtClean="0"/>
              <a:t>See the AETC NCRC website for the most current version of this presentation: http://www.aidsetc.org</a:t>
            </a:r>
          </a:p>
          <a:p>
            <a:endParaRPr lang="en-US" altLang="en-US" dirty="0" smtClean="0"/>
          </a:p>
          <a:p>
            <a:endParaRPr lang="en-US" dirty="0"/>
          </a:p>
        </p:txBody>
      </p:sp>
      <p:sp>
        <p:nvSpPr>
          <p:cNvPr id="223236" name="Rectangle 4"/>
          <p:cNvSpPr>
            <a:spLocks noGrp="1" noChangeArrowheads="1"/>
          </p:cNvSpPr>
          <p:nvPr>
            <p:ph type="title"/>
          </p:nvPr>
        </p:nvSpPr>
        <p:spPr/>
        <p:txBody>
          <a:bodyPr/>
          <a:lstStyle/>
          <a:p>
            <a:r>
              <a:rPr lang="en-US" dirty="0" smtClean="0"/>
              <a:t>About This Slide Set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12"/>
          <p:cNvSpPr>
            <a:spLocks noGrp="1"/>
          </p:cNvSpPr>
          <p:nvPr>
            <p:ph type="dt" sz="half" idx="2"/>
          </p:nvPr>
        </p:nvSpPr>
        <p:spPr/>
        <p:txBody>
          <a:bodyPr/>
          <a:lstStyle/>
          <a:p>
            <a:pPr algn="r">
              <a:defRPr/>
            </a:pPr>
            <a:r>
              <a:rPr lang="en-US" smtClean="0"/>
              <a:t>May 2013</a:t>
            </a:r>
            <a:endParaRPr lang="en-US" dirty="0"/>
          </a:p>
        </p:txBody>
      </p:sp>
      <p:sp>
        <p:nvSpPr>
          <p:cNvPr id="14" name="Footer Placeholder 13"/>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5" name="Slide Number Placeholder 14"/>
          <p:cNvSpPr>
            <a:spLocks noGrp="1"/>
          </p:cNvSpPr>
          <p:nvPr>
            <p:ph type="sldNum" sz="quarter" idx="12"/>
          </p:nvPr>
        </p:nvSpPr>
        <p:spPr/>
        <p:txBody>
          <a:bodyPr/>
          <a:lstStyle/>
          <a:p>
            <a:pPr>
              <a:defRPr/>
            </a:pPr>
            <a:fld id="{068395F2-2AFE-40F5-B822-9878983D231F}" type="slidenum">
              <a:rPr lang="en-US" smtClean="0"/>
              <a:pPr>
                <a:defRPr/>
              </a:pPr>
              <a:t>3</a:t>
            </a:fld>
            <a:endParaRPr lang="en-US"/>
          </a:p>
        </p:txBody>
      </p:sp>
      <p:sp>
        <p:nvSpPr>
          <p:cNvPr id="55299" name="Rectangle 3"/>
          <p:cNvSpPr>
            <a:spLocks noGrp="1" noChangeArrowheads="1"/>
          </p:cNvSpPr>
          <p:nvPr>
            <p:ph type="body" idx="1"/>
          </p:nvPr>
        </p:nvSpPr>
        <p:spPr>
          <a:xfrm>
            <a:off x="721975" y="2722034"/>
            <a:ext cx="6135687" cy="3450166"/>
          </a:xfrm>
        </p:spPr>
        <p:txBody>
          <a:bodyPr>
            <a:normAutofit/>
          </a:bodyPr>
          <a:lstStyle/>
          <a:p>
            <a:pPr marL="342900" indent="-342900">
              <a:buFont typeface="Wingdings" panose="05000000000000000000" pitchFamily="2" charset="2"/>
              <a:buChar char="§"/>
              <a:defRPr/>
            </a:pPr>
            <a:r>
              <a:rPr lang="en-US" dirty="0"/>
              <a:t>Epidemiology</a:t>
            </a:r>
          </a:p>
          <a:p>
            <a:pPr marL="342900" indent="-342900">
              <a:buFont typeface="Wingdings" panose="05000000000000000000" pitchFamily="2" charset="2"/>
              <a:buChar char="§"/>
              <a:defRPr/>
            </a:pPr>
            <a:r>
              <a:rPr lang="en-US" dirty="0"/>
              <a:t>Clinical Manifestations</a:t>
            </a:r>
          </a:p>
          <a:p>
            <a:pPr marL="342900" indent="-342900">
              <a:buFont typeface="Wingdings" panose="05000000000000000000" pitchFamily="2" charset="2"/>
              <a:buChar char="§"/>
              <a:defRPr/>
            </a:pPr>
            <a:r>
              <a:rPr lang="en-US" dirty="0"/>
              <a:t>Diagnosis</a:t>
            </a:r>
          </a:p>
          <a:p>
            <a:pPr marL="342900" indent="-342900">
              <a:buFont typeface="Wingdings" panose="05000000000000000000" pitchFamily="2" charset="2"/>
              <a:buChar char="§"/>
              <a:defRPr/>
            </a:pPr>
            <a:r>
              <a:rPr lang="en-US" dirty="0"/>
              <a:t>Prevention</a:t>
            </a:r>
          </a:p>
          <a:p>
            <a:pPr marL="342900" indent="-342900">
              <a:buFont typeface="Wingdings" panose="05000000000000000000" pitchFamily="2" charset="2"/>
              <a:buChar char="§"/>
              <a:defRPr/>
            </a:pPr>
            <a:r>
              <a:rPr lang="en-US" dirty="0"/>
              <a:t>Treatment</a:t>
            </a:r>
          </a:p>
          <a:p>
            <a:pPr marL="342900" indent="-342900">
              <a:buFont typeface="Wingdings" panose="05000000000000000000" pitchFamily="2" charset="2"/>
              <a:buChar char="§"/>
              <a:defRPr/>
            </a:pPr>
            <a:r>
              <a:rPr lang="en-US" dirty="0"/>
              <a:t>Considerations in Pregnancy</a:t>
            </a:r>
          </a:p>
          <a:p>
            <a:endParaRPr lang="en-US" altLang="en-US" dirty="0" smtClean="0"/>
          </a:p>
        </p:txBody>
      </p:sp>
      <p:sp>
        <p:nvSpPr>
          <p:cNvPr id="169986" name="Rectangle 2"/>
          <p:cNvSpPr>
            <a:spLocks noGrp="1" noChangeArrowheads="1"/>
          </p:cNvSpPr>
          <p:nvPr>
            <p:ph type="title"/>
          </p:nvPr>
        </p:nvSpPr>
        <p:spPr/>
        <p:txBody>
          <a:bodyPr/>
          <a:lstStyle/>
          <a:p>
            <a:r>
              <a:rPr lang="en-US" altLang="en-US" dirty="0" err="1"/>
              <a:t>Cryptococcosis</a:t>
            </a:r>
            <a:endParaRPr lang="en-U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9"/>
          <p:cNvSpPr>
            <a:spLocks noGrp="1"/>
          </p:cNvSpPr>
          <p:nvPr>
            <p:ph type="dt" sz="half" idx="2"/>
          </p:nvPr>
        </p:nvSpPr>
        <p:spPr/>
        <p:txBody>
          <a:bodyPr/>
          <a:lstStyle/>
          <a:p>
            <a:pPr algn="r"/>
            <a:r>
              <a:rPr lang="en-US" dirty="0" smtClean="0"/>
              <a:t>May 2013</a:t>
            </a:r>
            <a:endParaRPr lang="en-US" dirty="0"/>
          </a:p>
        </p:txBody>
      </p:sp>
      <p:sp>
        <p:nvSpPr>
          <p:cNvPr id="11" name="Footer Placeholder 10"/>
          <p:cNvSpPr>
            <a:spLocks noGrp="1"/>
          </p:cNvSpPr>
          <p:nvPr>
            <p:ph type="ftr" sz="quarter" idx="3"/>
          </p:nvPr>
        </p:nvSpPr>
        <p:spPr/>
        <p:txBody>
          <a:bodyPr/>
          <a:lstStyle/>
          <a:p>
            <a:pPr algn="ctr">
              <a:buNone/>
            </a:pPr>
            <a:r>
              <a:rPr lang="en-US" dirty="0" smtClean="0"/>
              <a:t>www.aidsetc.org</a:t>
            </a:r>
            <a:endParaRPr lang="en-US" dirty="0"/>
          </a:p>
        </p:txBody>
      </p:sp>
      <p:sp>
        <p:nvSpPr>
          <p:cNvPr id="12" name="Slide Number Placeholder 11"/>
          <p:cNvSpPr>
            <a:spLocks noGrp="1"/>
          </p:cNvSpPr>
          <p:nvPr>
            <p:ph type="sldNum" sz="quarter" idx="4"/>
          </p:nvPr>
        </p:nvSpPr>
        <p:spPr/>
        <p:txBody>
          <a:bodyPr/>
          <a:lstStyle/>
          <a:p>
            <a:fld id="{068395F2-2AFE-40F5-B822-9878983D231F}" type="slidenum">
              <a:rPr lang="en-US" smtClean="0"/>
              <a:pPr/>
              <a:t>4</a:t>
            </a:fld>
            <a:endParaRPr lang="en-US"/>
          </a:p>
        </p:txBody>
      </p:sp>
      <p:sp>
        <p:nvSpPr>
          <p:cNvPr id="56326" name="Rectangle 3"/>
          <p:cNvSpPr>
            <a:spLocks noGrp="1" noChangeArrowheads="1"/>
          </p:cNvSpPr>
          <p:nvPr>
            <p:ph sz="half" idx="10"/>
          </p:nvPr>
        </p:nvSpPr>
        <p:spPr/>
        <p:txBody>
          <a:bodyPr/>
          <a:lstStyle/>
          <a:p>
            <a:r>
              <a:rPr lang="en-US" altLang="en-US" smtClean="0"/>
              <a:t>Caused by Cryptococcus neoformans (occasionally Cryptococcus gattii)</a:t>
            </a:r>
          </a:p>
          <a:p>
            <a:r>
              <a:rPr lang="en-US" altLang="en-US" smtClean="0"/>
              <a:t>Most cases seen in patients with CD4 count</a:t>
            </a:r>
            <a:br>
              <a:rPr lang="en-US" altLang="en-US" smtClean="0"/>
            </a:br>
            <a:r>
              <a:rPr lang="en-US" altLang="en-US" smtClean="0"/>
              <a:t>&lt;100 cells/µL</a:t>
            </a:r>
          </a:p>
          <a:p>
            <a:r>
              <a:rPr lang="en-US" altLang="en-US" smtClean="0"/>
              <a:t>5-8% prevalence among HIV-infected patients in developed countries before widespread use of effective ART</a:t>
            </a:r>
          </a:p>
          <a:p>
            <a:r>
              <a:rPr lang="en-US" altLang="en-US" smtClean="0"/>
              <a:t>Incidence much lower with use of ART</a:t>
            </a:r>
          </a:p>
        </p:txBody>
      </p:sp>
      <p:sp>
        <p:nvSpPr>
          <p:cNvPr id="169986" name="Rectangle 2"/>
          <p:cNvSpPr>
            <a:spLocks noGrp="1" noChangeArrowheads="1"/>
          </p:cNvSpPr>
          <p:nvPr>
            <p:ph type="title"/>
          </p:nvPr>
        </p:nvSpPr>
        <p:spPr/>
        <p:txBody>
          <a:bodyPr/>
          <a:lstStyle/>
          <a:p>
            <a:r>
              <a:rPr lang="en-US" smtClean="0"/>
              <a:t>Cryptococcosis: Epidemiology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3"/>
          <p:cNvSpPr>
            <a:spLocks noGrp="1"/>
          </p:cNvSpPr>
          <p:nvPr>
            <p:ph type="dt" sz="half" idx="2"/>
          </p:nvPr>
        </p:nvSpPr>
        <p:spPr/>
        <p:txBody>
          <a:bodyPr/>
          <a:lstStyle>
            <a:lvl1pPr eaLnBrk="0" hangingPunct="0">
              <a:spcAft>
                <a:spcPct val="10000"/>
              </a:spcAft>
              <a:defRPr sz="3200">
                <a:solidFill>
                  <a:schemeClr val="tx1"/>
                </a:solidFill>
                <a:latin typeface="Arial" pitchFamily="34" charset="0"/>
              </a:defRPr>
            </a:lvl1pPr>
            <a:lvl2pPr marL="742950" indent="-285750" eaLnBrk="0" hangingPunct="0">
              <a:buClr>
                <a:schemeClr val="hlink"/>
              </a:buClr>
              <a:defRPr sz="2800">
                <a:solidFill>
                  <a:schemeClr val="tx1"/>
                </a:solidFill>
                <a:latin typeface="Arial" pitchFamily="34" charset="0"/>
              </a:defRPr>
            </a:lvl2pPr>
            <a:lvl3pPr marL="1143000" indent="-228600" eaLnBrk="0" hangingPunct="0">
              <a:buClr>
                <a:schemeClr val="accent2"/>
              </a:buClr>
              <a:defRPr sz="2400">
                <a:solidFill>
                  <a:schemeClr val="tx1"/>
                </a:solidFill>
                <a:latin typeface="Arial" pitchFamily="34" charset="0"/>
              </a:defRPr>
            </a:lvl3pPr>
            <a:lvl4pPr marL="1600200" indent="-228600" eaLnBrk="0" hangingPunct="0">
              <a:buClr>
                <a:schemeClr val="tx2"/>
              </a:buClr>
              <a:defRPr sz="2000">
                <a:solidFill>
                  <a:schemeClr val="tx1"/>
                </a:solidFill>
                <a:latin typeface="Arial" pitchFamily="34" charset="0"/>
              </a:defRPr>
            </a:lvl4pPr>
            <a:lvl5pPr marL="2057400" indent="-228600" eaLnBrk="0" hangingPunct="0">
              <a:buClr>
                <a:schemeClr val="hlink"/>
              </a:buClr>
              <a:defRPr sz="2000">
                <a:solidFill>
                  <a:schemeClr val="tx1"/>
                </a:solidFill>
                <a:latin typeface="Arial" pitchFamily="34"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defRPr>
            </a:lvl9pPr>
          </a:lstStyle>
          <a:p>
            <a:r>
              <a:rPr lang="en-US" altLang="en-US" smtClean="0"/>
              <a:t>May 2013</a:t>
            </a:r>
          </a:p>
        </p:txBody>
      </p:sp>
      <p:sp>
        <p:nvSpPr>
          <p:cNvPr id="57347" name="Footer Placeholder 4"/>
          <p:cNvSpPr>
            <a:spLocks noGrp="1"/>
          </p:cNvSpPr>
          <p:nvPr>
            <p:ph type="ftr" sz="quarter" idx="3"/>
          </p:nvPr>
        </p:nvSpPr>
        <p:spPr/>
        <p:txBody>
          <a:bodyPr/>
          <a:lstStyle>
            <a:lvl1pPr eaLnBrk="0" hangingPunct="0">
              <a:spcAft>
                <a:spcPct val="10000"/>
              </a:spcAft>
              <a:defRPr sz="3200">
                <a:solidFill>
                  <a:schemeClr val="tx1"/>
                </a:solidFill>
                <a:latin typeface="Arial" pitchFamily="34" charset="0"/>
              </a:defRPr>
            </a:lvl1pPr>
            <a:lvl2pPr marL="742950" indent="-285750" eaLnBrk="0" hangingPunct="0">
              <a:buClr>
                <a:schemeClr val="hlink"/>
              </a:buClr>
              <a:defRPr sz="2800">
                <a:solidFill>
                  <a:schemeClr val="tx1"/>
                </a:solidFill>
                <a:latin typeface="Arial" pitchFamily="34" charset="0"/>
              </a:defRPr>
            </a:lvl2pPr>
            <a:lvl3pPr marL="1143000" indent="-228600" eaLnBrk="0" hangingPunct="0">
              <a:buClr>
                <a:schemeClr val="accent2"/>
              </a:buClr>
              <a:defRPr sz="2400">
                <a:solidFill>
                  <a:schemeClr val="tx1"/>
                </a:solidFill>
                <a:latin typeface="Arial" pitchFamily="34" charset="0"/>
              </a:defRPr>
            </a:lvl3pPr>
            <a:lvl4pPr marL="1600200" indent="-228600" eaLnBrk="0" hangingPunct="0">
              <a:buClr>
                <a:schemeClr val="tx2"/>
              </a:buClr>
              <a:defRPr sz="2000">
                <a:solidFill>
                  <a:schemeClr val="tx1"/>
                </a:solidFill>
                <a:latin typeface="Arial" pitchFamily="34" charset="0"/>
              </a:defRPr>
            </a:lvl4pPr>
            <a:lvl5pPr marL="2057400" indent="-228600" eaLnBrk="0" hangingPunct="0">
              <a:buClr>
                <a:schemeClr val="hlink"/>
              </a:buClr>
              <a:defRPr sz="2000">
                <a:solidFill>
                  <a:schemeClr val="tx1"/>
                </a:solidFill>
                <a:latin typeface="Arial" pitchFamily="34"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defRPr>
            </a:lvl9pPr>
          </a:lstStyle>
          <a:p>
            <a:r>
              <a:rPr lang="en-US" altLang="en-US" smtClean="0"/>
              <a:t>www.aidsetc.org</a:t>
            </a:r>
          </a:p>
        </p:txBody>
      </p:sp>
      <p:sp>
        <p:nvSpPr>
          <p:cNvPr id="57348" name="Slide Number Placeholder 5"/>
          <p:cNvSpPr>
            <a:spLocks noGrp="1"/>
          </p:cNvSpPr>
          <p:nvPr>
            <p:ph type="sldNum" sz="quarter" idx="4"/>
          </p:nvPr>
        </p:nvSpPr>
        <p:spPr/>
        <p:txBody>
          <a:bodyPr/>
          <a:lstStyle>
            <a:lvl1pPr eaLnBrk="0" hangingPunct="0">
              <a:spcAft>
                <a:spcPct val="10000"/>
              </a:spcAft>
              <a:defRPr sz="3200">
                <a:solidFill>
                  <a:schemeClr val="tx1"/>
                </a:solidFill>
                <a:latin typeface="Arial" pitchFamily="34" charset="0"/>
              </a:defRPr>
            </a:lvl1pPr>
            <a:lvl2pPr marL="742950" indent="-285750" eaLnBrk="0" hangingPunct="0">
              <a:buClr>
                <a:schemeClr val="hlink"/>
              </a:buClr>
              <a:defRPr sz="2800">
                <a:solidFill>
                  <a:schemeClr val="tx1"/>
                </a:solidFill>
                <a:latin typeface="Arial" pitchFamily="34" charset="0"/>
              </a:defRPr>
            </a:lvl2pPr>
            <a:lvl3pPr marL="1143000" indent="-228600" eaLnBrk="0" hangingPunct="0">
              <a:buClr>
                <a:schemeClr val="accent2"/>
              </a:buClr>
              <a:defRPr sz="2400">
                <a:solidFill>
                  <a:schemeClr val="tx1"/>
                </a:solidFill>
                <a:latin typeface="Arial" pitchFamily="34" charset="0"/>
              </a:defRPr>
            </a:lvl3pPr>
            <a:lvl4pPr marL="1600200" indent="-228600" eaLnBrk="0" hangingPunct="0">
              <a:buClr>
                <a:schemeClr val="tx2"/>
              </a:buClr>
              <a:defRPr sz="2000">
                <a:solidFill>
                  <a:schemeClr val="tx1"/>
                </a:solidFill>
                <a:latin typeface="Arial" pitchFamily="34" charset="0"/>
              </a:defRPr>
            </a:lvl4pPr>
            <a:lvl5pPr marL="2057400" indent="-228600" eaLnBrk="0" hangingPunct="0">
              <a:buClr>
                <a:schemeClr val="hlink"/>
              </a:buClr>
              <a:defRPr sz="2000">
                <a:solidFill>
                  <a:schemeClr val="tx1"/>
                </a:solidFill>
                <a:latin typeface="Arial" pitchFamily="34"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pitchFamily="34" charset="0"/>
              </a:defRPr>
            </a:lvl9pPr>
          </a:lstStyle>
          <a:p>
            <a:fld id="{4F4F3FA3-A02C-45DE-B40B-54D3986E0FCC}" type="slidenum">
              <a:rPr lang="en-US" altLang="en-US" smtClean="0"/>
              <a:pPr/>
              <a:t>5</a:t>
            </a:fld>
            <a:endParaRPr lang="en-US" altLang="en-US" smtClean="0"/>
          </a:p>
        </p:txBody>
      </p:sp>
      <p:sp>
        <p:nvSpPr>
          <p:cNvPr id="57350" name="Rectangle 3"/>
          <p:cNvSpPr>
            <a:spLocks noGrp="1" noChangeArrowheads="1"/>
          </p:cNvSpPr>
          <p:nvPr>
            <p:ph sz="half" idx="10"/>
          </p:nvPr>
        </p:nvSpPr>
        <p:spPr/>
        <p:txBody>
          <a:bodyPr/>
          <a:lstStyle/>
          <a:p>
            <a:r>
              <a:rPr lang="en-US" altLang="en-US" smtClean="0"/>
              <a:t>Subacute meningitis or meningoencephalitis</a:t>
            </a:r>
            <a:br>
              <a:rPr lang="en-US" altLang="en-US" smtClean="0"/>
            </a:br>
            <a:r>
              <a:rPr lang="en-US" altLang="en-US" smtClean="0"/>
              <a:t>(most common presentation) </a:t>
            </a:r>
          </a:p>
          <a:p>
            <a:pPr lvl="1"/>
            <a:r>
              <a:rPr lang="en-US" altLang="en-US" smtClean="0"/>
              <a:t>Fever, malaise, headache</a:t>
            </a:r>
          </a:p>
          <a:p>
            <a:pPr lvl="1"/>
            <a:r>
              <a:rPr lang="en-US" altLang="en-US" smtClean="0"/>
              <a:t>Neck stiffness, photophobia, or other classic meningeal signs and symptoms in 25-35% of cases</a:t>
            </a:r>
          </a:p>
          <a:p>
            <a:pPr lvl="1"/>
            <a:r>
              <a:rPr lang="en-US" altLang="en-US" smtClean="0"/>
              <a:t>Lethargy, altered mental status, personality changes (less common)</a:t>
            </a:r>
          </a:p>
        </p:txBody>
      </p:sp>
      <p:sp>
        <p:nvSpPr>
          <p:cNvPr id="171010" name="Rectangle 2"/>
          <p:cNvSpPr>
            <a:spLocks noGrp="1" noChangeArrowheads="1"/>
          </p:cNvSpPr>
          <p:nvPr>
            <p:ph type="title"/>
          </p:nvPr>
        </p:nvSpPr>
        <p:spPr/>
        <p:txBody>
          <a:bodyPr/>
          <a:lstStyle/>
          <a:p>
            <a:r>
              <a:rPr lang="en-US" smtClean="0"/>
              <a:t>Cryptococcosis: Clinical Manifestations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4" name="Rectangle 3"/>
          <p:cNvSpPr>
            <a:spLocks noGrp="1" noChangeArrowheads="1"/>
          </p:cNvSpPr>
          <p:nvPr>
            <p:ph sz="half" idx="10"/>
          </p:nvPr>
        </p:nvSpPr>
        <p:spPr/>
        <p:txBody>
          <a:bodyPr/>
          <a:lstStyle/>
          <a:p>
            <a:r>
              <a:rPr lang="en-US" altLang="en-US" smtClean="0"/>
              <a:t>Disseminated disease is common: any organ can be involved</a:t>
            </a:r>
          </a:p>
          <a:p>
            <a:r>
              <a:rPr lang="en-US" altLang="en-US" smtClean="0"/>
              <a:t>Isolated pulmonary infection possible</a:t>
            </a:r>
          </a:p>
          <a:p>
            <a:pPr lvl="1"/>
            <a:r>
              <a:rPr lang="en-US" altLang="en-US" smtClean="0"/>
              <a:t>Cough, dyspnea, abnormal chest X ray</a:t>
            </a:r>
          </a:p>
          <a:p>
            <a:r>
              <a:rPr lang="en-US" altLang="en-US" smtClean="0"/>
              <a:t>Skin lesions</a:t>
            </a:r>
          </a:p>
          <a:p>
            <a:pPr lvl="1"/>
            <a:r>
              <a:rPr lang="en-US" altLang="en-US" smtClean="0"/>
              <a:t>Papules, nodules, ulcers, infiltrated plaques seen in disseminated disease</a:t>
            </a:r>
          </a:p>
        </p:txBody>
      </p:sp>
      <p:sp>
        <p:nvSpPr>
          <p:cNvPr id="172034" name="Rectangle 2"/>
          <p:cNvSpPr>
            <a:spLocks noGrp="1" noChangeArrowheads="1"/>
          </p:cNvSpPr>
          <p:nvPr>
            <p:ph type="title"/>
          </p:nvPr>
        </p:nvSpPr>
        <p:spPr/>
        <p:txBody>
          <a:bodyPr/>
          <a:lstStyle/>
          <a:p>
            <a:r>
              <a:rPr lang="en-US" smtClean="0"/>
              <a:t>Cryptococcosis: Clinical Manifestations (2)</a:t>
            </a:r>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8" name="Rectangle 3"/>
          <p:cNvSpPr>
            <a:spLocks noGrp="1" noChangeArrowheads="1"/>
          </p:cNvSpPr>
          <p:nvPr>
            <p:ph type="body" sz="half" idx="2"/>
          </p:nvPr>
        </p:nvSpPr>
        <p:spPr/>
        <p:txBody>
          <a:bodyPr>
            <a:normAutofit fontScale="92500" lnSpcReduction="20000"/>
          </a:bodyPr>
          <a:lstStyle/>
          <a:p>
            <a:r>
              <a:rPr lang="en-US" altLang="en-US" dirty="0" smtClean="0"/>
              <a:t>Skin lesions caused by Cryptococcus </a:t>
            </a:r>
            <a:r>
              <a:rPr lang="en-US" altLang="en-US" dirty="0" err="1" smtClean="0"/>
              <a:t>neoformans</a:t>
            </a:r>
            <a:r>
              <a:rPr lang="en-US" altLang="en-US" dirty="0" smtClean="0"/>
              <a:t> </a:t>
            </a:r>
          </a:p>
          <a:p>
            <a:r>
              <a:rPr lang="en-US" altLang="en-US" dirty="0" smtClean="0"/>
              <a:t>Credit: © I-TECH</a:t>
            </a:r>
          </a:p>
        </p:txBody>
      </p:sp>
      <p:sp>
        <p:nvSpPr>
          <p:cNvPr id="173058" name="Rectangle 2"/>
          <p:cNvSpPr>
            <a:spLocks noGrp="1" noChangeArrowheads="1"/>
          </p:cNvSpPr>
          <p:nvPr>
            <p:ph type="title"/>
          </p:nvPr>
        </p:nvSpPr>
        <p:spPr/>
        <p:txBody>
          <a:bodyPr/>
          <a:lstStyle/>
          <a:p>
            <a:r>
              <a:rPr lang="en-US" dirty="0" err="1" smtClean="0"/>
              <a:t>Cryptococcosis</a:t>
            </a:r>
            <a:r>
              <a:rPr lang="en-US" dirty="0" smtClean="0"/>
              <a:t>: Clinical Manifestations (3)</a:t>
            </a:r>
          </a:p>
        </p:txBody>
      </p:sp>
      <p:sp>
        <p:nvSpPr>
          <p:cNvPr id="12" name="Date Placeholder 11"/>
          <p:cNvSpPr>
            <a:spLocks noGrp="1"/>
          </p:cNvSpPr>
          <p:nvPr>
            <p:ph type="dt" sz="half" idx="10"/>
          </p:nvPr>
        </p:nvSpPr>
        <p:spPr/>
        <p:txBody>
          <a:bodyPr/>
          <a:lstStyle/>
          <a:p>
            <a:pPr algn="r">
              <a:defRPr/>
            </a:pPr>
            <a:r>
              <a:rPr lang="en-US" smtClean="0"/>
              <a:t>May 2013</a:t>
            </a:r>
            <a:endParaRPr lang="en-US" dirty="0"/>
          </a:p>
        </p:txBody>
      </p:sp>
      <p:sp>
        <p:nvSpPr>
          <p:cNvPr id="13" name="Footer Placeholder 12"/>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4" name="Slide Number Placeholder 13"/>
          <p:cNvSpPr>
            <a:spLocks noGrp="1"/>
          </p:cNvSpPr>
          <p:nvPr>
            <p:ph type="sldNum" sz="quarter" idx="4"/>
          </p:nvPr>
        </p:nvSpPr>
        <p:spPr/>
        <p:txBody>
          <a:bodyPr/>
          <a:lstStyle/>
          <a:p>
            <a:pPr>
              <a:defRPr/>
            </a:pPr>
            <a:fld id="{90450A01-8AAD-4D3D-84A5-FF4B6174583C}" type="slidenum">
              <a:rPr lang="en-US" smtClean="0"/>
              <a:pPr>
                <a:defRPr/>
              </a:pPr>
              <a:t>7</a:t>
            </a:fld>
            <a:endParaRPr lang="en-US"/>
          </a:p>
        </p:txBody>
      </p:sp>
      <p:pic>
        <p:nvPicPr>
          <p:cNvPr id="11" name="Picture 4" descr="Skin lesions caused by Cryptococcus neoformans &#10;"/>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5482" b="5482"/>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2" name="Rectangle 3"/>
          <p:cNvSpPr>
            <a:spLocks noGrp="1" noChangeArrowheads="1"/>
          </p:cNvSpPr>
          <p:nvPr>
            <p:ph sz="half" idx="10"/>
          </p:nvPr>
        </p:nvSpPr>
        <p:spPr/>
        <p:txBody>
          <a:bodyPr>
            <a:normAutofit fontScale="92500" lnSpcReduction="20000"/>
          </a:bodyPr>
          <a:lstStyle/>
          <a:p>
            <a:r>
              <a:rPr lang="en-US" altLang="en-US" smtClean="0"/>
              <a:t>Detection of cryptococcal antigen (CrAg) in CSF, serum, bronchoalveolar lavage fluid (can have false-negative results)</a:t>
            </a:r>
          </a:p>
          <a:p>
            <a:r>
              <a:rPr lang="en-US" altLang="en-US" smtClean="0"/>
              <a:t>India ink stain (lower sensitivity)</a:t>
            </a:r>
          </a:p>
          <a:p>
            <a:r>
              <a:rPr lang="en-US" altLang="en-US" smtClean="0"/>
              <a:t>Culture of blood or CSF (blood culture positive in 55% of those with cryptococcal meningitis)</a:t>
            </a:r>
          </a:p>
          <a:p>
            <a:r>
              <a:rPr lang="en-US" altLang="en-US" smtClean="0"/>
              <a:t>Patients with positive serum CrAg should have CSF evaluation to exclude CNS disease</a:t>
            </a:r>
          </a:p>
          <a:p>
            <a:r>
              <a:rPr lang="en-US" altLang="en-US" smtClean="0"/>
              <a:t>CSF findings</a:t>
            </a:r>
          </a:p>
          <a:p>
            <a:pPr lvl="1"/>
            <a:r>
              <a:rPr lang="en-US" altLang="en-US" smtClean="0"/>
              <a:t>Mildly elevated protein, normal or low glucose, pleocytosis (mostly lymphocytes), many yeast (Gram or India ink stain)</a:t>
            </a:r>
          </a:p>
          <a:p>
            <a:pPr lvl="1"/>
            <a:r>
              <a:rPr lang="en-US" altLang="en-US" smtClean="0"/>
              <a:t>Elevated opening pressure (≥25 cm H2O in 60-80%)</a:t>
            </a:r>
          </a:p>
        </p:txBody>
      </p:sp>
      <p:sp>
        <p:nvSpPr>
          <p:cNvPr id="174082" name="Rectangle 2"/>
          <p:cNvSpPr>
            <a:spLocks noGrp="1" noChangeArrowheads="1"/>
          </p:cNvSpPr>
          <p:nvPr>
            <p:ph type="title"/>
          </p:nvPr>
        </p:nvSpPr>
        <p:spPr/>
        <p:txBody>
          <a:bodyPr/>
          <a:lstStyle/>
          <a:p>
            <a:r>
              <a:rPr lang="en-US" smtClean="0"/>
              <a:t>Cryptococcosis: Diagnosis</a:t>
            </a:r>
          </a:p>
        </p:txBody>
      </p:sp>
      <p:sp>
        <p:nvSpPr>
          <p:cNvPr id="10" name="Date Placeholder 9"/>
          <p:cNvSpPr>
            <a:spLocks noGrp="1"/>
          </p:cNvSpPr>
          <p:nvPr>
            <p:ph type="dt" sz="half" idx="2"/>
          </p:nvPr>
        </p:nvSpPr>
        <p:spPr/>
        <p:txBody>
          <a:bodyPr/>
          <a:lstStyle/>
          <a:p>
            <a:pPr algn="r">
              <a:defRPr/>
            </a:pPr>
            <a:r>
              <a:rPr lang="en-US" smtClean="0"/>
              <a:t>May 2013</a:t>
            </a:r>
            <a:endParaRPr lang="en-US" dirty="0"/>
          </a:p>
        </p:txBody>
      </p:sp>
      <p:sp>
        <p:nvSpPr>
          <p:cNvPr id="11" name="Footer Placeholder 10"/>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2" name="Slide Number Placeholder 11"/>
          <p:cNvSpPr>
            <a:spLocks noGrp="1"/>
          </p:cNvSpPr>
          <p:nvPr>
            <p:ph type="sldNum" sz="quarter" idx="4"/>
          </p:nvPr>
        </p:nvSpPr>
        <p:spPr/>
        <p:txBody>
          <a:bodyPr/>
          <a:lstStyle/>
          <a:p>
            <a:pPr>
              <a:defRPr/>
            </a:pPr>
            <a:fld id="{068395F2-2AFE-40F5-B822-9878983D231F}"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11"/>
          <p:cNvSpPr>
            <a:spLocks noGrp="1"/>
          </p:cNvSpPr>
          <p:nvPr>
            <p:ph type="dt" sz="half" idx="10"/>
          </p:nvPr>
        </p:nvSpPr>
        <p:spPr/>
        <p:txBody>
          <a:bodyPr/>
          <a:lstStyle/>
          <a:p>
            <a:pPr algn="r">
              <a:defRPr/>
            </a:pPr>
            <a:r>
              <a:rPr lang="en-US" smtClean="0"/>
              <a:t>May 2013</a:t>
            </a:r>
            <a:endParaRPr lang="en-US" dirty="0"/>
          </a:p>
        </p:txBody>
      </p:sp>
      <p:sp>
        <p:nvSpPr>
          <p:cNvPr id="13" name="Footer Placeholder 12"/>
          <p:cNvSpPr>
            <a:spLocks noGrp="1"/>
          </p:cNvSpPr>
          <p:nvPr>
            <p:ph type="ftr" sz="quarter" idx="3"/>
          </p:nvPr>
        </p:nvSpPr>
        <p:spPr/>
        <p:txBody>
          <a:bodyPr/>
          <a:lstStyle/>
          <a:p>
            <a:pPr algn="ctr">
              <a:buFont typeface="Wingdings" pitchFamily="2" charset="2"/>
              <a:buNone/>
              <a:defRPr/>
            </a:pPr>
            <a:r>
              <a:rPr lang="en-US" smtClean="0"/>
              <a:t>www.aidsetc.org</a:t>
            </a:r>
            <a:endParaRPr lang="en-US" dirty="0"/>
          </a:p>
        </p:txBody>
      </p:sp>
      <p:sp>
        <p:nvSpPr>
          <p:cNvPr id="14" name="Slide Number Placeholder 13"/>
          <p:cNvSpPr>
            <a:spLocks noGrp="1"/>
          </p:cNvSpPr>
          <p:nvPr>
            <p:ph type="sldNum" sz="quarter" idx="4"/>
          </p:nvPr>
        </p:nvSpPr>
        <p:spPr/>
        <p:txBody>
          <a:bodyPr/>
          <a:lstStyle/>
          <a:p>
            <a:pPr>
              <a:defRPr/>
            </a:pPr>
            <a:fld id="{90450A01-8AAD-4D3D-84A5-FF4B6174583C}" type="slidenum">
              <a:rPr lang="en-US" smtClean="0"/>
              <a:pPr>
                <a:defRPr/>
              </a:pPr>
              <a:t>9</a:t>
            </a:fld>
            <a:endParaRPr lang="en-US"/>
          </a:p>
        </p:txBody>
      </p:sp>
      <p:pic>
        <p:nvPicPr>
          <p:cNvPr id="61447" name="Picture 4" descr="Cerebrospinal fluid with C neoforma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24" y="1143000"/>
            <a:ext cx="9131576"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6" name="Rectangle 3" descr="Cerebrospinal fluid with C neoformans, India ink stain. Budding yeast indicated by arrow. &#10;"/>
          <p:cNvSpPr>
            <a:spLocks noGrp="1" noChangeArrowheads="1"/>
          </p:cNvSpPr>
          <p:nvPr>
            <p:ph type="body" sz="half" idx="2"/>
          </p:nvPr>
        </p:nvSpPr>
        <p:spPr/>
        <p:txBody>
          <a:bodyPr>
            <a:normAutofit fontScale="92500" lnSpcReduction="20000"/>
          </a:bodyPr>
          <a:lstStyle/>
          <a:p>
            <a:pPr marL="114112" indent="0">
              <a:buNone/>
            </a:pPr>
            <a:r>
              <a:rPr lang="en-US" altLang="en-US" dirty="0" smtClean="0"/>
              <a:t>Cerebrospinal fluid with C </a:t>
            </a:r>
            <a:r>
              <a:rPr lang="en-US" altLang="en-US" dirty="0" err="1" smtClean="0"/>
              <a:t>neoformans</a:t>
            </a:r>
            <a:r>
              <a:rPr lang="en-US" altLang="en-US" dirty="0" smtClean="0"/>
              <a:t>, India ink stain. Budding yeast indicated by arrow. </a:t>
            </a:r>
          </a:p>
          <a:p>
            <a:pPr marL="114112"/>
            <a:r>
              <a:rPr lang="en-US" altLang="en-US" dirty="0"/>
              <a:t>Credit: Images courtesy AIDS Images Library (www.aids-images.ch) </a:t>
            </a:r>
          </a:p>
          <a:p>
            <a:pPr marL="114112" indent="0">
              <a:buNone/>
            </a:pPr>
            <a:endParaRPr lang="en-US" altLang="en-US" dirty="0" smtClean="0"/>
          </a:p>
        </p:txBody>
      </p:sp>
      <p:sp>
        <p:nvSpPr>
          <p:cNvPr id="175106" name="Rectangle 2"/>
          <p:cNvSpPr>
            <a:spLocks noGrp="1" noChangeArrowheads="1"/>
          </p:cNvSpPr>
          <p:nvPr>
            <p:ph type="title"/>
          </p:nvPr>
        </p:nvSpPr>
        <p:spPr/>
        <p:txBody>
          <a:bodyPr/>
          <a:lstStyle/>
          <a:p>
            <a:r>
              <a:rPr lang="en-US" sz="2800" dirty="0" err="1" smtClean="0"/>
              <a:t>Cryptococcosis</a:t>
            </a:r>
            <a:r>
              <a:rPr lang="en-US" sz="2800" dirty="0" smtClean="0"/>
              <a:t>: Diagnosis (2)</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ETCNCRC">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AETCNCRC</Template>
  <TotalTime>2381</TotalTime>
  <Words>1658</Words>
  <Application>Microsoft Office PowerPoint</Application>
  <PresentationFormat>On-screen Show (4:3)</PresentationFormat>
  <Paragraphs>253</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AETCNCRC</vt:lpstr>
      <vt:lpstr>Guidelines for Prevention and Treatment of Opportunistic Infections in HIV-Infected Adults and Adolescents  Cryptococcosis Slide Set</vt:lpstr>
      <vt:lpstr>About This Presentation</vt:lpstr>
      <vt:lpstr>Cryptococcosis</vt:lpstr>
      <vt:lpstr>Cryptococcosis: Epidemiology</vt:lpstr>
      <vt:lpstr>Cryptococcosis: Clinical Manifestations</vt:lpstr>
      <vt:lpstr>Cryptococcosis: Clinical Manifestations (2)</vt:lpstr>
      <vt:lpstr>Cryptococcosis: Clinical Manifestations (3)</vt:lpstr>
      <vt:lpstr>Cryptococcosis: Diagnosis</vt:lpstr>
      <vt:lpstr>Cryptococcosis: Diagnosis (2)</vt:lpstr>
      <vt:lpstr>Cryptococcosis: Prevention </vt:lpstr>
      <vt:lpstr>Cryptococcosis: Prevention (2)</vt:lpstr>
      <vt:lpstr>Cryptococcosis: Treatment</vt:lpstr>
      <vt:lpstr>Cryptococcosis: Treatment (2)</vt:lpstr>
      <vt:lpstr>Cryptococcosis: Treatment (3)</vt:lpstr>
      <vt:lpstr>Cryptococcosis: Treatment (4)</vt:lpstr>
      <vt:lpstr>Cryptococcosis: Treatment (5)</vt:lpstr>
      <vt:lpstr>Cryptococcosis: Treatment (6)</vt:lpstr>
      <vt:lpstr>Cryptococcosis: ART Initiation</vt:lpstr>
      <vt:lpstr>Cryptococcosis: Monitoring </vt:lpstr>
      <vt:lpstr>Cryptococcosis: Adverse Events</vt:lpstr>
      <vt:lpstr>Cryptococcosis: Adverse Events (2)</vt:lpstr>
      <vt:lpstr>Cryptococcosis: Treatment Failure</vt:lpstr>
      <vt:lpstr>Cryptococcosis: Treatment Failure (2)</vt:lpstr>
      <vt:lpstr>Cryptococcosis: Preventing Recurrence</vt:lpstr>
      <vt:lpstr>Cryptococcosis: Considerations in Pregnancy</vt:lpstr>
      <vt:lpstr>Cryptococcosis: Considerations in Pregnancy (2)</vt:lpstr>
      <vt:lpstr>Cryptococcosis: Considerations in Pregnancy (3)</vt:lpstr>
      <vt:lpstr>Access the Guidelines Online </vt:lpstr>
      <vt:lpstr>About This Slide Set</vt:lpstr>
    </vt:vector>
  </TitlesOfParts>
  <Company>UCSF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scoffey</dc:creator>
  <cp:lastModifiedBy>Alexander, David</cp:lastModifiedBy>
  <cp:revision>246</cp:revision>
  <dcterms:created xsi:type="dcterms:W3CDTF">2009-02-06T00:55:51Z</dcterms:created>
  <dcterms:modified xsi:type="dcterms:W3CDTF">2016-05-20T20:30:12Z</dcterms:modified>
</cp:coreProperties>
</file>