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69" r:id="rId1"/>
  </p:sldMasterIdLst>
  <p:notesMasterIdLst>
    <p:notesMasterId r:id="rId41"/>
  </p:notesMasterIdLst>
  <p:sldIdLst>
    <p:sldId id="256" r:id="rId2"/>
    <p:sldId id="714" r:id="rId3"/>
    <p:sldId id="768" r:id="rId4"/>
    <p:sldId id="692" r:id="rId5"/>
    <p:sldId id="693" r:id="rId6"/>
    <p:sldId id="694" r:id="rId7"/>
    <p:sldId id="695" r:id="rId8"/>
    <p:sldId id="696" r:id="rId9"/>
    <p:sldId id="697" r:id="rId10"/>
    <p:sldId id="698" r:id="rId11"/>
    <p:sldId id="699" r:id="rId12"/>
    <p:sldId id="775" r:id="rId13"/>
    <p:sldId id="700" r:id="rId14"/>
    <p:sldId id="745" r:id="rId15"/>
    <p:sldId id="701" r:id="rId16"/>
    <p:sldId id="746" r:id="rId17"/>
    <p:sldId id="747" r:id="rId18"/>
    <p:sldId id="776" r:id="rId19"/>
    <p:sldId id="702" r:id="rId20"/>
    <p:sldId id="748" r:id="rId21"/>
    <p:sldId id="777" r:id="rId22"/>
    <p:sldId id="703" r:id="rId23"/>
    <p:sldId id="704" r:id="rId24"/>
    <p:sldId id="705" r:id="rId25"/>
    <p:sldId id="706" r:id="rId26"/>
    <p:sldId id="707" r:id="rId27"/>
    <p:sldId id="778" r:id="rId28"/>
    <p:sldId id="779" r:id="rId29"/>
    <p:sldId id="780" r:id="rId30"/>
    <p:sldId id="708" r:id="rId31"/>
    <p:sldId id="781" r:id="rId32"/>
    <p:sldId id="709" r:id="rId33"/>
    <p:sldId id="710" r:id="rId34"/>
    <p:sldId id="711" r:id="rId35"/>
    <p:sldId id="712" r:id="rId36"/>
    <p:sldId id="749" r:id="rId37"/>
    <p:sldId id="750" r:id="rId38"/>
    <p:sldId id="662" r:id="rId39"/>
    <p:sldId id="663" r:id="rId40"/>
  </p:sldIdLst>
  <p:sldSz cx="9144000" cy="6858000" type="screen4x3"/>
  <p:notesSz cx="6858000" cy="9144000"/>
  <p:defaultTextStyle>
    <a:defPPr>
      <a:defRPr lang="en-US"/>
    </a:defPPr>
    <a:lvl1pPr algn="l" rtl="0" fontAlgn="base">
      <a:lnSpc>
        <a:spcPct val="90000"/>
      </a:lnSpc>
      <a:spcBef>
        <a:spcPct val="20000"/>
      </a:spcBef>
      <a:spcAft>
        <a:spcPct val="0"/>
      </a:spcAft>
      <a:buClr>
        <a:srgbClr val="CCFF33"/>
      </a:buClr>
      <a:buFont typeface="Wingdings" pitchFamily="2" charset="2"/>
      <a:buChar char="§"/>
      <a:defRPr sz="2400" kern="1200">
        <a:solidFill>
          <a:schemeClr val="tx1"/>
        </a:solidFill>
        <a:latin typeface="Arial" pitchFamily="34" charset="0"/>
        <a:ea typeface="ＭＳ Ｐゴシック" pitchFamily="34" charset="-128"/>
        <a:cs typeface="+mn-cs"/>
      </a:defRPr>
    </a:lvl1pPr>
    <a:lvl2pPr marL="457200" algn="l" rtl="0" fontAlgn="base">
      <a:lnSpc>
        <a:spcPct val="90000"/>
      </a:lnSpc>
      <a:spcBef>
        <a:spcPct val="20000"/>
      </a:spcBef>
      <a:spcAft>
        <a:spcPct val="0"/>
      </a:spcAft>
      <a:buClr>
        <a:srgbClr val="CCFF33"/>
      </a:buClr>
      <a:buFont typeface="Wingdings" pitchFamily="2" charset="2"/>
      <a:buChar char="§"/>
      <a:defRPr sz="2400" kern="1200">
        <a:solidFill>
          <a:schemeClr val="tx1"/>
        </a:solidFill>
        <a:latin typeface="Arial" pitchFamily="34" charset="0"/>
        <a:ea typeface="ＭＳ Ｐゴシック" pitchFamily="34" charset="-128"/>
        <a:cs typeface="+mn-cs"/>
      </a:defRPr>
    </a:lvl2pPr>
    <a:lvl3pPr marL="914400" algn="l" rtl="0" fontAlgn="base">
      <a:lnSpc>
        <a:spcPct val="90000"/>
      </a:lnSpc>
      <a:spcBef>
        <a:spcPct val="20000"/>
      </a:spcBef>
      <a:spcAft>
        <a:spcPct val="0"/>
      </a:spcAft>
      <a:buClr>
        <a:srgbClr val="CCFF33"/>
      </a:buClr>
      <a:buFont typeface="Wingdings" pitchFamily="2" charset="2"/>
      <a:buChar char="§"/>
      <a:defRPr sz="2400" kern="1200">
        <a:solidFill>
          <a:schemeClr val="tx1"/>
        </a:solidFill>
        <a:latin typeface="Arial" pitchFamily="34" charset="0"/>
        <a:ea typeface="ＭＳ Ｐゴシック" pitchFamily="34" charset="-128"/>
        <a:cs typeface="+mn-cs"/>
      </a:defRPr>
    </a:lvl3pPr>
    <a:lvl4pPr marL="1371600" algn="l" rtl="0" fontAlgn="base">
      <a:lnSpc>
        <a:spcPct val="90000"/>
      </a:lnSpc>
      <a:spcBef>
        <a:spcPct val="20000"/>
      </a:spcBef>
      <a:spcAft>
        <a:spcPct val="0"/>
      </a:spcAft>
      <a:buClr>
        <a:srgbClr val="CCFF33"/>
      </a:buClr>
      <a:buFont typeface="Wingdings" pitchFamily="2" charset="2"/>
      <a:buChar char="§"/>
      <a:defRPr sz="2400" kern="1200">
        <a:solidFill>
          <a:schemeClr val="tx1"/>
        </a:solidFill>
        <a:latin typeface="Arial" pitchFamily="34" charset="0"/>
        <a:ea typeface="ＭＳ Ｐゴシック" pitchFamily="34" charset="-128"/>
        <a:cs typeface="+mn-cs"/>
      </a:defRPr>
    </a:lvl4pPr>
    <a:lvl5pPr marL="1828800" algn="l" rtl="0" fontAlgn="base">
      <a:lnSpc>
        <a:spcPct val="90000"/>
      </a:lnSpc>
      <a:spcBef>
        <a:spcPct val="20000"/>
      </a:spcBef>
      <a:spcAft>
        <a:spcPct val="0"/>
      </a:spcAft>
      <a:buClr>
        <a:srgbClr val="CCFF33"/>
      </a:buClr>
      <a:buFont typeface="Wingdings" pitchFamily="2" charset="2"/>
      <a:buChar char="§"/>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100" d="100"/>
          <a:sy n="100" d="100"/>
        </p:scale>
        <p:origin x="-413" y="86"/>
      </p:cViewPr>
      <p:guideLst>
        <p:guide orient="horz" pos="307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howGuides="1">
      <p:cViewPr varScale="1">
        <p:scale>
          <a:sx n="53" d="100"/>
          <a:sy n="53" d="100"/>
        </p:scale>
        <p:origin x="-163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200">
                <a:latin typeface="Times New Roman" pitchFamily="18" charset="0"/>
                <a:ea typeface="+mn-ea"/>
                <a:cs typeface="+mn-cs"/>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200">
                <a:latin typeface="Times New Roman" pitchFamily="18" charset="0"/>
                <a:ea typeface="+mn-ea"/>
                <a:cs typeface="+mn-cs"/>
              </a:defRPr>
            </a:lvl1pPr>
          </a:lstStyle>
          <a:p>
            <a:pPr>
              <a:defRPr/>
            </a:pPr>
            <a:endParaRPr lang="en-US"/>
          </a:p>
        </p:txBody>
      </p:sp>
      <p:sp>
        <p:nvSpPr>
          <p:cNvPr id="645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102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buClrTx/>
              <a:buFontTx/>
              <a:buNone/>
              <a:defRPr sz="1200">
                <a:latin typeface="Times New Roman" pitchFamily="18" charset="0"/>
                <a:ea typeface="+mn-ea"/>
                <a:cs typeface="+mn-cs"/>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FontTx/>
              <a:buNone/>
              <a:defRPr sz="1200">
                <a:latin typeface="Times New Roman" pitchFamily="18" charset="0"/>
                <a:ea typeface="ＭＳ Ｐゴシック" pitchFamily="34" charset="-128"/>
              </a:defRPr>
            </a:lvl1pPr>
          </a:lstStyle>
          <a:p>
            <a:pPr>
              <a:defRPr/>
            </a:pPr>
            <a:fld id="{48774A26-D68C-49EE-98FD-D98A4F6902D4}" type="slidenum">
              <a:rPr lang="en-US"/>
              <a:pPr>
                <a:defRPr/>
              </a:pPr>
              <a:t>‹#›</a:t>
            </a:fld>
            <a:endParaRPr lang="en-US"/>
          </a:p>
        </p:txBody>
      </p:sp>
    </p:spTree>
    <p:extLst>
      <p:ext uri="{BB962C8B-B14F-4D97-AF65-F5344CB8AC3E}">
        <p14:creationId xmlns:p14="http://schemas.microsoft.com/office/powerpoint/2010/main" val="39110322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BB4B42D2-3635-45CD-ADFE-7051F2ED17C0}" type="slidenum">
              <a:rPr lang="en-US" sz="1200" smtClean="0">
                <a:latin typeface="Times New Roman" pitchFamily="18" charset="0"/>
              </a:rPr>
              <a:pPr eaLnBrk="1" hangingPunct="1">
                <a:defRPr/>
              </a:pPr>
              <a:t>1</a:t>
            </a:fld>
            <a:endParaRPr lang="en-US" sz="1200" smtClean="0">
              <a:latin typeface="Times New Roman"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latin typeface="Times New Roman" charset="0"/>
              <a:ea typeface="ＭＳ Ｐゴシック"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43FCA8A8-7504-4DD3-90BA-A862E8D25841}" type="slidenum">
              <a:rPr lang="en-US" sz="1200" smtClean="0">
                <a:latin typeface="Times New Roman" pitchFamily="18" charset="0"/>
              </a:rPr>
              <a:pPr eaLnBrk="1" hangingPunct="1">
                <a:defRPr/>
              </a:pPr>
              <a:t>15</a:t>
            </a:fld>
            <a:endParaRPr lang="en-US" sz="1200" smtClean="0">
              <a:latin typeface="Times New Roman" pitchFamily="18"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lnSpc>
                <a:spcPct val="80000"/>
              </a:lnSpc>
              <a:defRPr/>
            </a:pPr>
            <a:endParaRPr lang="en-US" sz="900">
              <a:latin typeface="Times New Roman" charset="0"/>
              <a:ea typeface="ＭＳ Ｐゴシック" charset="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32EFA078-92F8-43CA-9A5B-0FBE1F16CB93}" type="slidenum">
              <a:rPr lang="en-US" sz="1200" smtClean="0">
                <a:latin typeface="Times New Roman" pitchFamily="18" charset="0"/>
              </a:rPr>
              <a:pPr eaLnBrk="1" hangingPunct="1">
                <a:defRPr/>
              </a:pPr>
              <a:t>16</a:t>
            </a:fld>
            <a:endParaRPr lang="en-US" sz="1200" smtClean="0">
              <a:latin typeface="Times New Roman" pitchFamily="18"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lnSpc>
                <a:spcPct val="80000"/>
              </a:lnSpc>
              <a:defRPr/>
            </a:pPr>
            <a:endParaRPr lang="en-US" sz="900">
              <a:latin typeface="Times New Roman" charset="0"/>
              <a:ea typeface="ＭＳ Ｐゴシック"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659FFD31-7492-4BDF-8F4D-634EEDA7C771}" type="slidenum">
              <a:rPr lang="en-US" sz="1200" smtClean="0">
                <a:latin typeface="Times New Roman" pitchFamily="18" charset="0"/>
              </a:rPr>
              <a:pPr eaLnBrk="1" hangingPunct="1">
                <a:defRPr/>
              </a:pPr>
              <a:t>17</a:t>
            </a:fld>
            <a:endParaRPr lang="en-US" sz="1200" smtClean="0">
              <a:latin typeface="Times New Roman" pitchFamily="18"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lnSpc>
                <a:spcPct val="80000"/>
              </a:lnSpc>
              <a:defRPr/>
            </a:pPr>
            <a:endParaRPr lang="en-US" sz="900">
              <a:latin typeface="Times New Roman" charset="0"/>
              <a:ea typeface="ＭＳ Ｐゴシック" charset="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E9AA55F1-F823-4E3B-BD39-F58321C05BAF}" type="slidenum">
              <a:rPr lang="en-US" sz="1200" smtClean="0">
                <a:latin typeface="Times New Roman" pitchFamily="18" charset="0"/>
              </a:rPr>
              <a:pPr eaLnBrk="1" hangingPunct="1">
                <a:defRPr/>
              </a:pPr>
              <a:t>18</a:t>
            </a:fld>
            <a:endParaRPr lang="en-US" sz="1200" smtClean="0">
              <a:latin typeface="Times New Roman" pitchFamily="18"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lnSpc>
                <a:spcPct val="80000"/>
              </a:lnSpc>
              <a:defRPr/>
            </a:pPr>
            <a:endParaRPr lang="en-US" sz="900">
              <a:latin typeface="Times New Roman" charset="0"/>
              <a:ea typeface="ＭＳ Ｐゴシック"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rgbClr val="CCFF33"/>
              </a:buClr>
              <a:buFont typeface="Wingdings" pitchFamily="2" charset="2"/>
              <a:buChar char="§"/>
              <a:defRPr sz="2400">
                <a:solidFill>
                  <a:schemeClr val="tx1"/>
                </a:solidFill>
                <a:latin typeface="Arial" pitchFamily="34" charset="0"/>
                <a:ea typeface="ＭＳ Ｐゴシック" pitchFamily="34" charset="-128"/>
              </a:defRPr>
            </a:lvl9pPr>
          </a:lstStyle>
          <a:p>
            <a:pPr eaLnBrk="1" hangingPunct="1">
              <a:defRPr/>
            </a:pPr>
            <a:fld id="{D840C126-CC45-4552-985F-2F8D988ECFAA}" type="slidenum">
              <a:rPr lang="en-US" sz="1200" smtClean="0">
                <a:latin typeface="Times New Roman" pitchFamily="18" charset="0"/>
              </a:rPr>
              <a:pPr eaLnBrk="1" hangingPunct="1">
                <a:defRPr/>
              </a:pPr>
              <a:t>38</a:t>
            </a:fld>
            <a:endParaRPr lang="en-US" sz="1200" smtClean="0">
              <a:latin typeface="Times New Roman" pitchFamily="18" charset="0"/>
            </a:endParaRPr>
          </a:p>
        </p:txBody>
      </p:sp>
      <p:sp>
        <p:nvSpPr>
          <p:cNvPr id="74755" name="Rectangle 2"/>
          <p:cNvSpPr>
            <a:spLocks noGrp="1" noRot="1" noChangeAspect="1" noChangeArrowheads="1" noTextEdit="1"/>
          </p:cNvSpPr>
          <p:nvPr>
            <p:ph type="sldImg"/>
          </p:nvPr>
        </p:nvSpPr>
        <p:spPr>
          <a:xfrm>
            <a:off x="1144588" y="685800"/>
            <a:ext cx="4572000" cy="3429000"/>
          </a:xfrm>
          <a:ln/>
        </p:spPr>
      </p:sp>
      <p:sp>
        <p:nvSpPr>
          <p:cNvPr id="747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latin typeface="Times New Roman" charset="0"/>
              <a:ea typeface="ＭＳ Ｐゴシック"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Date" descr="Date"/>
          <p:cNvSpPr>
            <a:spLocks noGrp="1"/>
          </p:cNvSpPr>
          <p:nvPr>
            <p:ph type="dt" sz="half" idx="2"/>
          </p:nvPr>
        </p:nvSpPr>
        <p:spPr>
          <a:xfrm>
            <a:off x="6407151" y="635905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14" name="Footer" descr="Footer"/>
          <p:cNvSpPr>
            <a:spLocks noGrp="1"/>
          </p:cNvSpPr>
          <p:nvPr>
            <p:ph type="ftr" sz="quarter" idx="3"/>
          </p:nvPr>
        </p:nvSpPr>
        <p:spPr>
          <a:xfrm>
            <a:off x="2749551" y="635905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15" name="Slide Number"/>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fld id="{1D2EA5EF-C699-AF4C-BA42-C0A1CAAB713C}" type="slidenum">
              <a:rPr lang="en-US" smtClean="0"/>
              <a:t>‹#›</a:t>
            </a:fld>
            <a:endParaRPr lang="en-US" dirty="0"/>
          </a:p>
        </p:txBody>
      </p:sp>
      <p:sp>
        <p:nvSpPr>
          <p:cNvPr id="3" name="Presentation Subtitle"/>
          <p:cNvSpPr>
            <a:spLocks noGrp="1"/>
          </p:cNvSpPr>
          <p:nvPr>
            <p:ph type="subTitle" idx="1"/>
          </p:nvPr>
        </p:nvSpPr>
        <p:spPr>
          <a:xfrm>
            <a:off x="685801" y="4681685"/>
            <a:ext cx="7772398" cy="1066800"/>
          </a:xfrm>
        </p:spPr>
        <p:txBody>
          <a:bodyPr anchor="t">
            <a:normAutofit/>
          </a:bodyPr>
          <a:lstStyle>
            <a:lvl1pPr marL="0" indent="0" algn="l">
              <a:buNone/>
              <a:defRPr sz="2800">
                <a:solidFill>
                  <a:srgbClr val="222222"/>
                </a:solidFill>
              </a:defRPr>
            </a:lvl1pPr>
            <a:lvl2pPr marL="456449" indent="0" algn="ctr">
              <a:buNone/>
              <a:defRPr>
                <a:solidFill>
                  <a:schemeClr val="tx1">
                    <a:tint val="75000"/>
                  </a:schemeClr>
                </a:solidFill>
              </a:defRPr>
            </a:lvl2pPr>
            <a:lvl3pPr marL="912899" indent="0" algn="ctr">
              <a:buNone/>
              <a:defRPr>
                <a:solidFill>
                  <a:schemeClr val="tx1">
                    <a:tint val="75000"/>
                  </a:schemeClr>
                </a:solidFill>
              </a:defRPr>
            </a:lvl3pPr>
            <a:lvl4pPr marL="1369349" indent="0" algn="ctr">
              <a:buNone/>
              <a:defRPr>
                <a:solidFill>
                  <a:schemeClr val="tx1">
                    <a:tint val="75000"/>
                  </a:schemeClr>
                </a:solidFill>
              </a:defRPr>
            </a:lvl4pPr>
            <a:lvl5pPr marL="1825798" indent="0" algn="ctr">
              <a:buNone/>
              <a:defRPr>
                <a:solidFill>
                  <a:schemeClr val="tx1">
                    <a:tint val="75000"/>
                  </a:schemeClr>
                </a:solidFill>
              </a:defRPr>
            </a:lvl5pPr>
            <a:lvl6pPr marL="2282248" indent="0" algn="ctr">
              <a:buNone/>
              <a:defRPr>
                <a:solidFill>
                  <a:schemeClr val="tx1">
                    <a:tint val="75000"/>
                  </a:schemeClr>
                </a:solidFill>
              </a:defRPr>
            </a:lvl6pPr>
            <a:lvl7pPr marL="2738697" indent="0" algn="ctr">
              <a:buNone/>
              <a:defRPr>
                <a:solidFill>
                  <a:schemeClr val="tx1">
                    <a:tint val="75000"/>
                  </a:schemeClr>
                </a:solidFill>
              </a:defRPr>
            </a:lvl7pPr>
            <a:lvl8pPr marL="3195147" indent="0" algn="ctr">
              <a:buNone/>
              <a:defRPr>
                <a:solidFill>
                  <a:schemeClr val="tx1">
                    <a:tint val="75000"/>
                  </a:schemeClr>
                </a:solidFill>
              </a:defRPr>
            </a:lvl8pPr>
            <a:lvl9pPr marL="3651597" indent="0" algn="ctr">
              <a:buNone/>
              <a:defRPr>
                <a:solidFill>
                  <a:schemeClr val="tx1">
                    <a:tint val="75000"/>
                  </a:schemeClr>
                </a:solidFill>
              </a:defRPr>
            </a:lvl9pPr>
          </a:lstStyle>
          <a:p>
            <a:r>
              <a:rPr lang="en-US" smtClean="0"/>
              <a:t>Click to edit Master subtitle style</a:t>
            </a:r>
            <a:endParaRPr lang="en-US" dirty="0"/>
          </a:p>
        </p:txBody>
      </p:sp>
      <p:sp>
        <p:nvSpPr>
          <p:cNvPr id="2" name="Presentation Title"/>
          <p:cNvSpPr>
            <a:spLocks noGrp="1"/>
          </p:cNvSpPr>
          <p:nvPr>
            <p:ph type="ctrTitle"/>
          </p:nvPr>
        </p:nvSpPr>
        <p:spPr>
          <a:xfrm>
            <a:off x="685803" y="2025526"/>
            <a:ext cx="7772399" cy="2474409"/>
          </a:xfrm>
        </p:spPr>
        <p:txBody>
          <a:bodyPr anchor="t"/>
          <a:lstStyle>
            <a:lvl1pPr>
              <a:defRPr sz="4800" b="1" i="0" baseline="0">
                <a:ln>
                  <a:noFill/>
                </a:ln>
                <a:solidFill>
                  <a:schemeClr val="tx2"/>
                </a:solidFill>
                <a:latin typeface="Arial Narrow" panose="020B0606020202030204" pitchFamily="34" charset="0"/>
              </a:defRPr>
            </a:lvl1pPr>
          </a:lstStyle>
          <a:p>
            <a:r>
              <a:rPr lang="en-US" smtClean="0"/>
              <a:t>Click to edit Master title style</a:t>
            </a:r>
            <a:endParaRPr lang="en-US" dirty="0"/>
          </a:p>
        </p:txBody>
      </p:sp>
      <p:pic>
        <p:nvPicPr>
          <p:cNvPr id="8" name="NCRC Logo" descr="AETC National Coordinating Resource Center graphic"/>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448" y="209653"/>
            <a:ext cx="5791212" cy="124968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lgn="r">
              <a:defRPr/>
            </a:pPr>
            <a:r>
              <a:rPr lang="en-US" smtClean="0"/>
              <a:t>June 2013</a:t>
            </a:r>
            <a:endParaRPr lang="en-US" dirty="0"/>
          </a:p>
        </p:txBody>
      </p:sp>
      <p:sp>
        <p:nvSpPr>
          <p:cNvPr id="3" name="Rectangle 7"/>
          <p:cNvSpPr>
            <a:spLocks noGrp="1" noChangeArrowheads="1"/>
          </p:cNvSpPr>
          <p:nvPr>
            <p:ph type="ftr" sz="quarter" idx="11"/>
          </p:nvPr>
        </p:nvSpPr>
        <p:spPr>
          <a:ln/>
        </p:spPr>
        <p:txBody>
          <a:bodyPr/>
          <a:lstStyle>
            <a:lvl1pPr>
              <a:defRPr/>
            </a:lvl1pPr>
          </a:lstStyle>
          <a:p>
            <a:pPr algn="ctr">
              <a:defRPr/>
            </a:pPr>
            <a:r>
              <a:rPr lang="en-US" dirty="0" smtClean="0"/>
              <a:t>www.aidsetc.org</a:t>
            </a:r>
            <a:endParaRPr lang="en-US" dirty="0"/>
          </a:p>
        </p:txBody>
      </p:sp>
      <p:sp>
        <p:nvSpPr>
          <p:cNvPr id="4" name="Rectangle 10"/>
          <p:cNvSpPr>
            <a:spLocks noGrp="1" noChangeArrowheads="1"/>
          </p:cNvSpPr>
          <p:nvPr>
            <p:ph type="sldNum" sz="quarter" idx="12"/>
          </p:nvPr>
        </p:nvSpPr>
        <p:spPr>
          <a:ln/>
        </p:spPr>
        <p:txBody>
          <a:bodyPr/>
          <a:lstStyle>
            <a:lvl1pPr>
              <a:defRPr b="1"/>
            </a:lvl1pPr>
          </a:lstStyle>
          <a:p>
            <a:pPr>
              <a:defRPr/>
            </a:pPr>
            <a:fld id="{F45740DC-D777-4275-AF96-62242E688F1F}" type="slidenum">
              <a:rPr lang="en-US" smtClean="0"/>
              <a:pPr>
                <a:defRPr/>
              </a:pPr>
              <a:t>‹#›</a:t>
            </a:fld>
            <a:endParaRPr lang="en-US" dirty="0"/>
          </a:p>
        </p:txBody>
      </p:sp>
    </p:spTree>
    <p:extLst>
      <p:ext uri="{BB962C8B-B14F-4D97-AF65-F5344CB8AC3E}">
        <p14:creationId xmlns:p14="http://schemas.microsoft.com/office/powerpoint/2010/main" val="1700626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9" name="NCRC Logo"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14" name="Date" descr="Date"/>
          <p:cNvSpPr>
            <a:spLocks noGrp="1"/>
          </p:cNvSpPr>
          <p:nvPr>
            <p:ph type="dt" sz="half" idx="2"/>
          </p:nvPr>
        </p:nvSpPr>
        <p:spPr>
          <a:xfrm>
            <a:off x="6407151" y="635905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15" name="Footer" descr="Footer"/>
          <p:cNvSpPr>
            <a:spLocks noGrp="1"/>
          </p:cNvSpPr>
          <p:nvPr>
            <p:ph type="ftr" sz="quarter" idx="3"/>
          </p:nvPr>
        </p:nvSpPr>
        <p:spPr>
          <a:xfrm>
            <a:off x="2749551" y="635905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16" name="Slide Number"/>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pPr>
              <a:defRPr/>
            </a:pPr>
            <a:fld id="{A13CB2FC-6576-4D5F-B8DD-E1B2DC816774}" type="slidenum">
              <a:rPr lang="en-US" smtClean="0"/>
              <a:pPr>
                <a:defRPr/>
              </a:pPr>
              <a:t>‹#›</a:t>
            </a:fld>
            <a:endParaRPr lang="en-US" dirty="0"/>
          </a:p>
        </p:txBody>
      </p:sp>
      <p:sp>
        <p:nvSpPr>
          <p:cNvPr id="20" name="Slide Content"/>
          <p:cNvSpPr>
            <a:spLocks noGrp="1"/>
          </p:cNvSpPr>
          <p:nvPr>
            <p:ph sz="half" idx="10"/>
          </p:nvPr>
        </p:nvSpPr>
        <p:spPr>
          <a:xfrm>
            <a:off x="457202" y="1587275"/>
            <a:ext cx="8315571" cy="44313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Slide Title"/>
          <p:cNvSpPr>
            <a:spLocks noGrp="1"/>
          </p:cNvSpPr>
          <p:nvPr>
            <p:ph type="title"/>
          </p:nvPr>
        </p:nvSpPr>
        <p:spPr>
          <a:xfrm>
            <a:off x="457202" y="274639"/>
            <a:ext cx="8315569" cy="1143000"/>
          </a:xfrm>
          <a:prstGeom prst="rect">
            <a:avLst/>
          </a:prstGeom>
        </p:spPr>
        <p:txBody>
          <a:bodyPr vert="horz" lIns="91290" tIns="45645" rIns="91290" bIns="45645" rtlCol="0" anchor="ctr">
            <a:noAutofit/>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Date"/>
          <p:cNvSpPr>
            <a:spLocks noGrp="1"/>
          </p:cNvSpPr>
          <p:nvPr>
            <p:ph type="dt" sz="half" idx="2"/>
          </p:nvPr>
        </p:nvSpPr>
        <p:spPr>
          <a:xfrm>
            <a:off x="6400801" y="635270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9" name="Footer"/>
          <p:cNvSpPr>
            <a:spLocks noGrp="1"/>
          </p:cNvSpPr>
          <p:nvPr>
            <p:ph type="ftr" sz="quarter" idx="3"/>
          </p:nvPr>
        </p:nvSpPr>
        <p:spPr>
          <a:xfrm>
            <a:off x="2743201" y="635270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6" name="Slide Number"/>
          <p:cNvSpPr>
            <a:spLocks noGrp="1"/>
          </p:cNvSpPr>
          <p:nvPr>
            <p:ph type="sldNum" sz="quarter" idx="12"/>
          </p:nvPr>
        </p:nvSpPr>
        <p:spPr/>
        <p:txBody>
          <a:bodyPr/>
          <a:lstStyle/>
          <a:p>
            <a:pPr>
              <a:defRPr/>
            </a:pPr>
            <a:fld id="{A501EF95-06B9-4A17-97D3-53F4F60660A2}" type="slidenum">
              <a:rPr lang="en-US" smtClean="0"/>
              <a:pPr>
                <a:defRPr/>
              </a:pPr>
              <a:t>‹#›</a:t>
            </a:fld>
            <a:endParaRPr lang="en-US" dirty="0"/>
          </a:p>
        </p:txBody>
      </p:sp>
      <p:pic>
        <p:nvPicPr>
          <p:cNvPr id="14" name="NCRC Logo"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3" name="Section Subtitle(s)"/>
          <p:cNvSpPr>
            <a:spLocks noGrp="1"/>
          </p:cNvSpPr>
          <p:nvPr>
            <p:ph type="body" idx="1"/>
          </p:nvPr>
        </p:nvSpPr>
        <p:spPr>
          <a:xfrm>
            <a:off x="721975" y="2722034"/>
            <a:ext cx="6135687" cy="1633538"/>
          </a:xfrm>
        </p:spPr>
        <p:txBody>
          <a:bodyPr anchor="t" anchorCtr="0"/>
          <a:lstStyle>
            <a:lvl1pPr marL="0" indent="0">
              <a:buNone/>
              <a:defRPr sz="2000">
                <a:solidFill>
                  <a:srgbClr val="222222"/>
                </a:solidFill>
              </a:defRPr>
            </a:lvl1pPr>
            <a:lvl2pPr marL="456449" indent="0">
              <a:buNone/>
              <a:defRPr sz="1800">
                <a:solidFill>
                  <a:schemeClr val="tx1">
                    <a:tint val="75000"/>
                  </a:schemeClr>
                </a:solidFill>
              </a:defRPr>
            </a:lvl2pPr>
            <a:lvl3pPr marL="912899" indent="0">
              <a:buNone/>
              <a:defRPr sz="1600">
                <a:solidFill>
                  <a:schemeClr val="tx1">
                    <a:tint val="75000"/>
                  </a:schemeClr>
                </a:solidFill>
              </a:defRPr>
            </a:lvl3pPr>
            <a:lvl4pPr marL="1369349" indent="0">
              <a:buNone/>
              <a:defRPr sz="1400">
                <a:solidFill>
                  <a:schemeClr val="tx1">
                    <a:tint val="75000"/>
                  </a:schemeClr>
                </a:solidFill>
              </a:defRPr>
            </a:lvl4pPr>
            <a:lvl5pPr marL="1825798" indent="0">
              <a:buNone/>
              <a:defRPr sz="1400">
                <a:solidFill>
                  <a:schemeClr val="tx1">
                    <a:tint val="75000"/>
                  </a:schemeClr>
                </a:solidFill>
              </a:defRPr>
            </a:lvl5pPr>
            <a:lvl6pPr marL="2282248" indent="0">
              <a:buNone/>
              <a:defRPr sz="1400">
                <a:solidFill>
                  <a:schemeClr val="tx1">
                    <a:tint val="75000"/>
                  </a:schemeClr>
                </a:solidFill>
              </a:defRPr>
            </a:lvl6pPr>
            <a:lvl7pPr marL="2738697" indent="0">
              <a:buNone/>
              <a:defRPr sz="1400">
                <a:solidFill>
                  <a:schemeClr val="tx1">
                    <a:tint val="75000"/>
                  </a:schemeClr>
                </a:solidFill>
              </a:defRPr>
            </a:lvl7pPr>
            <a:lvl8pPr marL="3195147" indent="0">
              <a:buNone/>
              <a:defRPr sz="1400">
                <a:solidFill>
                  <a:schemeClr val="tx1">
                    <a:tint val="75000"/>
                  </a:schemeClr>
                </a:solidFill>
              </a:defRPr>
            </a:lvl8pPr>
            <a:lvl9pPr marL="3651597" indent="0">
              <a:buNone/>
              <a:defRPr sz="1400">
                <a:solidFill>
                  <a:schemeClr val="tx1">
                    <a:tint val="75000"/>
                  </a:schemeClr>
                </a:solidFill>
              </a:defRPr>
            </a:lvl9pPr>
          </a:lstStyle>
          <a:p>
            <a:pPr lvl="0"/>
            <a:r>
              <a:rPr lang="en-US" smtClean="0"/>
              <a:t>Click to edit Master text styles</a:t>
            </a:r>
          </a:p>
        </p:txBody>
      </p:sp>
      <p:sp>
        <p:nvSpPr>
          <p:cNvPr id="2" name="Section Title"/>
          <p:cNvSpPr>
            <a:spLocks noGrp="1"/>
          </p:cNvSpPr>
          <p:nvPr>
            <p:ph type="title"/>
          </p:nvPr>
        </p:nvSpPr>
        <p:spPr>
          <a:xfrm>
            <a:off x="722316" y="1553633"/>
            <a:ext cx="7659687" cy="1168401"/>
          </a:xfrm>
        </p:spPr>
        <p:txBody>
          <a:bodyPr anchor="t"/>
          <a:lstStyle>
            <a:lvl1pPr algn="l">
              <a:defRPr sz="4000" b="1" i="0" cap="none" baseline="0">
                <a:latin typeface="Arial Narrow" panose="020B0606020202030204" pitchFamily="34" charset="0"/>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5" name="Logo in footer"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9" name="Date" descr="Date"/>
          <p:cNvSpPr>
            <a:spLocks noGrp="1"/>
          </p:cNvSpPr>
          <p:nvPr>
            <p:ph type="dt" sz="half" idx="13"/>
          </p:nvPr>
        </p:nvSpPr>
        <p:spPr>
          <a:xfrm>
            <a:off x="6400801" y="635270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10" name="Footer" descr="Footer"/>
          <p:cNvSpPr>
            <a:spLocks noGrp="1"/>
          </p:cNvSpPr>
          <p:nvPr>
            <p:ph type="ftr" sz="quarter" idx="3"/>
          </p:nvPr>
        </p:nvSpPr>
        <p:spPr>
          <a:xfrm>
            <a:off x="2743201" y="635270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7" name="Slide Number" descr="Slide number"/>
          <p:cNvSpPr>
            <a:spLocks noGrp="1"/>
          </p:cNvSpPr>
          <p:nvPr>
            <p:ph type="sldNum" sz="quarter" idx="12"/>
          </p:nvPr>
        </p:nvSpPr>
        <p:spPr/>
        <p:txBody>
          <a:bodyPr/>
          <a:lstStyle/>
          <a:p>
            <a:pPr>
              <a:defRPr/>
            </a:pPr>
            <a:fld id="{59C40380-E0F7-432F-BC2D-EDCEB37536ED}" type="slidenum">
              <a:rPr lang="en-US" smtClean="0"/>
              <a:pPr>
                <a:defRPr/>
              </a:pPr>
              <a:t>‹#›</a:t>
            </a:fld>
            <a:endParaRPr lang="en-US" dirty="0"/>
          </a:p>
        </p:txBody>
      </p:sp>
      <p:sp>
        <p:nvSpPr>
          <p:cNvPr id="4" name="Right Column 3"/>
          <p:cNvSpPr>
            <a:spLocks noGrp="1"/>
          </p:cNvSpPr>
          <p:nvPr>
            <p:ph sz="half" idx="2"/>
          </p:nvPr>
        </p:nvSpPr>
        <p:spPr>
          <a:xfrm>
            <a:off x="4419602" y="1536192"/>
            <a:ext cx="4038599" cy="44313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Left Column 2"/>
          <p:cNvSpPr>
            <a:spLocks noGrp="1"/>
          </p:cNvSpPr>
          <p:nvPr>
            <p:ph sz="half" idx="1"/>
          </p:nvPr>
        </p:nvSpPr>
        <p:spPr>
          <a:xfrm>
            <a:off x="457200" y="1536192"/>
            <a:ext cx="3657600" cy="44313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Slide Title"/>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7" name="Footer Logo"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13" name="Date" descr="Date"/>
          <p:cNvSpPr>
            <a:spLocks noGrp="1"/>
          </p:cNvSpPr>
          <p:nvPr>
            <p:ph type="dt" sz="half" idx="10"/>
          </p:nvPr>
        </p:nvSpPr>
        <p:spPr>
          <a:xfrm>
            <a:off x="6407151" y="635905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14" name="Footer" descr="Footer"/>
          <p:cNvSpPr>
            <a:spLocks noGrp="1"/>
          </p:cNvSpPr>
          <p:nvPr>
            <p:ph type="ftr" sz="quarter" idx="11"/>
          </p:nvPr>
        </p:nvSpPr>
        <p:spPr>
          <a:xfrm>
            <a:off x="2749551" y="635905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18" name="Slide Number"/>
          <p:cNvSpPr>
            <a:spLocks noGrp="1"/>
          </p:cNvSpPr>
          <p:nvPr>
            <p:ph type="sldNum" sz="quarter" idx="12"/>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pPr>
              <a:defRPr/>
            </a:pPr>
            <a:fld id="{22A33623-AA39-40DE-B56A-6BA15B9E51BD}" type="slidenum">
              <a:rPr lang="en-US" smtClean="0"/>
              <a:pPr>
                <a:defRPr/>
              </a:pPr>
              <a:t>‹#›</a:t>
            </a:fld>
            <a:endParaRPr lang="en-US" dirty="0"/>
          </a:p>
        </p:txBody>
      </p:sp>
      <p:sp>
        <p:nvSpPr>
          <p:cNvPr id="6" name="Right column content"/>
          <p:cNvSpPr>
            <a:spLocks noGrp="1"/>
          </p:cNvSpPr>
          <p:nvPr>
            <p:ph sz="quarter" idx="4"/>
          </p:nvPr>
        </p:nvSpPr>
        <p:spPr>
          <a:xfrm>
            <a:off x="4732210" y="2408721"/>
            <a:ext cx="4038599" cy="35587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ight column heading"/>
          <p:cNvSpPr>
            <a:spLocks noGrp="1"/>
          </p:cNvSpPr>
          <p:nvPr>
            <p:ph type="body" sz="quarter" idx="3"/>
          </p:nvPr>
        </p:nvSpPr>
        <p:spPr>
          <a:xfrm>
            <a:off x="4732210" y="1644605"/>
            <a:ext cx="4038599" cy="639763"/>
          </a:xfrm>
        </p:spPr>
        <p:txBody>
          <a:bodyPr anchor="b">
            <a:noAutofit/>
          </a:bodyPr>
          <a:lstStyle>
            <a:lvl1pPr marL="0" indent="0" algn="l">
              <a:buNone/>
              <a:defRPr sz="2400" b="1" baseline="0">
                <a:solidFill>
                  <a:schemeClr val="tx2"/>
                </a:solidFill>
                <a:latin typeface="Arial Narrow" panose="020B0606020202030204" pitchFamily="34" charset="0"/>
              </a:defRPr>
            </a:lvl1pPr>
            <a:lvl2pPr marL="456449" indent="0">
              <a:buNone/>
              <a:defRPr sz="2000" b="1"/>
            </a:lvl2pPr>
            <a:lvl3pPr marL="912899" indent="0">
              <a:buNone/>
              <a:defRPr sz="1800" b="1"/>
            </a:lvl3pPr>
            <a:lvl4pPr marL="1369349" indent="0">
              <a:buNone/>
              <a:defRPr sz="1600" b="1"/>
            </a:lvl4pPr>
            <a:lvl5pPr marL="1825798" indent="0">
              <a:buNone/>
              <a:defRPr sz="1600" b="1"/>
            </a:lvl5pPr>
            <a:lvl6pPr marL="2282248" indent="0">
              <a:buNone/>
              <a:defRPr sz="1600" b="1"/>
            </a:lvl6pPr>
            <a:lvl7pPr marL="2738697" indent="0">
              <a:buNone/>
              <a:defRPr sz="1600" b="1"/>
            </a:lvl7pPr>
            <a:lvl8pPr marL="3195147" indent="0">
              <a:buNone/>
              <a:defRPr sz="1600" b="1"/>
            </a:lvl8pPr>
            <a:lvl9pPr marL="3651597" indent="0">
              <a:buNone/>
              <a:defRPr sz="1600" b="1"/>
            </a:lvl9pPr>
          </a:lstStyle>
          <a:p>
            <a:pPr lvl="0"/>
            <a:r>
              <a:rPr lang="en-US" dirty="0" smtClean="0"/>
              <a:t>Click to edit Master text styles</a:t>
            </a:r>
          </a:p>
        </p:txBody>
      </p:sp>
      <p:sp>
        <p:nvSpPr>
          <p:cNvPr id="4" name="Left column content"/>
          <p:cNvSpPr>
            <a:spLocks noGrp="1"/>
          </p:cNvSpPr>
          <p:nvPr>
            <p:ph sz="half" idx="2"/>
          </p:nvPr>
        </p:nvSpPr>
        <p:spPr>
          <a:xfrm>
            <a:off x="457200" y="2408721"/>
            <a:ext cx="3890108" cy="35587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Left column heading"/>
          <p:cNvSpPr>
            <a:spLocks noGrp="1"/>
          </p:cNvSpPr>
          <p:nvPr>
            <p:ph type="body" idx="1"/>
          </p:nvPr>
        </p:nvSpPr>
        <p:spPr>
          <a:xfrm>
            <a:off x="457200" y="1644605"/>
            <a:ext cx="3890108" cy="639763"/>
          </a:xfrm>
        </p:spPr>
        <p:txBody>
          <a:bodyPr anchor="b">
            <a:noAutofit/>
          </a:bodyPr>
          <a:lstStyle>
            <a:lvl1pPr marL="0" indent="0" algn="l">
              <a:buNone/>
              <a:defRPr sz="2400" b="1" baseline="0">
                <a:solidFill>
                  <a:schemeClr val="tx2"/>
                </a:solidFill>
                <a:latin typeface="Arial Narrow" panose="020B0606020202030204" pitchFamily="34" charset="0"/>
              </a:defRPr>
            </a:lvl1pPr>
            <a:lvl2pPr marL="456449" indent="0">
              <a:buNone/>
              <a:defRPr sz="2000" b="1"/>
            </a:lvl2pPr>
            <a:lvl3pPr marL="912899" indent="0">
              <a:buNone/>
              <a:defRPr sz="1800" b="1"/>
            </a:lvl3pPr>
            <a:lvl4pPr marL="1369349" indent="0">
              <a:buNone/>
              <a:defRPr sz="1600" b="1"/>
            </a:lvl4pPr>
            <a:lvl5pPr marL="1825798" indent="0">
              <a:buNone/>
              <a:defRPr sz="1600" b="1"/>
            </a:lvl5pPr>
            <a:lvl6pPr marL="2282248" indent="0">
              <a:buNone/>
              <a:defRPr sz="1600" b="1"/>
            </a:lvl6pPr>
            <a:lvl7pPr marL="2738697" indent="0">
              <a:buNone/>
              <a:defRPr sz="1600" b="1"/>
            </a:lvl7pPr>
            <a:lvl8pPr marL="3195147" indent="0">
              <a:buNone/>
              <a:defRPr sz="1600" b="1"/>
            </a:lvl8pPr>
            <a:lvl9pPr marL="3651597" indent="0">
              <a:buNone/>
              <a:defRPr sz="1600" b="1"/>
            </a:lvl9pPr>
          </a:lstStyle>
          <a:p>
            <a:pPr lvl="0"/>
            <a:r>
              <a:rPr lang="en-US" dirty="0" smtClean="0"/>
              <a:t>Click to edit Master text styles</a:t>
            </a:r>
          </a:p>
        </p:txBody>
      </p:sp>
      <p:sp>
        <p:nvSpPr>
          <p:cNvPr id="2" name="Slide Title"/>
          <p:cNvSpPr>
            <a:spLocks noGrp="1"/>
          </p:cNvSpPr>
          <p:nvPr>
            <p:ph type="title"/>
          </p:nvPr>
        </p:nvSpPr>
        <p:spPr/>
        <p:txBody>
          <a:bodyPr/>
          <a:lstStyle>
            <a:lvl1pPr>
              <a:defRPr/>
            </a:lvl1p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9" name="NCRC Logo"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10" name="Date" descr="Date"/>
          <p:cNvSpPr>
            <a:spLocks noGrp="1"/>
          </p:cNvSpPr>
          <p:nvPr>
            <p:ph type="dt" sz="half" idx="2"/>
          </p:nvPr>
        </p:nvSpPr>
        <p:spPr>
          <a:xfrm>
            <a:off x="6407151" y="6359058"/>
            <a:ext cx="1828799" cy="365760"/>
          </a:xfrm>
          <a:prstGeom prst="rect">
            <a:avLst/>
          </a:prstGeom>
        </p:spPr>
        <p:txBody>
          <a:bodyPr lIns="91290" tIns="45645" rIns="91290" bIns="45645" anchor="ctr"/>
          <a:lstStyle>
            <a:lvl1pPr>
              <a:defRPr sz="1200">
                <a:solidFill>
                  <a:srgbClr val="88A7DF"/>
                </a:solidFill>
              </a:defRPr>
            </a:lvl1pPr>
          </a:lstStyle>
          <a:p>
            <a:pPr algn="ctr">
              <a:defRPr/>
            </a:pPr>
            <a:r>
              <a:rPr lang="en-US" smtClean="0"/>
              <a:t>June 2013</a:t>
            </a:r>
            <a:endParaRPr lang="en-US" dirty="0"/>
          </a:p>
        </p:txBody>
      </p:sp>
      <p:sp>
        <p:nvSpPr>
          <p:cNvPr id="14" name="Footer" descr="Footer"/>
          <p:cNvSpPr>
            <a:spLocks noGrp="1"/>
          </p:cNvSpPr>
          <p:nvPr>
            <p:ph type="ftr" sz="quarter" idx="3"/>
          </p:nvPr>
        </p:nvSpPr>
        <p:spPr>
          <a:xfrm>
            <a:off x="2749551" y="635905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15" name="Slide Number"/>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pPr>
              <a:defRPr/>
            </a:pPr>
            <a:fld id="{E4BCA705-508C-4530-BECD-1824B0D34F45}" type="slidenum">
              <a:rPr lang="en-US" smtClean="0"/>
              <a:pPr>
                <a:defRPr/>
              </a:pPr>
              <a:t>‹#›</a:t>
            </a:fld>
            <a:endParaRPr lang="en-US" dirty="0"/>
          </a:p>
        </p:txBody>
      </p:sp>
      <p:sp>
        <p:nvSpPr>
          <p:cNvPr id="17" name="Slide Title"/>
          <p:cNvSpPr>
            <a:spLocks noGrp="1"/>
          </p:cNvSpPr>
          <p:nvPr>
            <p:ph type="title"/>
          </p:nvPr>
        </p:nvSpPr>
        <p:spPr>
          <a:xfrm>
            <a:off x="457202" y="274639"/>
            <a:ext cx="8315569" cy="1143000"/>
          </a:xfrm>
          <a:prstGeom prst="rect">
            <a:avLst/>
          </a:prstGeom>
        </p:spPr>
        <p:txBody>
          <a:bodyPr vert="horz" lIns="91290" tIns="45645" rIns="91290" bIns="45645" rtlCol="0" anchor="ctr">
            <a:noAutofit/>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20" name="NCRC Logo"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21" name="Date" descr="Date"/>
          <p:cNvSpPr>
            <a:spLocks noGrp="1"/>
          </p:cNvSpPr>
          <p:nvPr>
            <p:ph type="dt" sz="half" idx="2"/>
          </p:nvPr>
        </p:nvSpPr>
        <p:spPr>
          <a:xfrm>
            <a:off x="6407151" y="635905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22" name="Footer" descr="Footer"/>
          <p:cNvSpPr>
            <a:spLocks noGrp="1"/>
          </p:cNvSpPr>
          <p:nvPr>
            <p:ph type="ftr" sz="quarter" idx="3"/>
          </p:nvPr>
        </p:nvSpPr>
        <p:spPr>
          <a:xfrm>
            <a:off x="2749551" y="635905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23" name="Slide Number"/>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pPr>
              <a:defRPr/>
            </a:pPr>
            <a:fld id="{821A111D-5876-4EC9-8530-1DBEBCC71B58}" type="slidenum">
              <a:rPr lang="en-US" b="1" smtClean="0"/>
              <a:pPr>
                <a:defRPr/>
              </a:pPr>
              <a:t>‹#›</a:t>
            </a:fld>
            <a:endParaRPr lang="en-US" b="1" dirty="0"/>
          </a:p>
        </p:txBody>
      </p:sp>
      <p:sp>
        <p:nvSpPr>
          <p:cNvPr id="26" name="Slide Content"/>
          <p:cNvSpPr>
            <a:spLocks noGrp="1"/>
          </p:cNvSpPr>
          <p:nvPr>
            <p:ph sz="half" idx="10"/>
          </p:nvPr>
        </p:nvSpPr>
        <p:spPr>
          <a:xfrm>
            <a:off x="411230" y="351047"/>
            <a:ext cx="8315571" cy="51506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5" name="Slide Title"/>
          <p:cNvSpPr>
            <a:spLocks noGrp="1"/>
          </p:cNvSpPr>
          <p:nvPr>
            <p:ph type="title"/>
          </p:nvPr>
        </p:nvSpPr>
        <p:spPr>
          <a:xfrm>
            <a:off x="414216" y="5603892"/>
            <a:ext cx="8315568" cy="513455"/>
          </a:xfrm>
          <a:prstGeom prst="rect">
            <a:avLst/>
          </a:prstGeom>
        </p:spPr>
        <p:txBody>
          <a:bodyPr vert="horz" lIns="91290" tIns="45645" rIns="91290" bIns="45645" rtlCol="0" anchor="ctr">
            <a:noAutofit/>
          </a:bodyPr>
          <a:lstStyle>
            <a:lvl1pPr>
              <a:defRPr sz="2800"/>
            </a:lvl1pPr>
          </a:lstStyle>
          <a:p>
            <a:r>
              <a:rPr lang="en-US" dirty="0" smtClean="0"/>
              <a:t>Click to edit Master title style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NCRC Logo" descr="AETC National Coordinating Resource Center graphic"/>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245209" y="6334457"/>
            <a:ext cx="2374166" cy="412586"/>
          </a:xfrm>
          <a:prstGeom prst="rect">
            <a:avLst/>
          </a:prstGeom>
        </p:spPr>
      </p:pic>
      <p:sp>
        <p:nvSpPr>
          <p:cNvPr id="13" name="Date" descr="Date"/>
          <p:cNvSpPr>
            <a:spLocks noGrp="1"/>
          </p:cNvSpPr>
          <p:nvPr>
            <p:ph type="dt" sz="half" idx="10"/>
          </p:nvPr>
        </p:nvSpPr>
        <p:spPr>
          <a:xfrm>
            <a:off x="6407151" y="6359058"/>
            <a:ext cx="1828799" cy="365760"/>
          </a:xfrm>
          <a:prstGeom prst="rect">
            <a:avLst/>
          </a:prstGeom>
        </p:spPr>
        <p:txBody>
          <a:bodyPr lIns="91290" tIns="45645" rIns="91290" bIns="45645" anchor="ctr"/>
          <a:lstStyle>
            <a:lvl1pPr>
              <a:defRPr sz="1200">
                <a:solidFill>
                  <a:srgbClr val="88A7DF"/>
                </a:solidFill>
              </a:defRPr>
            </a:lvl1pPr>
          </a:lstStyle>
          <a:p>
            <a:pPr algn="r">
              <a:defRPr/>
            </a:pPr>
            <a:r>
              <a:rPr lang="en-US" smtClean="0"/>
              <a:t>June 2013</a:t>
            </a:r>
            <a:endParaRPr lang="en-US" dirty="0"/>
          </a:p>
        </p:txBody>
      </p:sp>
      <p:sp>
        <p:nvSpPr>
          <p:cNvPr id="17" name="Footer" descr="Footer"/>
          <p:cNvSpPr>
            <a:spLocks noGrp="1"/>
          </p:cNvSpPr>
          <p:nvPr>
            <p:ph type="ftr" sz="quarter" idx="3"/>
          </p:nvPr>
        </p:nvSpPr>
        <p:spPr>
          <a:xfrm>
            <a:off x="2749551" y="6359058"/>
            <a:ext cx="3657600" cy="365760"/>
          </a:xfrm>
          <a:prstGeom prst="rect">
            <a:avLst/>
          </a:prstGeom>
        </p:spPr>
        <p:txBody>
          <a:bodyPr lIns="91290" tIns="45645" rIns="91290" bIns="45645" anchor="ctr"/>
          <a:lstStyle>
            <a:lvl1pPr>
              <a:defRPr sz="1200">
                <a:solidFill>
                  <a:schemeClr val="tx2">
                    <a:lumMod val="40000"/>
                    <a:lumOff val="60000"/>
                  </a:schemeClr>
                </a:solidFill>
              </a:defRPr>
            </a:lvl1pPr>
          </a:lstStyle>
          <a:p>
            <a:pPr algn="ctr">
              <a:defRPr/>
            </a:pPr>
            <a:r>
              <a:rPr lang="en-US" dirty="0" smtClean="0"/>
              <a:t>www.aidsetc.org</a:t>
            </a:r>
            <a:endParaRPr lang="en-US" dirty="0"/>
          </a:p>
        </p:txBody>
      </p:sp>
      <p:sp>
        <p:nvSpPr>
          <p:cNvPr id="18" name="Slide Number"/>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pPr>
              <a:defRPr/>
            </a:pPr>
            <a:fld id="{821A111D-5876-4EC9-8530-1DBEBCC71B58}" type="slidenum">
              <a:rPr lang="en-US" b="1" smtClean="0"/>
              <a:pPr>
                <a:defRPr/>
              </a:pPr>
              <a:t>‹#›</a:t>
            </a:fld>
            <a:endParaRPr lang="en-US" b="1" dirty="0"/>
          </a:p>
        </p:txBody>
      </p:sp>
      <p:sp>
        <p:nvSpPr>
          <p:cNvPr id="20" name="Slide Content"/>
          <p:cNvSpPr>
            <a:spLocks noGrp="1"/>
          </p:cNvSpPr>
          <p:nvPr>
            <p:ph sz="half" idx="11"/>
          </p:nvPr>
        </p:nvSpPr>
        <p:spPr>
          <a:xfrm>
            <a:off x="0" y="-1"/>
            <a:ext cx="9144000" cy="4985779"/>
          </a:xfrm>
        </p:spPr>
        <p:txBody>
          <a:bodyPr/>
          <a:lstStyle>
            <a:lvl1pPr marL="114112" indent="0" algn="ctr">
              <a:buNone/>
              <a:defRPr sz="2800">
                <a:solidFill>
                  <a:schemeClr val="bg1">
                    <a:lumMod val="65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4" name="Slide Subtitle"/>
          <p:cNvSpPr>
            <a:spLocks noGrp="1"/>
          </p:cNvSpPr>
          <p:nvPr>
            <p:ph type="body" sz="half" idx="2"/>
          </p:nvPr>
        </p:nvSpPr>
        <p:spPr>
          <a:xfrm>
            <a:off x="301752" y="5607552"/>
            <a:ext cx="8588248" cy="538394"/>
          </a:xfrm>
        </p:spPr>
        <p:txBody>
          <a:bodyPr>
            <a:normAutofit/>
          </a:bodyPr>
          <a:lstStyle>
            <a:lvl1pPr marL="0" indent="0" algn="l">
              <a:buNone/>
              <a:defRPr sz="1800"/>
            </a:lvl1pPr>
            <a:lvl2pPr marL="456449" indent="0">
              <a:buNone/>
              <a:defRPr sz="1200"/>
            </a:lvl2pPr>
            <a:lvl3pPr marL="912899" indent="0">
              <a:buNone/>
              <a:defRPr sz="1000"/>
            </a:lvl3pPr>
            <a:lvl4pPr marL="1369349" indent="0">
              <a:buNone/>
              <a:defRPr sz="900"/>
            </a:lvl4pPr>
            <a:lvl5pPr marL="1825798" indent="0">
              <a:buNone/>
              <a:defRPr sz="900"/>
            </a:lvl5pPr>
            <a:lvl6pPr marL="2282248" indent="0">
              <a:buNone/>
              <a:defRPr sz="900"/>
            </a:lvl6pPr>
            <a:lvl7pPr marL="2738697" indent="0">
              <a:buNone/>
              <a:defRPr sz="900"/>
            </a:lvl7pPr>
            <a:lvl8pPr marL="3195147" indent="0">
              <a:buNone/>
              <a:defRPr sz="900"/>
            </a:lvl8pPr>
            <a:lvl9pPr marL="3651597" indent="0">
              <a:buNone/>
              <a:defRPr sz="900"/>
            </a:lvl9pPr>
          </a:lstStyle>
          <a:p>
            <a:pPr lvl="0"/>
            <a:r>
              <a:rPr lang="en-US" dirty="0" smtClean="0"/>
              <a:t>Click to edit Master text styles</a:t>
            </a:r>
          </a:p>
        </p:txBody>
      </p:sp>
      <p:sp>
        <p:nvSpPr>
          <p:cNvPr id="9" name="Slide Title"/>
          <p:cNvSpPr>
            <a:spLocks noGrp="1"/>
          </p:cNvSpPr>
          <p:nvPr>
            <p:ph type="title"/>
          </p:nvPr>
        </p:nvSpPr>
        <p:spPr>
          <a:xfrm>
            <a:off x="304800" y="5029200"/>
            <a:ext cx="8534400" cy="513455"/>
          </a:xfrm>
          <a:prstGeom prst="rect">
            <a:avLst/>
          </a:prstGeom>
        </p:spPr>
        <p:txBody>
          <a:bodyPr vert="horz" lIns="91290" tIns="45645" rIns="91290" bIns="45645" rtlCol="0" anchor="ctr">
            <a:noAutofit/>
          </a:bodyPr>
          <a:lstStyle>
            <a:lvl1pPr>
              <a:defRPr sz="2800"/>
            </a:lvl1pPr>
          </a:lstStyle>
          <a:p>
            <a:r>
              <a:rPr lang="en-US" dirty="0"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5"/>
            <a:ext cx="8305800" cy="6413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57213" y="1524000"/>
            <a:ext cx="3911600" cy="46847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21213" y="1524000"/>
            <a:ext cx="3913187" cy="4684713"/>
          </a:xfrm>
        </p:spPr>
        <p:txBody>
          <a:bodyPr/>
          <a:lstStyle/>
          <a:p>
            <a:pPr lvl="0"/>
            <a:endParaRPr lang="en-US" noProof="0" smtClean="0"/>
          </a:p>
        </p:txBody>
      </p:sp>
      <p:sp>
        <p:nvSpPr>
          <p:cNvPr id="5" name="Rectangle 5"/>
          <p:cNvSpPr>
            <a:spLocks noGrp="1" noChangeArrowheads="1"/>
          </p:cNvSpPr>
          <p:nvPr>
            <p:ph type="dt" sz="half" idx="10"/>
          </p:nvPr>
        </p:nvSpPr>
        <p:spPr>
          <a:ln/>
        </p:spPr>
        <p:txBody>
          <a:bodyPr/>
          <a:lstStyle>
            <a:lvl1pPr>
              <a:defRPr/>
            </a:lvl1pPr>
          </a:lstStyle>
          <a:p>
            <a:pPr algn="r">
              <a:defRPr/>
            </a:pPr>
            <a:r>
              <a:rPr lang="en-US" smtClean="0"/>
              <a:t>June 2013</a:t>
            </a:r>
            <a:endParaRPr lang="en-US" dirty="0"/>
          </a:p>
        </p:txBody>
      </p:sp>
      <p:sp>
        <p:nvSpPr>
          <p:cNvPr id="6" name="Rectangle 7"/>
          <p:cNvSpPr>
            <a:spLocks noGrp="1" noChangeArrowheads="1"/>
          </p:cNvSpPr>
          <p:nvPr>
            <p:ph type="ftr" sz="quarter" idx="11"/>
          </p:nvPr>
        </p:nvSpPr>
        <p:spPr>
          <a:ln/>
        </p:spPr>
        <p:txBody>
          <a:bodyPr/>
          <a:lstStyle>
            <a:lvl1pPr>
              <a:defRPr/>
            </a:lvl1pPr>
          </a:lstStyle>
          <a:p>
            <a:pPr algn="ctr">
              <a:defRPr/>
            </a:pPr>
            <a:r>
              <a:rPr lang="en-US" dirty="0" smtClean="0"/>
              <a:t>www.aidsetc.org</a:t>
            </a:r>
            <a:endParaRPr lang="en-US" dirty="0"/>
          </a:p>
        </p:txBody>
      </p:sp>
      <p:sp>
        <p:nvSpPr>
          <p:cNvPr id="7" name="Rectangle 10"/>
          <p:cNvSpPr>
            <a:spLocks noGrp="1" noChangeArrowheads="1"/>
          </p:cNvSpPr>
          <p:nvPr>
            <p:ph type="sldNum" sz="quarter" idx="12"/>
          </p:nvPr>
        </p:nvSpPr>
        <p:spPr>
          <a:ln/>
        </p:spPr>
        <p:txBody>
          <a:bodyPr/>
          <a:lstStyle>
            <a:lvl1pPr>
              <a:defRPr b="1"/>
            </a:lvl1pPr>
          </a:lstStyle>
          <a:p>
            <a:pPr>
              <a:defRPr/>
            </a:pPr>
            <a:fld id="{1791E2B3-F60E-461F-8921-37FDECAB125C}" type="slidenum">
              <a:rPr lang="en-US" smtClean="0"/>
              <a:pPr>
                <a:defRPr/>
              </a:pPr>
              <a:t>‹#›</a:t>
            </a:fld>
            <a:endParaRPr lang="en-US" dirty="0"/>
          </a:p>
        </p:txBody>
      </p:sp>
    </p:spTree>
    <p:extLst>
      <p:ext uri="{BB962C8B-B14F-4D97-AF65-F5344CB8AC3E}">
        <p14:creationId xmlns:p14="http://schemas.microsoft.com/office/powerpoint/2010/main" val="3464210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10000"/>
            <a:lumOff val="90000"/>
            <a:alpha val="11000"/>
          </a:schemeClr>
        </a:solidFill>
        <a:effectLst/>
      </p:bgPr>
    </p:bg>
    <p:spTree>
      <p:nvGrpSpPr>
        <p:cNvPr id="1" name=""/>
        <p:cNvGrpSpPr/>
        <p:nvPr/>
      </p:nvGrpSpPr>
      <p:grpSpPr>
        <a:xfrm>
          <a:off x="0" y="0"/>
          <a:ext cx="0" cy="0"/>
          <a:chOff x="0" y="0"/>
          <a:chExt cx="0" cy="0"/>
        </a:xfrm>
      </p:grpSpPr>
      <p:pic>
        <p:nvPicPr>
          <p:cNvPr id="4" name="Background Ribbon" descr="decorative ribbon"/>
          <p:cNvPicPr>
            <a:picLocks noChangeAspect="1"/>
          </p:cNvPicPr>
          <p:nvPr/>
        </p:nvPicPr>
        <p:blipFill rotWithShape="1">
          <a:blip r:embed="rId12" cstate="print">
            <a:extLst>
              <a:ext uri="{28A0092B-C50C-407E-A947-70E740481C1C}">
                <a14:useLocalDpi xmlns:a14="http://schemas.microsoft.com/office/drawing/2010/main" val="0"/>
              </a:ext>
            </a:extLst>
          </a:blip>
          <a:srcRect l="22457" t="32317" r="11115"/>
          <a:stretch/>
        </p:blipFill>
        <p:spPr>
          <a:xfrm>
            <a:off x="4" y="4"/>
            <a:ext cx="9143999" cy="6197487"/>
          </a:xfrm>
          <a:prstGeom prst="rect">
            <a:avLst/>
          </a:prstGeom>
        </p:spPr>
      </p:pic>
      <p:sp>
        <p:nvSpPr>
          <p:cNvPr id="7" name="Blue rectangle"/>
          <p:cNvSpPr/>
          <p:nvPr/>
        </p:nvSpPr>
        <p:spPr>
          <a:xfrm>
            <a:off x="4" y="6223069"/>
            <a:ext cx="9143999" cy="6400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1290" tIns="45645" rIns="91290" bIns="45645" rtlCol="0" anchor="ctr"/>
          <a:lstStyle/>
          <a:p>
            <a:pPr algn="ctr"/>
            <a:endParaRPr lang="en-US" dirty="0"/>
          </a:p>
        </p:txBody>
      </p:sp>
      <p:sp>
        <p:nvSpPr>
          <p:cNvPr id="8" name="Red rectangle"/>
          <p:cNvSpPr/>
          <p:nvPr/>
        </p:nvSpPr>
        <p:spPr>
          <a:xfrm>
            <a:off x="8458200" y="6223069"/>
            <a:ext cx="685800" cy="6400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1290" tIns="45645" rIns="91290" bIns="45645" rtlCol="0" anchor="ctr"/>
          <a:lstStyle/>
          <a:p>
            <a:pPr algn="ctr"/>
            <a:endParaRPr lang="en-US">
              <a:solidFill>
                <a:schemeClr val="accent6"/>
              </a:solidFill>
            </a:endParaRPr>
          </a:p>
        </p:txBody>
      </p:sp>
      <p:sp>
        <p:nvSpPr>
          <p:cNvPr id="18" name="Date" descr="Date"/>
          <p:cNvSpPr>
            <a:spLocks noGrp="1"/>
          </p:cNvSpPr>
          <p:nvPr>
            <p:ph type="dt" sz="half" idx="2"/>
          </p:nvPr>
        </p:nvSpPr>
        <p:spPr>
          <a:xfrm>
            <a:off x="6407151" y="6359058"/>
            <a:ext cx="1828799" cy="365760"/>
          </a:xfrm>
          <a:prstGeom prst="rect">
            <a:avLst/>
          </a:prstGeom>
        </p:spPr>
        <p:txBody>
          <a:bodyPr lIns="91290" tIns="45645" rIns="91290" bIns="45645" anchor="ctr"/>
          <a:lstStyle>
            <a:lvl1pPr>
              <a:buNone/>
              <a:defRPr sz="1200">
                <a:solidFill>
                  <a:srgbClr val="88A7DF"/>
                </a:solidFill>
              </a:defRPr>
            </a:lvl1pPr>
          </a:lstStyle>
          <a:p>
            <a:pPr algn="r">
              <a:defRPr/>
            </a:pPr>
            <a:r>
              <a:rPr lang="en-US" smtClean="0"/>
              <a:t>June 2013</a:t>
            </a:r>
            <a:endParaRPr lang="en-US" dirty="0"/>
          </a:p>
        </p:txBody>
      </p:sp>
      <p:sp>
        <p:nvSpPr>
          <p:cNvPr id="19" name="Footer" descr="Footer"/>
          <p:cNvSpPr>
            <a:spLocks noGrp="1"/>
          </p:cNvSpPr>
          <p:nvPr>
            <p:ph type="ftr" sz="quarter" idx="3"/>
          </p:nvPr>
        </p:nvSpPr>
        <p:spPr>
          <a:xfrm>
            <a:off x="2749551" y="6359058"/>
            <a:ext cx="3657600" cy="365760"/>
          </a:xfrm>
          <a:prstGeom prst="rect">
            <a:avLst/>
          </a:prstGeom>
        </p:spPr>
        <p:txBody>
          <a:bodyPr lIns="91290" tIns="45645" rIns="91290" bIns="45645" anchor="ctr"/>
          <a:lstStyle>
            <a:lvl1pPr>
              <a:buNone/>
              <a:defRPr sz="1200">
                <a:solidFill>
                  <a:schemeClr val="tx2">
                    <a:lumMod val="40000"/>
                    <a:lumOff val="60000"/>
                  </a:schemeClr>
                </a:solidFill>
              </a:defRPr>
            </a:lvl1pPr>
          </a:lstStyle>
          <a:p>
            <a:pPr algn="ctr">
              <a:defRPr/>
            </a:pPr>
            <a:r>
              <a:rPr lang="en-US" dirty="0" smtClean="0"/>
              <a:t>www.aidsetc.org</a:t>
            </a:r>
            <a:endParaRPr lang="en-US" dirty="0"/>
          </a:p>
        </p:txBody>
      </p:sp>
      <p:sp>
        <p:nvSpPr>
          <p:cNvPr id="6" name="Slide Number"/>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buNone/>
              <a:defRPr sz="1800">
                <a:solidFill>
                  <a:schemeClr val="bg1"/>
                </a:solidFill>
              </a:defRPr>
            </a:lvl1pPr>
          </a:lstStyle>
          <a:p>
            <a:pPr>
              <a:defRPr/>
            </a:pPr>
            <a:fld id="{821A111D-5876-4EC9-8530-1DBEBCC71B58}" type="slidenum">
              <a:rPr lang="en-US" b="1" smtClean="0"/>
              <a:pPr>
                <a:defRPr/>
              </a:pPr>
              <a:t>‹#›</a:t>
            </a:fld>
            <a:endParaRPr lang="en-US" b="1" dirty="0"/>
          </a:p>
        </p:txBody>
      </p:sp>
      <p:sp>
        <p:nvSpPr>
          <p:cNvPr id="3" name="Slide Content"/>
          <p:cNvSpPr>
            <a:spLocks noGrp="1"/>
          </p:cNvSpPr>
          <p:nvPr>
            <p:ph type="body" idx="1"/>
          </p:nvPr>
        </p:nvSpPr>
        <p:spPr>
          <a:xfrm>
            <a:off x="457202" y="1600203"/>
            <a:ext cx="8315569" cy="4367299"/>
          </a:xfrm>
          <a:prstGeom prst="rect">
            <a:avLst/>
          </a:prstGeom>
        </p:spPr>
        <p:txBody>
          <a:bodyPr vert="horz" lIns="91290" tIns="45645" rIns="91290" bIns="4564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Slide Title"/>
          <p:cNvSpPr>
            <a:spLocks noGrp="1"/>
          </p:cNvSpPr>
          <p:nvPr>
            <p:ph type="title"/>
          </p:nvPr>
        </p:nvSpPr>
        <p:spPr>
          <a:xfrm>
            <a:off x="457202" y="274639"/>
            <a:ext cx="8315569" cy="1143000"/>
          </a:xfrm>
          <a:prstGeom prst="rect">
            <a:avLst/>
          </a:prstGeom>
        </p:spPr>
        <p:txBody>
          <a:bodyPr vert="horz" lIns="91290" tIns="45645" rIns="91290" bIns="45645" rtlCol="0" anchor="ctr">
            <a:no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4070" r:id="rId1"/>
    <p:sldLayoutId id="2147484071" r:id="rId2"/>
    <p:sldLayoutId id="2147484072" r:id="rId3"/>
    <p:sldLayoutId id="2147484073" r:id="rId4"/>
    <p:sldLayoutId id="2147484074" r:id="rId5"/>
    <p:sldLayoutId id="2147484075" r:id="rId6"/>
    <p:sldLayoutId id="2147484076" r:id="rId7"/>
    <p:sldLayoutId id="2147484077" r:id="rId8"/>
    <p:sldLayoutId id="2147484078" r:id="rId9"/>
    <p:sldLayoutId id="2147484079" r:id="rId10"/>
  </p:sldLayoutIdLst>
  <p:hf hdr="0"/>
  <p:txStyles>
    <p:titleStyle>
      <a:lvl1pPr algn="l" defTabSz="912899" rtl="0" eaLnBrk="1" latinLnBrk="0" hangingPunct="1">
        <a:spcBef>
          <a:spcPct val="0"/>
        </a:spcBef>
        <a:buNone/>
        <a:defRPr sz="4000" b="0" i="0" kern="1200" cap="none" spc="-100" baseline="0">
          <a:ln>
            <a:noFill/>
          </a:ln>
          <a:solidFill>
            <a:schemeClr val="accent6"/>
          </a:solidFill>
          <a:effectLst/>
          <a:latin typeface="+mj-lt"/>
          <a:ea typeface="+mj-ea"/>
          <a:cs typeface="ITC Avant Garde Std Md"/>
        </a:defRPr>
      </a:lvl1pPr>
    </p:titleStyle>
    <p:bodyStyle>
      <a:lvl1pPr marL="342337" indent="-228225" algn="l" defTabSz="912899" rtl="0" eaLnBrk="1" latinLnBrk="0" hangingPunct="1">
        <a:spcBef>
          <a:spcPct val="20000"/>
        </a:spcBef>
        <a:buClr>
          <a:schemeClr val="accent6"/>
        </a:buClr>
        <a:buFont typeface="Wingdings" charset="2"/>
        <a:buChar char="§"/>
        <a:defRPr sz="2400" b="0" i="0" kern="1200">
          <a:solidFill>
            <a:schemeClr val="tx1"/>
          </a:solidFill>
          <a:latin typeface="+mn-lt"/>
          <a:ea typeface="+mn-ea"/>
          <a:cs typeface="ITC Avant Garde Std Md"/>
        </a:defRPr>
      </a:lvl1pPr>
      <a:lvl2pPr marL="639030" indent="-228225" algn="l" defTabSz="912899" rtl="0" eaLnBrk="1" latinLnBrk="0" hangingPunct="1">
        <a:spcBef>
          <a:spcPct val="20000"/>
        </a:spcBef>
        <a:buClr>
          <a:schemeClr val="accent6"/>
        </a:buClr>
        <a:buFont typeface="Wingdings" charset="2"/>
        <a:buChar char="§"/>
        <a:defRPr sz="2200" b="0" i="0" kern="1200">
          <a:solidFill>
            <a:schemeClr val="tx1"/>
          </a:solidFill>
          <a:latin typeface="+mn-lt"/>
          <a:ea typeface="+mn-ea"/>
          <a:cs typeface="ITC Avant Garde Std Md"/>
        </a:defRPr>
      </a:lvl2pPr>
      <a:lvl3pPr marL="1004189" indent="-228225" algn="l" defTabSz="912899" rtl="0" eaLnBrk="1" latinLnBrk="0" hangingPunct="1">
        <a:spcBef>
          <a:spcPct val="20000"/>
        </a:spcBef>
        <a:buClr>
          <a:schemeClr val="accent6"/>
        </a:buClr>
        <a:buFont typeface="Wingdings" charset="2"/>
        <a:buChar char="§"/>
        <a:defRPr sz="2000" b="0" i="0" kern="1200">
          <a:solidFill>
            <a:schemeClr val="tx1"/>
          </a:solidFill>
          <a:latin typeface="+mn-lt"/>
          <a:ea typeface="+mn-ea"/>
          <a:cs typeface="ITC Avant Garde Std Md"/>
        </a:defRPr>
      </a:lvl3pPr>
      <a:lvl4pPr marL="1278059" indent="-228225" algn="l" defTabSz="912899" rtl="0" eaLnBrk="1" latinLnBrk="0" hangingPunct="1">
        <a:spcBef>
          <a:spcPct val="20000"/>
        </a:spcBef>
        <a:buClr>
          <a:schemeClr val="accent6"/>
        </a:buClr>
        <a:buFont typeface="Wingdings" charset="2"/>
        <a:buChar char="§"/>
        <a:defRPr sz="1800" b="0" i="0" kern="1200">
          <a:solidFill>
            <a:schemeClr val="tx1"/>
          </a:solidFill>
          <a:latin typeface="+mn-lt"/>
          <a:ea typeface="+mn-ea"/>
          <a:cs typeface="ITC Avant Garde Std Md"/>
        </a:defRPr>
      </a:lvl4pPr>
      <a:lvl5pPr marL="1551928" indent="-228225" algn="l" defTabSz="912899" rtl="0" eaLnBrk="1" latinLnBrk="0" hangingPunct="1">
        <a:spcBef>
          <a:spcPct val="20000"/>
        </a:spcBef>
        <a:buClr>
          <a:schemeClr val="accent6"/>
        </a:buClr>
        <a:buFont typeface="Wingdings" charset="2"/>
        <a:buChar char="§"/>
        <a:defRPr sz="1600" b="0" i="0" kern="1200" baseline="0">
          <a:solidFill>
            <a:schemeClr val="tx1"/>
          </a:solidFill>
          <a:latin typeface="+mn-lt"/>
          <a:ea typeface="+mn-ea"/>
          <a:cs typeface="ITC Avant Garde Std Md"/>
        </a:defRPr>
      </a:lvl5pPr>
      <a:lvl6pPr marL="1734509" indent="-182580" algn="l" defTabSz="912899"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17088" indent="-182580" algn="l" defTabSz="912899"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099668" indent="-182580" algn="l" defTabSz="912899"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2248" indent="-182580" algn="l" defTabSz="912899"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2899" rtl="0" eaLnBrk="1" latinLnBrk="0" hangingPunct="1">
        <a:defRPr sz="1800" kern="1200">
          <a:solidFill>
            <a:schemeClr val="tx1"/>
          </a:solidFill>
          <a:latin typeface="+mn-lt"/>
          <a:ea typeface="+mn-ea"/>
          <a:cs typeface="+mn-cs"/>
        </a:defRPr>
      </a:lvl1pPr>
      <a:lvl2pPr marL="456449" algn="l" defTabSz="912899" rtl="0" eaLnBrk="1" latinLnBrk="0" hangingPunct="1">
        <a:defRPr sz="1800" kern="1200">
          <a:solidFill>
            <a:schemeClr val="tx1"/>
          </a:solidFill>
          <a:latin typeface="+mn-lt"/>
          <a:ea typeface="+mn-ea"/>
          <a:cs typeface="+mn-cs"/>
        </a:defRPr>
      </a:lvl2pPr>
      <a:lvl3pPr marL="912899" algn="l" defTabSz="912899" rtl="0" eaLnBrk="1" latinLnBrk="0" hangingPunct="1">
        <a:defRPr sz="1800" kern="1200">
          <a:solidFill>
            <a:schemeClr val="tx1"/>
          </a:solidFill>
          <a:latin typeface="+mn-lt"/>
          <a:ea typeface="+mn-ea"/>
          <a:cs typeface="+mn-cs"/>
        </a:defRPr>
      </a:lvl3pPr>
      <a:lvl4pPr marL="1369349" algn="l" defTabSz="912899" rtl="0" eaLnBrk="1" latinLnBrk="0" hangingPunct="1">
        <a:defRPr sz="1800" kern="1200">
          <a:solidFill>
            <a:schemeClr val="tx1"/>
          </a:solidFill>
          <a:latin typeface="+mn-lt"/>
          <a:ea typeface="+mn-ea"/>
          <a:cs typeface="+mn-cs"/>
        </a:defRPr>
      </a:lvl4pPr>
      <a:lvl5pPr marL="1825798" algn="l" defTabSz="912899" rtl="0" eaLnBrk="1" latinLnBrk="0" hangingPunct="1">
        <a:defRPr sz="1800" kern="1200">
          <a:solidFill>
            <a:schemeClr val="tx1"/>
          </a:solidFill>
          <a:latin typeface="+mn-lt"/>
          <a:ea typeface="+mn-ea"/>
          <a:cs typeface="+mn-cs"/>
        </a:defRPr>
      </a:lvl5pPr>
      <a:lvl6pPr marL="2282248" algn="l" defTabSz="912899" rtl="0" eaLnBrk="1" latinLnBrk="0" hangingPunct="1">
        <a:defRPr sz="1800" kern="1200">
          <a:solidFill>
            <a:schemeClr val="tx1"/>
          </a:solidFill>
          <a:latin typeface="+mn-lt"/>
          <a:ea typeface="+mn-ea"/>
          <a:cs typeface="+mn-cs"/>
        </a:defRPr>
      </a:lvl6pPr>
      <a:lvl7pPr marL="2738697" algn="l" defTabSz="912899" rtl="0" eaLnBrk="1" latinLnBrk="0" hangingPunct="1">
        <a:defRPr sz="1800" kern="1200">
          <a:solidFill>
            <a:schemeClr val="tx1"/>
          </a:solidFill>
          <a:latin typeface="+mn-lt"/>
          <a:ea typeface="+mn-ea"/>
          <a:cs typeface="+mn-cs"/>
        </a:defRPr>
      </a:lvl7pPr>
      <a:lvl8pPr marL="3195147" algn="l" defTabSz="912899" rtl="0" eaLnBrk="1" latinLnBrk="0" hangingPunct="1">
        <a:defRPr sz="1800" kern="1200">
          <a:solidFill>
            <a:schemeClr val="tx1"/>
          </a:solidFill>
          <a:latin typeface="+mn-lt"/>
          <a:ea typeface="+mn-ea"/>
          <a:cs typeface="+mn-cs"/>
        </a:defRPr>
      </a:lvl8pPr>
      <a:lvl9pPr marL="3651597" algn="l" defTabSz="91289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685801" y="4681684"/>
            <a:ext cx="7772398" cy="1414315"/>
          </a:xfrm>
        </p:spPr>
        <p:txBody>
          <a:bodyPr>
            <a:normAutofit fontScale="85000" lnSpcReduction="10000"/>
          </a:bodyPr>
          <a:lstStyle/>
          <a:p>
            <a:r>
              <a:rPr lang="en-US" dirty="0" smtClean="0"/>
              <a:t>Prepared by the AETC National Coordinating Resource Center based on recommendations from the CDC, </a:t>
            </a:r>
            <a:br>
              <a:rPr lang="en-US" dirty="0" smtClean="0"/>
            </a:br>
            <a:r>
              <a:rPr lang="en-US" dirty="0" smtClean="0"/>
              <a:t>National Institutes of Health, and HIV Medicine Association/Infectious Diseases Society of America</a:t>
            </a:r>
          </a:p>
          <a:p>
            <a:endParaRPr lang="en-US" dirty="0"/>
          </a:p>
        </p:txBody>
      </p:sp>
      <p:sp>
        <p:nvSpPr>
          <p:cNvPr id="2050" name="Rectangle 2"/>
          <p:cNvSpPr>
            <a:spLocks noGrp="1" noChangeArrowheads="1"/>
          </p:cNvSpPr>
          <p:nvPr>
            <p:ph type="ctrTitle"/>
          </p:nvPr>
        </p:nvSpPr>
        <p:spPr/>
        <p:txBody>
          <a:bodyPr/>
          <a:lstStyle/>
          <a:p>
            <a:r>
              <a:rPr lang="en-US" sz="2800" dirty="0" smtClean="0"/>
              <a:t>Guidelines for Prevention and Treatment of Opportunistic Infections in HIV-Infected Adults and Adolescents</a:t>
            </a:r>
            <a:br>
              <a:rPr lang="en-US" sz="2800" dirty="0" smtClean="0"/>
            </a:br>
            <a:r>
              <a:rPr lang="en-US" sz="2800" dirty="0" smtClean="0"/>
              <a:t/>
            </a:r>
            <a:br>
              <a:rPr lang="en-US" sz="2800" dirty="0" smtClean="0"/>
            </a:br>
            <a:r>
              <a:rPr lang="en-US" dirty="0" smtClean="0"/>
              <a:t>Syphilis </a:t>
            </a:r>
            <a:r>
              <a:rPr lang="en-US" dirty="0" smtClean="0"/>
              <a:t>Slide Set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Rectangle 3"/>
          <p:cNvSpPr>
            <a:spLocks noGrp="1" noChangeArrowheads="1"/>
          </p:cNvSpPr>
          <p:nvPr>
            <p:ph sz="half" idx="10"/>
          </p:nvPr>
        </p:nvSpPr>
        <p:spPr/>
        <p:txBody>
          <a:bodyPr/>
          <a:lstStyle/>
          <a:p>
            <a:r>
              <a:rPr lang="en-US" smtClean="0"/>
              <a:t>Neurosyphilis: May occur at any stage of syphilis, with various symptoms</a:t>
            </a:r>
          </a:p>
          <a:p>
            <a:r>
              <a:rPr lang="en-US" smtClean="0"/>
              <a:t>Cranial nerve dysfunction, stroke, meningitis, acute or chronic mental status change, loss of vibration sense, auditory or ophthalmic abnormalities, similar in HIV-uninfected patients</a:t>
            </a:r>
          </a:p>
          <a:p>
            <a:r>
              <a:rPr lang="en-US" smtClean="0"/>
              <a:t>Concomitant uveitis and meningitis more common in HIV-positive patients</a:t>
            </a:r>
            <a:endParaRPr lang="en-US" dirty="0"/>
          </a:p>
        </p:txBody>
      </p:sp>
      <p:sp>
        <p:nvSpPr>
          <p:cNvPr id="1526786" name="Rectangle 2"/>
          <p:cNvSpPr>
            <a:spLocks noGrp="1" noChangeArrowheads="1"/>
          </p:cNvSpPr>
          <p:nvPr>
            <p:ph type="title"/>
          </p:nvPr>
        </p:nvSpPr>
        <p:spPr/>
        <p:txBody>
          <a:bodyPr/>
          <a:lstStyle/>
          <a:p>
            <a:r>
              <a:rPr lang="en-US" smtClean="0"/>
              <a:t>Syphilis: Clinical Manifestations (6)</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0" name="Rectangle 3"/>
          <p:cNvSpPr>
            <a:spLocks noGrp="1" noChangeArrowheads="1"/>
          </p:cNvSpPr>
          <p:nvPr>
            <p:ph sz="half" idx="10"/>
          </p:nvPr>
        </p:nvSpPr>
        <p:spPr/>
        <p:txBody>
          <a:bodyPr/>
          <a:lstStyle/>
          <a:p>
            <a:r>
              <a:rPr lang="en-US" smtClean="0"/>
              <a:t>Direct detection of T pallidum</a:t>
            </a:r>
          </a:p>
          <a:p>
            <a:pPr lvl="1"/>
            <a:r>
              <a:rPr lang="en-US" smtClean="0"/>
              <a:t>Darkfield microscopy of mucocutaneous lesion, DFA-TP, biopsy with silver stain</a:t>
            </a:r>
          </a:p>
          <a:p>
            <a:r>
              <a:rPr lang="en-US" smtClean="0"/>
              <a:t>Presumptive serologic diagnosis tests </a:t>
            </a:r>
          </a:p>
          <a:p>
            <a:pPr lvl="1"/>
            <a:r>
              <a:rPr lang="en-US" smtClean="0"/>
              <a:t>Nontreponemal serologic tests (VDRL, RPR)</a:t>
            </a:r>
          </a:p>
          <a:p>
            <a:pPr lvl="1"/>
            <a:r>
              <a:rPr lang="en-US" smtClean="0"/>
              <a:t>Treponemal tests (eg, FTA-ABS, TP-PA, EIAs, chemiluminescence immunoassays)</a:t>
            </a:r>
            <a:endParaRPr lang="en-US" dirty="0"/>
          </a:p>
        </p:txBody>
      </p:sp>
      <p:sp>
        <p:nvSpPr>
          <p:cNvPr id="1527810" name="Rectangle 2"/>
          <p:cNvSpPr>
            <a:spLocks noGrp="1" noChangeArrowheads="1"/>
          </p:cNvSpPr>
          <p:nvPr>
            <p:ph type="title"/>
          </p:nvPr>
        </p:nvSpPr>
        <p:spPr/>
        <p:txBody>
          <a:bodyPr/>
          <a:lstStyle/>
          <a:p>
            <a:r>
              <a:rPr lang="en-US" smtClean="0"/>
              <a:t>Syphilis: Diagnosis</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0" name="Rectangle 3"/>
          <p:cNvSpPr>
            <a:spLocks noGrp="1" noChangeArrowheads="1"/>
          </p:cNvSpPr>
          <p:nvPr>
            <p:ph sz="half" idx="10"/>
          </p:nvPr>
        </p:nvSpPr>
        <p:spPr>
          <a:xfrm>
            <a:off x="457202" y="1587274"/>
            <a:ext cx="8315571" cy="4661125"/>
          </a:xfrm>
        </p:spPr>
        <p:txBody>
          <a:bodyPr>
            <a:normAutofit fontScale="92500" lnSpcReduction="20000"/>
          </a:bodyPr>
          <a:lstStyle/>
          <a:p>
            <a:r>
              <a:rPr lang="en-US" dirty="0" smtClean="0"/>
              <a:t>Testing algorithms:</a:t>
            </a:r>
          </a:p>
          <a:p>
            <a:pPr lvl="1"/>
            <a:r>
              <a:rPr lang="en-US" dirty="0" smtClean="0"/>
              <a:t>Traditional: screening for </a:t>
            </a:r>
            <a:r>
              <a:rPr lang="en-US" dirty="0" err="1" smtClean="0"/>
              <a:t>nontreponemal</a:t>
            </a:r>
            <a:r>
              <a:rPr lang="en-US" dirty="0" smtClean="0"/>
              <a:t> antibodies + confirmation of reactive tests by </a:t>
            </a:r>
            <a:r>
              <a:rPr lang="en-US" dirty="0" err="1" smtClean="0"/>
              <a:t>treponemal</a:t>
            </a:r>
            <a:r>
              <a:rPr lang="en-US" dirty="0" smtClean="0"/>
              <a:t> assay</a:t>
            </a:r>
          </a:p>
          <a:p>
            <a:pPr lvl="1"/>
            <a:r>
              <a:rPr lang="en-US" dirty="0" smtClean="0"/>
              <a:t>Newer: screening with </a:t>
            </a:r>
            <a:r>
              <a:rPr lang="en-US" dirty="0" err="1" smtClean="0"/>
              <a:t>treponemal</a:t>
            </a:r>
            <a:r>
              <a:rPr lang="en-US" dirty="0" smtClean="0"/>
              <a:t> test (EIA or CIA), with reflex </a:t>
            </a:r>
            <a:r>
              <a:rPr lang="en-US" dirty="0" err="1" smtClean="0"/>
              <a:t>nontreponemal</a:t>
            </a:r>
            <a:r>
              <a:rPr lang="en-US" dirty="0" smtClean="0"/>
              <a:t> test if positive</a:t>
            </a:r>
          </a:p>
          <a:p>
            <a:pPr lvl="2"/>
            <a:r>
              <a:rPr lang="en-US" dirty="0" smtClean="0"/>
              <a:t>May identify previously treated syphilis infection more often than untreated infection</a:t>
            </a:r>
          </a:p>
          <a:p>
            <a:pPr lvl="2"/>
            <a:r>
              <a:rPr lang="en-US" dirty="0" smtClean="0"/>
              <a:t>If positive </a:t>
            </a:r>
            <a:r>
              <a:rPr lang="en-US" dirty="0" err="1" smtClean="0"/>
              <a:t>treponemal</a:t>
            </a:r>
            <a:r>
              <a:rPr lang="en-US" dirty="0" smtClean="0"/>
              <a:t> screening test and negative reflex </a:t>
            </a:r>
            <a:r>
              <a:rPr lang="en-US" dirty="0" err="1" smtClean="0"/>
              <a:t>nontreponemal</a:t>
            </a:r>
            <a:r>
              <a:rPr lang="en-US" dirty="0" smtClean="0"/>
              <a:t> test: second </a:t>
            </a:r>
            <a:r>
              <a:rPr lang="en-US" dirty="0" err="1" smtClean="0"/>
              <a:t>treponemal</a:t>
            </a:r>
            <a:r>
              <a:rPr lang="en-US" dirty="0" smtClean="0"/>
              <a:t> test should be done (using different antigens) to confirm </a:t>
            </a:r>
          </a:p>
          <a:p>
            <a:pPr lvl="3"/>
            <a:r>
              <a:rPr lang="en-US" dirty="0" smtClean="0"/>
              <a:t>If second </a:t>
            </a:r>
            <a:r>
              <a:rPr lang="en-US" dirty="0" err="1" smtClean="0"/>
              <a:t>treponemal</a:t>
            </a:r>
            <a:r>
              <a:rPr lang="en-US" dirty="0" smtClean="0"/>
              <a:t> test is positive: assess risk factors and prior syphilis treatment</a:t>
            </a:r>
          </a:p>
          <a:p>
            <a:pPr lvl="4"/>
            <a:r>
              <a:rPr lang="en-US" dirty="0" smtClean="0"/>
              <a:t>If suspected primary syphilis: treat empirically, retest with </a:t>
            </a:r>
            <a:r>
              <a:rPr lang="en-US" dirty="0" err="1" smtClean="0"/>
              <a:t>nontreponemal</a:t>
            </a:r>
            <a:r>
              <a:rPr lang="en-US" dirty="0" smtClean="0"/>
              <a:t> test in several weeks to confirm diagnosis</a:t>
            </a:r>
          </a:p>
          <a:p>
            <a:pPr lvl="4"/>
            <a:r>
              <a:rPr lang="en-US" dirty="0" smtClean="0"/>
              <a:t>If no evidence of primary syphilis: treat for late-latent syphilis (unless past treatment can be confirmed)</a:t>
            </a:r>
          </a:p>
          <a:p>
            <a:pPr lvl="3"/>
            <a:r>
              <a:rPr lang="en-US" dirty="0" smtClean="0"/>
              <a:t>If second </a:t>
            </a:r>
            <a:r>
              <a:rPr lang="en-US" dirty="0" err="1" smtClean="0"/>
              <a:t>treponemal</a:t>
            </a:r>
            <a:r>
              <a:rPr lang="en-US" dirty="0" smtClean="0"/>
              <a:t> test is negative: no treatment indicated</a:t>
            </a:r>
            <a:endParaRPr lang="en-US" dirty="0"/>
          </a:p>
        </p:txBody>
      </p:sp>
      <p:sp>
        <p:nvSpPr>
          <p:cNvPr id="1527810" name="Rectangle 2"/>
          <p:cNvSpPr>
            <a:spLocks noGrp="1" noChangeArrowheads="1"/>
          </p:cNvSpPr>
          <p:nvPr>
            <p:ph type="title"/>
          </p:nvPr>
        </p:nvSpPr>
        <p:spPr/>
        <p:txBody>
          <a:bodyPr/>
          <a:lstStyle/>
          <a:p>
            <a:r>
              <a:rPr lang="en-US" smtClean="0"/>
              <a:t>Syphilis: Diagnosis (2)</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4" name="Rectangle 3"/>
          <p:cNvSpPr>
            <a:spLocks noGrp="1" noChangeArrowheads="1"/>
          </p:cNvSpPr>
          <p:nvPr>
            <p:ph sz="half" idx="10"/>
          </p:nvPr>
        </p:nvSpPr>
        <p:spPr/>
        <p:txBody>
          <a:bodyPr/>
          <a:lstStyle/>
          <a:p>
            <a:r>
              <a:rPr lang="en-US" smtClean="0"/>
              <a:t>Early-stage disease:</a:t>
            </a:r>
          </a:p>
          <a:p>
            <a:pPr lvl="1"/>
            <a:r>
              <a:rPr lang="en-US" smtClean="0"/>
              <a:t>Nontreponemal serologic tests (VDRL, RPR) may show atypical responses (higher, lower, or delayed) in HIV-infected patients</a:t>
            </a:r>
          </a:p>
          <a:p>
            <a:pPr lvl="1"/>
            <a:r>
              <a:rPr lang="en-US" smtClean="0"/>
              <a:t>False-negative tests possible (as in HIV-uninfected patients); pursue other diagnostic tests if high suspicion of syphilis (eg, repeat serology, biopsy, DFA of lesion material; exclude prozone phenomenon)</a:t>
            </a:r>
            <a:endParaRPr lang="en-US" dirty="0"/>
          </a:p>
        </p:txBody>
      </p:sp>
      <p:sp>
        <p:nvSpPr>
          <p:cNvPr id="1528834" name="Rectangle 2"/>
          <p:cNvSpPr>
            <a:spLocks noGrp="1" noChangeArrowheads="1"/>
          </p:cNvSpPr>
          <p:nvPr>
            <p:ph type="title"/>
          </p:nvPr>
        </p:nvSpPr>
        <p:spPr/>
        <p:txBody>
          <a:bodyPr/>
          <a:lstStyle/>
          <a:p>
            <a:r>
              <a:rPr lang="en-US" smtClean="0"/>
              <a:t>Syphilis: Diagnosis (3)</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8" name="Rectangle 3"/>
          <p:cNvSpPr>
            <a:spLocks noGrp="1" noChangeArrowheads="1"/>
          </p:cNvSpPr>
          <p:nvPr>
            <p:ph sz="half" idx="10"/>
          </p:nvPr>
        </p:nvSpPr>
        <p:spPr/>
        <p:txBody>
          <a:bodyPr/>
          <a:lstStyle/>
          <a:p>
            <a:r>
              <a:rPr lang="en-US" smtClean="0"/>
              <a:t>Latent syphilis:</a:t>
            </a:r>
          </a:p>
          <a:p>
            <a:pPr lvl="1"/>
            <a:r>
              <a:rPr lang="en-US" smtClean="0"/>
              <a:t>Serologic tests positive but no clinical manifestations</a:t>
            </a:r>
          </a:p>
          <a:p>
            <a:pPr lvl="1"/>
            <a:r>
              <a:rPr lang="en-US" smtClean="0"/>
              <a:t>Early latent: evidence of infection &lt;1 year</a:t>
            </a:r>
          </a:p>
          <a:p>
            <a:pPr lvl="1"/>
            <a:r>
              <a:rPr lang="en-US" smtClean="0"/>
              <a:t>Late latent: evidence of infection &gt;1 year or duration is not known</a:t>
            </a:r>
            <a:endParaRPr lang="en-US" dirty="0"/>
          </a:p>
        </p:txBody>
      </p:sp>
      <p:sp>
        <p:nvSpPr>
          <p:cNvPr id="1593346" name="Rectangle 2"/>
          <p:cNvSpPr>
            <a:spLocks noGrp="1" noChangeArrowheads="1"/>
          </p:cNvSpPr>
          <p:nvPr>
            <p:ph type="title"/>
          </p:nvPr>
        </p:nvSpPr>
        <p:spPr/>
        <p:txBody>
          <a:bodyPr/>
          <a:lstStyle/>
          <a:p>
            <a:r>
              <a:rPr lang="en-US" smtClean="0"/>
              <a:t>Syphilis: Diagnosis (4)</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2" name="Rectangle 3"/>
          <p:cNvSpPr>
            <a:spLocks noGrp="1" noChangeArrowheads="1"/>
          </p:cNvSpPr>
          <p:nvPr>
            <p:ph sz="half" idx="10"/>
          </p:nvPr>
        </p:nvSpPr>
        <p:spPr/>
        <p:txBody>
          <a:bodyPr/>
          <a:lstStyle/>
          <a:p>
            <a:r>
              <a:rPr lang="en-US" smtClean="0"/>
              <a:t>Late-stage disease:</a:t>
            </a:r>
          </a:p>
          <a:p>
            <a:pPr lvl="1"/>
            <a:r>
              <a:rPr lang="en-US" smtClean="0"/>
              <a:t>Cardiovascular and gummatous: same as for HIV-uninfected patients</a:t>
            </a:r>
            <a:endParaRPr lang="en-US" dirty="0"/>
          </a:p>
        </p:txBody>
      </p:sp>
      <p:sp>
        <p:nvSpPr>
          <p:cNvPr id="1529858" name="Rectangle 2"/>
          <p:cNvSpPr>
            <a:spLocks noGrp="1" noChangeArrowheads="1"/>
          </p:cNvSpPr>
          <p:nvPr>
            <p:ph type="title"/>
          </p:nvPr>
        </p:nvSpPr>
        <p:spPr/>
        <p:txBody>
          <a:bodyPr/>
          <a:lstStyle/>
          <a:p>
            <a:r>
              <a:rPr lang="en-US" smtClean="0"/>
              <a:t>Syphilis: Diagnosis (5)</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6" name="Rectangle 3"/>
          <p:cNvSpPr>
            <a:spLocks noGrp="1" noChangeArrowheads="1"/>
          </p:cNvSpPr>
          <p:nvPr>
            <p:ph sz="half" idx="10"/>
          </p:nvPr>
        </p:nvSpPr>
        <p:spPr/>
        <p:txBody>
          <a:bodyPr>
            <a:normAutofit fontScale="92500"/>
          </a:bodyPr>
          <a:lstStyle/>
          <a:p>
            <a:r>
              <a:rPr lang="en-US" smtClean="0"/>
              <a:t>Neurosyphilis: </a:t>
            </a:r>
          </a:p>
          <a:p>
            <a:pPr lvl="1"/>
            <a:r>
              <a:rPr lang="en-US" smtClean="0"/>
              <a:t>All with syphilis (regardless of stage) should be evaluated for clinical evidence of CNS or ocular involvement</a:t>
            </a:r>
          </a:p>
          <a:p>
            <a:pPr lvl="1"/>
            <a:r>
              <a:rPr lang="en-US" smtClean="0"/>
              <a:t>CSF exam should be done for any patient with:</a:t>
            </a:r>
          </a:p>
          <a:p>
            <a:pPr lvl="2"/>
            <a:r>
              <a:rPr lang="en-US" smtClean="0"/>
              <a:t>Neurologic, auditory, or ophthalmic symptoms or signs </a:t>
            </a:r>
          </a:p>
          <a:p>
            <a:pPr lvl="2"/>
            <a:r>
              <a:rPr lang="en-US" smtClean="0"/>
              <a:t>Tertiary syphilis</a:t>
            </a:r>
          </a:p>
          <a:p>
            <a:pPr lvl="2"/>
            <a:r>
              <a:rPr lang="en-US" smtClean="0"/>
              <a:t>Treatment failure (on basis of serologic tests)</a:t>
            </a:r>
          </a:p>
          <a:p>
            <a:pPr lvl="1"/>
            <a:r>
              <a:rPr lang="en-US" smtClean="0"/>
              <a:t>CSF abnormalities (elevated protein, mononuclear pleocytosis) common in early syphilis and in HIV, without neurologic symptoms: no evidence that clinical and prognostic significance is different in HIV-infected and HIV-uninfected with early syphilis</a:t>
            </a:r>
            <a:endParaRPr lang="en-US" dirty="0"/>
          </a:p>
        </p:txBody>
      </p:sp>
      <p:sp>
        <p:nvSpPr>
          <p:cNvPr id="1594370" name="Rectangle 2"/>
          <p:cNvSpPr>
            <a:spLocks noGrp="1" noChangeArrowheads="1"/>
          </p:cNvSpPr>
          <p:nvPr>
            <p:ph type="title"/>
          </p:nvPr>
        </p:nvSpPr>
        <p:spPr/>
        <p:txBody>
          <a:bodyPr/>
          <a:lstStyle/>
          <a:p>
            <a:r>
              <a:rPr lang="en-US" smtClean="0"/>
              <a:t>Syphilis: Diagnosis (6)</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3"/>
          <p:cNvSpPr>
            <a:spLocks noGrp="1" noChangeArrowheads="1"/>
          </p:cNvSpPr>
          <p:nvPr>
            <p:ph sz="half" idx="10"/>
          </p:nvPr>
        </p:nvSpPr>
        <p:spPr/>
        <p:txBody>
          <a:bodyPr/>
          <a:lstStyle/>
          <a:p>
            <a:r>
              <a:rPr lang="en-US" smtClean="0"/>
              <a:t>Neurosyphilis: </a:t>
            </a:r>
          </a:p>
          <a:p>
            <a:pPr lvl="1"/>
            <a:r>
              <a:rPr lang="en-US" smtClean="0"/>
              <a:t>No single test used to diagnose; instead, various combinations of reactive serologic tests, CSF cell count and protein, and reactive CSF-VDRL with or without clinical manifestations support the diagnosis</a:t>
            </a:r>
            <a:endParaRPr lang="en-US" dirty="0" smtClean="0"/>
          </a:p>
        </p:txBody>
      </p:sp>
      <p:sp>
        <p:nvSpPr>
          <p:cNvPr id="1596418" name="Rectangle 2"/>
          <p:cNvSpPr>
            <a:spLocks noGrp="1" noChangeArrowheads="1"/>
          </p:cNvSpPr>
          <p:nvPr>
            <p:ph type="title"/>
          </p:nvPr>
        </p:nvSpPr>
        <p:spPr/>
        <p:txBody>
          <a:bodyPr/>
          <a:lstStyle/>
          <a:p>
            <a:r>
              <a:rPr lang="en-US" smtClean="0"/>
              <a:t>Syphilis: Diagnosis (7)</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3"/>
          <p:cNvSpPr>
            <a:spLocks noGrp="1" noChangeArrowheads="1"/>
          </p:cNvSpPr>
          <p:nvPr>
            <p:ph sz="half" idx="10"/>
          </p:nvPr>
        </p:nvSpPr>
        <p:spPr/>
        <p:txBody>
          <a:bodyPr/>
          <a:lstStyle/>
          <a:p>
            <a:r>
              <a:rPr lang="en-US" smtClean="0"/>
              <a:t>Neurosyphilis: </a:t>
            </a:r>
          </a:p>
          <a:p>
            <a:pPr lvl="1"/>
            <a:r>
              <a:rPr lang="en-US" smtClean="0"/>
              <a:t>CSF examination </a:t>
            </a:r>
          </a:p>
          <a:p>
            <a:pPr lvl="2"/>
            <a:r>
              <a:rPr lang="en-US" smtClean="0"/>
              <a:t>Mild mononuclear pleocytosis (6-200 cells/µL), normal or mildly elevated protein</a:t>
            </a:r>
          </a:p>
          <a:p>
            <a:pPr lvl="2"/>
            <a:r>
              <a:rPr lang="en-US" smtClean="0"/>
              <a:t>CSF VDRL</a:t>
            </a:r>
          </a:p>
          <a:p>
            <a:pPr lvl="3"/>
            <a:r>
              <a:rPr lang="en-US" smtClean="0"/>
              <a:t>Specific; not sensitive (reactive test establishes neurosyphilis; nonreactive test does not exclude it)</a:t>
            </a:r>
          </a:p>
          <a:p>
            <a:pPr lvl="2"/>
            <a:r>
              <a:rPr lang="en-US" smtClean="0"/>
              <a:t>CSF FTA-ABS</a:t>
            </a:r>
          </a:p>
          <a:p>
            <a:pPr lvl="3"/>
            <a:r>
              <a:rPr lang="en-US" smtClean="0"/>
              <a:t>Highly sensitive; less specific (reactive test does not establish the diagnosis; nonreactive test excludes neurosyphilis)</a:t>
            </a:r>
          </a:p>
          <a:p>
            <a:pPr lvl="2"/>
            <a:r>
              <a:rPr lang="en-US" smtClean="0"/>
              <a:t>PCR-based methods not recommended</a:t>
            </a:r>
            <a:endParaRPr lang="en-US" dirty="0" smtClean="0"/>
          </a:p>
        </p:txBody>
      </p:sp>
      <p:sp>
        <p:nvSpPr>
          <p:cNvPr id="1596418" name="Rectangle 2"/>
          <p:cNvSpPr>
            <a:spLocks noGrp="1" noChangeArrowheads="1"/>
          </p:cNvSpPr>
          <p:nvPr>
            <p:ph type="title"/>
          </p:nvPr>
        </p:nvSpPr>
        <p:spPr/>
        <p:txBody>
          <a:bodyPr/>
          <a:lstStyle/>
          <a:p>
            <a:r>
              <a:rPr lang="en-US" smtClean="0"/>
              <a:t>Syphilis: Diagnosis (8)</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4" name="Rectangle 3"/>
          <p:cNvSpPr>
            <a:spLocks noGrp="1" noChangeArrowheads="1"/>
          </p:cNvSpPr>
          <p:nvPr>
            <p:ph sz="half" idx="10"/>
          </p:nvPr>
        </p:nvSpPr>
        <p:spPr/>
        <p:txBody>
          <a:bodyPr>
            <a:normAutofit lnSpcReduction="10000"/>
          </a:bodyPr>
          <a:lstStyle/>
          <a:p>
            <a:r>
              <a:rPr lang="en-US" altLang="en-US" smtClean="0"/>
              <a:t>Neurosyphilis testing, considerations:</a:t>
            </a:r>
          </a:p>
          <a:p>
            <a:endParaRPr lang="en-US" altLang="en-US" smtClean="0"/>
          </a:p>
          <a:p>
            <a:pPr lvl="1"/>
            <a:r>
              <a:rPr lang="en-US" altLang="en-US" smtClean="0"/>
              <a:t>Reactive CSF VDRL plus CSF WBC ≥10 cells/µL supports diagnosis of neurosyphilis </a:t>
            </a:r>
          </a:p>
          <a:p>
            <a:pPr lvl="1"/>
            <a:r>
              <a:rPr lang="en-US" altLang="en-US" smtClean="0"/>
              <a:t>Mild mononuclear CSF pleocytosis (6-15 cells/µL) may be associated with HIV infection itself and may complicate diagnosis of neurosyphilis; using cutoff of &gt;20 cells/µL may improve specificity of neurosyphilis diagnosis in HIV-infected patients </a:t>
            </a:r>
          </a:p>
          <a:p>
            <a:pPr lvl="1"/>
            <a:r>
              <a:rPr lang="en-US" altLang="en-US" smtClean="0"/>
              <a:t>Elevated CSF protein concentration should not be used as sole diagnostic criterion</a:t>
            </a:r>
          </a:p>
        </p:txBody>
      </p:sp>
      <p:sp>
        <p:nvSpPr>
          <p:cNvPr id="1531906" name="Rectangle 2"/>
          <p:cNvSpPr>
            <a:spLocks noGrp="1" noChangeArrowheads="1"/>
          </p:cNvSpPr>
          <p:nvPr>
            <p:ph type="title"/>
          </p:nvPr>
        </p:nvSpPr>
        <p:spPr/>
        <p:txBody>
          <a:bodyPr/>
          <a:lstStyle/>
          <a:p>
            <a:r>
              <a:rPr lang="en-US" smtClean="0"/>
              <a:t>Syphilis: Diagnosis (9)</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sz="half" idx="10"/>
          </p:nvPr>
        </p:nvSpPr>
        <p:spPr/>
        <p:txBody>
          <a:bodyPr>
            <a:normAutofit fontScale="92500" lnSpcReduction="20000"/>
          </a:bodyPr>
          <a:lstStyle/>
          <a:p>
            <a:pPr marL="3175" indent="-3175">
              <a:lnSpc>
                <a:spcPct val="100000"/>
              </a:lnSpc>
              <a:spcBef>
                <a:spcPct val="50000"/>
              </a:spcBef>
              <a:buClrTx/>
              <a:buFontTx/>
              <a:buNone/>
              <a:defRPr/>
            </a:pPr>
            <a:r>
              <a:rPr lang="en-US" dirty="0">
                <a:cs typeface="Times New Roman" pitchFamily="18" charset="0"/>
              </a:rPr>
              <a:t>These slides were developed using recommendations published in May 2013. The intended audience is clinicians involved in the care of patients with HIV.</a:t>
            </a:r>
          </a:p>
          <a:p>
            <a:pPr marL="3175" indent="-3175">
              <a:lnSpc>
                <a:spcPct val="100000"/>
              </a:lnSpc>
              <a:spcBef>
                <a:spcPct val="50000"/>
              </a:spcBef>
              <a:buClrTx/>
              <a:buFontTx/>
              <a:buNone/>
              <a:defRPr/>
            </a:pPr>
            <a:r>
              <a:rPr lang="en-US" dirty="0"/>
              <a:t>Users are cautioned that, because of the rapidly changing field of HIV care, this information could become out of date quickly. Finally, it is intended that these slides be used as prepared, without changes in either content or attribution. Users are asked to honor this intent.</a:t>
            </a:r>
            <a:endParaRPr lang="en-US" dirty="0">
              <a:cs typeface="Times New Roman" pitchFamily="18" charset="0"/>
            </a:endParaRPr>
          </a:p>
          <a:p>
            <a:pPr algn="r">
              <a:lnSpc>
                <a:spcPct val="100000"/>
              </a:lnSpc>
              <a:spcBef>
                <a:spcPct val="50000"/>
              </a:spcBef>
              <a:buClrTx/>
              <a:buFontTx/>
              <a:buNone/>
              <a:defRPr/>
            </a:pPr>
            <a:r>
              <a:rPr lang="en-US" dirty="0">
                <a:cs typeface="Times New Roman" pitchFamily="18" charset="0"/>
              </a:rPr>
              <a:t>  – AETC National Resource Center</a:t>
            </a:r>
          </a:p>
          <a:p>
            <a:pPr algn="r">
              <a:lnSpc>
                <a:spcPct val="100000"/>
              </a:lnSpc>
              <a:spcBef>
                <a:spcPct val="50000"/>
              </a:spcBef>
              <a:buClrTx/>
              <a:buFontTx/>
              <a:buNone/>
              <a:defRPr/>
            </a:pPr>
            <a:r>
              <a:rPr lang="en-US" dirty="0">
                <a:cs typeface="Times New Roman" pitchFamily="18" charset="0"/>
              </a:rPr>
              <a:t>http://www.aidsetc.org</a:t>
            </a:r>
          </a:p>
          <a:p>
            <a:endParaRPr lang="en-US" dirty="0"/>
          </a:p>
        </p:txBody>
      </p:sp>
      <p:sp>
        <p:nvSpPr>
          <p:cNvPr id="1545218" name="Rectangle 2"/>
          <p:cNvSpPr>
            <a:spLocks noGrp="1" noChangeArrowheads="1"/>
          </p:cNvSpPr>
          <p:nvPr>
            <p:ph type="title"/>
          </p:nvPr>
        </p:nvSpPr>
        <p:spPr/>
        <p:txBody>
          <a:bodyPr/>
          <a:lstStyle/>
          <a:p>
            <a:r>
              <a:rPr lang="en-US" smtClean="0"/>
              <a:t>About This Presentation</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8" name="Rectangle 3"/>
          <p:cNvSpPr>
            <a:spLocks noGrp="1" noChangeArrowheads="1"/>
          </p:cNvSpPr>
          <p:nvPr>
            <p:ph sz="half" idx="10"/>
          </p:nvPr>
        </p:nvSpPr>
        <p:spPr/>
        <p:txBody>
          <a:bodyPr>
            <a:normAutofit lnSpcReduction="10000"/>
          </a:bodyPr>
          <a:lstStyle/>
          <a:p>
            <a:r>
              <a:rPr lang="en-US" smtClean="0"/>
              <a:t>Risk screening should be routine</a:t>
            </a:r>
          </a:p>
          <a:p>
            <a:r>
              <a:rPr lang="en-US" smtClean="0"/>
              <a:t>Client-centered risk-reduction messages; give specific actions to reduce risk of acquiring STIs and for transmitting HIV</a:t>
            </a:r>
          </a:p>
          <a:p>
            <a:r>
              <a:rPr lang="en-US" smtClean="0"/>
              <a:t>Routine serologic testing for syphilis at least annually; Q 3-6 months if multiple partners, unprotected intercourse, injection drug or methamphetamine use, or partners with risks</a:t>
            </a:r>
          </a:p>
          <a:p>
            <a:r>
              <a:rPr lang="en-US" smtClean="0"/>
              <a:t>Consider referral for behavioral intervention</a:t>
            </a:r>
          </a:p>
          <a:p>
            <a:r>
              <a:rPr lang="en-US" smtClean="0"/>
              <a:t>Evaluate for other STIs</a:t>
            </a:r>
            <a:endParaRPr lang="en-US" dirty="0"/>
          </a:p>
        </p:txBody>
      </p:sp>
      <p:sp>
        <p:nvSpPr>
          <p:cNvPr id="1598466" name="Rectangle 2"/>
          <p:cNvSpPr>
            <a:spLocks noGrp="1" noChangeArrowheads="1"/>
          </p:cNvSpPr>
          <p:nvPr>
            <p:ph type="title"/>
          </p:nvPr>
        </p:nvSpPr>
        <p:spPr/>
        <p:txBody>
          <a:bodyPr/>
          <a:lstStyle/>
          <a:p>
            <a:r>
              <a:rPr lang="en-US" smtClean="0"/>
              <a:t>Syphilis: Preventing Exposure</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8" name="Rectangle 3"/>
          <p:cNvSpPr>
            <a:spLocks noGrp="1" noChangeArrowheads="1"/>
          </p:cNvSpPr>
          <p:nvPr>
            <p:ph sz="half" idx="10"/>
          </p:nvPr>
        </p:nvSpPr>
        <p:spPr/>
        <p:txBody>
          <a:bodyPr>
            <a:normAutofit lnSpcReduction="10000"/>
          </a:bodyPr>
          <a:lstStyle/>
          <a:p>
            <a:r>
              <a:rPr lang="en-US" smtClean="0"/>
              <a:t>For persons exposed sexually to someone with syphilis: evaluate clinically and serologically and treat presumptively</a:t>
            </a:r>
          </a:p>
          <a:p>
            <a:pPr lvl="1"/>
            <a:r>
              <a:rPr lang="en-US" smtClean="0"/>
              <a:t>Persons exposed within the 90 days preceding diagnosis of primary, secondary, or early-latent syphilis in a sex partner may be infected even if tests are seronegative: treat presumptively</a:t>
            </a:r>
          </a:p>
          <a:p>
            <a:pPr lvl="1"/>
            <a:r>
              <a:rPr lang="en-US" smtClean="0"/>
              <a:t>Persons exposed &gt;90 days before diagnosis of primary, secondary, or early-latent syphilis in a sex partner: treat presumptively if serologic test results are not available immediately and follow-up is uncertain</a:t>
            </a:r>
          </a:p>
          <a:p>
            <a:endParaRPr lang="en-US" dirty="0"/>
          </a:p>
        </p:txBody>
      </p:sp>
      <p:sp>
        <p:nvSpPr>
          <p:cNvPr id="1598466" name="Rectangle 2"/>
          <p:cNvSpPr>
            <a:spLocks noGrp="1" noChangeArrowheads="1"/>
          </p:cNvSpPr>
          <p:nvPr>
            <p:ph type="title"/>
          </p:nvPr>
        </p:nvSpPr>
        <p:spPr/>
        <p:txBody>
          <a:bodyPr/>
          <a:lstStyle/>
          <a:p>
            <a:r>
              <a:rPr lang="en-US" smtClean="0"/>
              <a:t>Syphilis: Preventing Disease</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3"/>
          <p:cNvSpPr>
            <a:spLocks noGrp="1" noChangeArrowheads="1"/>
          </p:cNvSpPr>
          <p:nvPr>
            <p:ph sz="half" idx="10"/>
          </p:nvPr>
        </p:nvSpPr>
        <p:spPr/>
        <p:txBody>
          <a:bodyPr>
            <a:normAutofit fontScale="92500"/>
          </a:bodyPr>
          <a:lstStyle/>
          <a:p>
            <a:r>
              <a:rPr lang="en-US" smtClean="0"/>
              <a:t>Management similar to that for HIV-uninfected persons, but rates of serologic treatment failure and neurologic complications may be higher in HIV infection; closer follow-up is recommended </a:t>
            </a:r>
          </a:p>
          <a:p>
            <a:r>
              <a:rPr lang="en-US" smtClean="0"/>
              <a:t>Penicillin is treatment of choice</a:t>
            </a:r>
          </a:p>
          <a:p>
            <a:pPr lvl="1"/>
            <a:r>
              <a:rPr lang="en-US" smtClean="0"/>
              <a:t>Patients with penicillin allergy whose compliance or follow-up cannot be ensured: desensitize and treat with penicillin</a:t>
            </a:r>
          </a:p>
          <a:p>
            <a:pPr lvl="1"/>
            <a:r>
              <a:rPr lang="en-US" smtClean="0"/>
              <a:t>Use alternatives to penicillin only with close clinical and serologic monitoring</a:t>
            </a:r>
          </a:p>
          <a:p>
            <a:pPr lvl="1"/>
            <a:r>
              <a:rPr lang="en-US" smtClean="0"/>
              <a:t>Azithromycin resistance and treatment failure; especially in men who have sex with men (MSM)</a:t>
            </a:r>
            <a:endParaRPr lang="en-US" dirty="0"/>
          </a:p>
        </p:txBody>
      </p:sp>
      <p:sp>
        <p:nvSpPr>
          <p:cNvPr id="1532930" name="Rectangle 2"/>
          <p:cNvSpPr>
            <a:spLocks noGrp="1" noChangeArrowheads="1"/>
          </p:cNvSpPr>
          <p:nvPr>
            <p:ph type="title"/>
          </p:nvPr>
        </p:nvSpPr>
        <p:spPr/>
        <p:txBody>
          <a:bodyPr/>
          <a:lstStyle/>
          <a:p>
            <a:r>
              <a:rPr lang="en-US" smtClean="0"/>
              <a:t>Syphilis: Treatment</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3"/>
          <p:cNvSpPr>
            <a:spLocks noGrp="1" noChangeArrowheads="1"/>
          </p:cNvSpPr>
          <p:nvPr>
            <p:ph sz="half" idx="10"/>
          </p:nvPr>
        </p:nvSpPr>
        <p:spPr/>
        <p:txBody>
          <a:bodyPr>
            <a:normAutofit lnSpcReduction="10000"/>
          </a:bodyPr>
          <a:lstStyle/>
          <a:p>
            <a:r>
              <a:rPr lang="en-US" smtClean="0"/>
              <a:t>Early stage (primary, secondary, early-latent)</a:t>
            </a:r>
          </a:p>
          <a:p>
            <a:r>
              <a:rPr lang="en-US" smtClean="0"/>
              <a:t>Preferred: </a:t>
            </a:r>
          </a:p>
          <a:p>
            <a:pPr lvl="1"/>
            <a:r>
              <a:rPr lang="en-US" smtClean="0"/>
              <a:t>Benzathine penicillin G 2.4 million units IM, single dose</a:t>
            </a:r>
          </a:p>
          <a:p>
            <a:r>
              <a:rPr lang="en-US" smtClean="0"/>
              <a:t>Alternative (for penicillin-allergic patients; monitor closely): </a:t>
            </a:r>
          </a:p>
          <a:p>
            <a:pPr lvl="1"/>
            <a:r>
              <a:rPr lang="en-US" smtClean="0"/>
              <a:t>Doxycycline 100 mg PO BID for 14 days</a:t>
            </a:r>
          </a:p>
          <a:p>
            <a:pPr lvl="1"/>
            <a:r>
              <a:rPr lang="en-US" smtClean="0"/>
              <a:t>Ceftriaxone 1 g IM or IV QD for 10-14 days</a:t>
            </a:r>
          </a:p>
          <a:p>
            <a:pPr lvl="1"/>
            <a:r>
              <a:rPr lang="en-US" smtClean="0"/>
              <a:t>Azithromycin 2 g PO for 1 dose (note: reports of treatment failure and resistance; should not be used in MSM or pregnant women)</a:t>
            </a:r>
            <a:endParaRPr lang="en-US" dirty="0"/>
          </a:p>
        </p:txBody>
      </p:sp>
      <p:sp>
        <p:nvSpPr>
          <p:cNvPr id="1533954" name="Rectangle 2"/>
          <p:cNvSpPr>
            <a:spLocks noGrp="1" noChangeArrowheads="1"/>
          </p:cNvSpPr>
          <p:nvPr>
            <p:ph type="title"/>
          </p:nvPr>
        </p:nvSpPr>
        <p:spPr/>
        <p:txBody>
          <a:bodyPr/>
          <a:lstStyle/>
          <a:p>
            <a:r>
              <a:rPr lang="en-US" smtClean="0"/>
              <a:t>Syphilis: Treatment (2)</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0" name="Rectangle 3"/>
          <p:cNvSpPr>
            <a:spLocks noGrp="1" noChangeArrowheads="1"/>
          </p:cNvSpPr>
          <p:nvPr>
            <p:ph sz="half" idx="10"/>
          </p:nvPr>
        </p:nvSpPr>
        <p:spPr/>
        <p:txBody>
          <a:bodyPr>
            <a:normAutofit fontScale="92500" lnSpcReduction="10000"/>
          </a:bodyPr>
          <a:lstStyle/>
          <a:p>
            <a:r>
              <a:rPr lang="en-US" smtClean="0"/>
              <a:t>Late-latent (no signs of neurosyphilis)</a:t>
            </a:r>
          </a:p>
          <a:p>
            <a:r>
              <a:rPr lang="en-US" smtClean="0"/>
              <a:t>Preferred: </a:t>
            </a:r>
          </a:p>
          <a:p>
            <a:pPr lvl="1"/>
            <a:r>
              <a:rPr lang="en-US" smtClean="0"/>
              <a:t>Benzathine penicillin G 2.4 million units IM weekly for 3 weeks</a:t>
            </a:r>
          </a:p>
          <a:p>
            <a:r>
              <a:rPr lang="en-US" smtClean="0"/>
              <a:t>Alternative (for penicillin-allergic patients):</a:t>
            </a:r>
          </a:p>
          <a:p>
            <a:pPr lvl="1"/>
            <a:r>
              <a:rPr lang="en-US" smtClean="0"/>
              <a:t>Doxycycline 100 mg PO BID for 28 days (not thoroughly evaluated in HIV-infected patients; monitor closely)</a:t>
            </a:r>
          </a:p>
          <a:p>
            <a:r>
              <a:rPr lang="en-US" smtClean="0"/>
              <a:t>Late-stage (cardiovascular or gummatous)</a:t>
            </a:r>
          </a:p>
          <a:p>
            <a:r>
              <a:rPr lang="en-US" smtClean="0"/>
              <a:t>CSF examination; consult ID specialist</a:t>
            </a:r>
          </a:p>
          <a:p>
            <a:pPr lvl="1"/>
            <a:r>
              <a:rPr lang="en-US" smtClean="0"/>
              <a:t>Preferred: Benzathine penicillin G 2.4 million units IM weekly for 3 weeks</a:t>
            </a:r>
          </a:p>
          <a:p>
            <a:endParaRPr lang="en-US" dirty="0"/>
          </a:p>
        </p:txBody>
      </p:sp>
      <p:sp>
        <p:nvSpPr>
          <p:cNvPr id="1534978" name="Rectangle 2"/>
          <p:cNvSpPr>
            <a:spLocks noGrp="1" noChangeArrowheads="1"/>
          </p:cNvSpPr>
          <p:nvPr>
            <p:ph type="title"/>
          </p:nvPr>
        </p:nvSpPr>
        <p:spPr/>
        <p:txBody>
          <a:bodyPr/>
          <a:lstStyle/>
          <a:p>
            <a:r>
              <a:rPr lang="en-US" smtClean="0"/>
              <a:t>Syphilis: Treatment (3)</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4" name="Rectangle 3"/>
          <p:cNvSpPr>
            <a:spLocks noGrp="1" noChangeArrowheads="1"/>
          </p:cNvSpPr>
          <p:nvPr>
            <p:ph sz="half" idx="10"/>
          </p:nvPr>
        </p:nvSpPr>
        <p:spPr/>
        <p:txBody>
          <a:bodyPr>
            <a:normAutofit fontScale="77500" lnSpcReduction="20000"/>
          </a:bodyPr>
          <a:lstStyle/>
          <a:p>
            <a:r>
              <a:rPr lang="en-US" smtClean="0"/>
              <a:t>Neurosyphilis, otic syphilis, ocular syphilis</a:t>
            </a:r>
          </a:p>
          <a:p>
            <a:r>
              <a:rPr lang="en-US" smtClean="0"/>
              <a:t>Preferred: </a:t>
            </a:r>
          </a:p>
          <a:p>
            <a:pPr lvl="1"/>
            <a:r>
              <a:rPr lang="en-US" smtClean="0"/>
              <a:t>Aqueous crystalline penicillin G, 18-24 million units daily, as 3-4 million units IV Q4H or continuous infusion for 10-14 days </a:t>
            </a:r>
          </a:p>
          <a:p>
            <a:pPr lvl="2"/>
            <a:r>
              <a:rPr lang="en-US" smtClean="0"/>
              <a:t>Consider addition of benzathine penicillin 2.4 million units IM weekly for 3 weeks after completion of IV therapy</a:t>
            </a:r>
          </a:p>
          <a:p>
            <a:r>
              <a:rPr lang="en-US" smtClean="0"/>
              <a:t>Alternative: </a:t>
            </a:r>
          </a:p>
          <a:p>
            <a:pPr lvl="1"/>
            <a:r>
              <a:rPr lang="en-US" smtClean="0"/>
              <a:t>Procaine penicillin G 2.4 million units IM QD + probenecid 500 mg PO QID for 10-14 days </a:t>
            </a:r>
          </a:p>
          <a:p>
            <a:pPr lvl="2"/>
            <a:r>
              <a:rPr lang="en-US" smtClean="0"/>
              <a:t>Consider addition of benzathine penicillin 2.4 million units IM weekly for 3 weeks after completion of above</a:t>
            </a:r>
          </a:p>
          <a:p>
            <a:pPr lvl="2"/>
            <a:r>
              <a:rPr lang="en-US" smtClean="0"/>
              <a:t>Patients with sulfa allergy should not receive probenecid, so this regimen is not recommended for them</a:t>
            </a:r>
          </a:p>
          <a:p>
            <a:r>
              <a:rPr lang="en-US" smtClean="0"/>
              <a:t>Penicillin allergy: </a:t>
            </a:r>
          </a:p>
          <a:p>
            <a:pPr lvl="1"/>
            <a:r>
              <a:rPr lang="en-US" smtClean="0"/>
              <a:t>Desensitization to penicillin is preferred; if not feasible, ceftriaxone 2 g IM or IV QD for 10-14 days</a:t>
            </a:r>
            <a:endParaRPr lang="en-US" dirty="0"/>
          </a:p>
        </p:txBody>
      </p:sp>
      <p:sp>
        <p:nvSpPr>
          <p:cNvPr id="1536002" name="Rectangle 2"/>
          <p:cNvSpPr>
            <a:spLocks noGrp="1" noChangeArrowheads="1"/>
          </p:cNvSpPr>
          <p:nvPr>
            <p:ph type="title"/>
          </p:nvPr>
        </p:nvSpPr>
        <p:spPr/>
        <p:txBody>
          <a:bodyPr/>
          <a:lstStyle/>
          <a:p>
            <a:r>
              <a:rPr lang="en-US" smtClean="0"/>
              <a:t>Syphilis: Treatment (4)</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8" name="Rectangle 3"/>
          <p:cNvSpPr>
            <a:spLocks noGrp="1" noChangeArrowheads="1"/>
          </p:cNvSpPr>
          <p:nvPr>
            <p:ph sz="half" idx="10"/>
          </p:nvPr>
        </p:nvSpPr>
        <p:spPr/>
        <p:txBody>
          <a:bodyPr/>
          <a:lstStyle/>
          <a:p>
            <a:r>
              <a:rPr lang="en-US" smtClean="0"/>
              <a:t>No special considerations, no evidence that ART should be delayed until after treatment for syphilis</a:t>
            </a:r>
          </a:p>
          <a:p>
            <a:r>
              <a:rPr lang="en-US" smtClean="0"/>
              <a:t>IRIS is uncommon</a:t>
            </a:r>
          </a:p>
          <a:p>
            <a:r>
              <a:rPr lang="en-US" smtClean="0"/>
              <a:t>Use of ART associated with:</a:t>
            </a:r>
          </a:p>
          <a:p>
            <a:pPr lvl="1"/>
            <a:r>
              <a:rPr lang="en-US" smtClean="0"/>
              <a:t>Decreased risk of serologic failure of syphilis treatment</a:t>
            </a:r>
          </a:p>
          <a:p>
            <a:pPr lvl="1"/>
            <a:r>
              <a:rPr lang="en-US" smtClean="0"/>
              <a:t>Lower risk of neurosyphilis</a:t>
            </a:r>
          </a:p>
          <a:p>
            <a:pPr lvl="1"/>
            <a:r>
              <a:rPr lang="en-US" smtClean="0"/>
              <a:t>Normalization of CSF parameters after treatment</a:t>
            </a:r>
          </a:p>
          <a:p>
            <a:endParaRPr lang="en-US" dirty="0"/>
          </a:p>
        </p:txBody>
      </p:sp>
      <p:sp>
        <p:nvSpPr>
          <p:cNvPr id="1537026" name="Rectangle 2"/>
          <p:cNvSpPr>
            <a:spLocks noGrp="1" noChangeArrowheads="1"/>
          </p:cNvSpPr>
          <p:nvPr>
            <p:ph type="title"/>
          </p:nvPr>
        </p:nvSpPr>
        <p:spPr/>
        <p:txBody>
          <a:bodyPr/>
          <a:lstStyle/>
          <a:p>
            <a:r>
              <a:rPr lang="en-US" smtClean="0"/>
              <a:t>Syphilis: Starting ART</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8" name="Rectangle 3"/>
          <p:cNvSpPr>
            <a:spLocks noGrp="1" noChangeArrowheads="1"/>
          </p:cNvSpPr>
          <p:nvPr>
            <p:ph sz="half" idx="10"/>
          </p:nvPr>
        </p:nvSpPr>
        <p:spPr/>
        <p:txBody>
          <a:bodyPr>
            <a:normAutofit fontScale="85000" lnSpcReduction="20000"/>
          </a:bodyPr>
          <a:lstStyle/>
          <a:p>
            <a:r>
              <a:rPr lang="en-US" smtClean="0"/>
              <a:t>Monitor clinical and serologic response to treatment; assure at least 4-fold decline from titer done at time of treatment:</a:t>
            </a:r>
          </a:p>
          <a:p>
            <a:pPr lvl="1"/>
            <a:r>
              <a:rPr lang="en-US" smtClean="0"/>
              <a:t>Early stage: at 3, 6, 9, 12, 24 months </a:t>
            </a:r>
          </a:p>
          <a:p>
            <a:pPr lvl="1"/>
            <a:r>
              <a:rPr lang="en-US" smtClean="0"/>
              <a:t>Late-latent: at  6, 12, 18, 24 months</a:t>
            </a:r>
          </a:p>
          <a:p>
            <a:r>
              <a:rPr lang="en-US" smtClean="0"/>
              <a:t>Consider treatment failure: persistence or recurrence in clinical signs and symptoms or sustained 4-fold increase in nontreponemal test titer </a:t>
            </a:r>
          </a:p>
          <a:p>
            <a:r>
              <a:rPr lang="en-US" smtClean="0"/>
              <a:t>Neurosyphilis: if CSF pleocytosis present initially, repeat CSF exam at 6 months; also repeat if symptoms recur or nontreponemal titer increases by 4-fold</a:t>
            </a:r>
          </a:p>
          <a:p>
            <a:pPr lvl="1"/>
            <a:r>
              <a:rPr lang="en-US" smtClean="0"/>
              <a:t>Consider retreatment if no decrease in CSF WBC by 6 months or if WBC not normal by 2 years</a:t>
            </a:r>
            <a:endParaRPr lang="en-US" dirty="0" smtClean="0"/>
          </a:p>
        </p:txBody>
      </p:sp>
      <p:sp>
        <p:nvSpPr>
          <p:cNvPr id="1537026" name="Rectangle 2"/>
          <p:cNvSpPr>
            <a:spLocks noGrp="1" noChangeArrowheads="1"/>
          </p:cNvSpPr>
          <p:nvPr>
            <p:ph type="title"/>
          </p:nvPr>
        </p:nvSpPr>
        <p:spPr/>
        <p:txBody>
          <a:bodyPr/>
          <a:lstStyle/>
          <a:p>
            <a:r>
              <a:rPr lang="en-US" smtClean="0"/>
              <a:t>Syphilis: Monitoring and Adverse Events</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8" name="Rectangle 3"/>
          <p:cNvSpPr>
            <a:spLocks noGrp="1" noChangeArrowheads="1"/>
          </p:cNvSpPr>
          <p:nvPr>
            <p:ph sz="half" idx="10"/>
          </p:nvPr>
        </p:nvSpPr>
        <p:spPr/>
        <p:txBody>
          <a:bodyPr/>
          <a:lstStyle/>
          <a:p>
            <a:r>
              <a:rPr lang="en-US" altLang="en-US" smtClean="0"/>
              <a:t>After successful treatment, nontreponemal tests may remain </a:t>
            </a:r>
            <a:r>
              <a:rPr lang="ja-JP" altLang="en-US" smtClean="0"/>
              <a:t>“</a:t>
            </a:r>
            <a:r>
              <a:rPr lang="en-US" altLang="ja-JP" smtClean="0"/>
              <a:t>serofast,</a:t>
            </a:r>
            <a:r>
              <a:rPr lang="ja-JP" altLang="en-US" smtClean="0"/>
              <a:t>”</a:t>
            </a:r>
            <a:r>
              <a:rPr lang="en-US" altLang="ja-JP" smtClean="0"/>
              <a:t> ie, </a:t>
            </a:r>
            <a:r>
              <a:rPr lang="en-US" altLang="en-US" smtClean="0"/>
              <a:t>reactive at stable titer, usually low (≤1:8)</a:t>
            </a:r>
          </a:p>
          <a:p>
            <a:r>
              <a:rPr lang="en-US" altLang="en-US" smtClean="0"/>
              <a:t>Sustained ≥4-fold increase in titer indicates reinfection </a:t>
            </a:r>
          </a:p>
        </p:txBody>
      </p:sp>
      <p:sp>
        <p:nvSpPr>
          <p:cNvPr id="1537026" name="Rectangle 2"/>
          <p:cNvSpPr>
            <a:spLocks noGrp="1" noChangeArrowheads="1"/>
          </p:cNvSpPr>
          <p:nvPr>
            <p:ph type="title"/>
          </p:nvPr>
        </p:nvSpPr>
        <p:spPr/>
        <p:txBody>
          <a:bodyPr/>
          <a:lstStyle/>
          <a:p>
            <a:r>
              <a:rPr lang="en-US" smtClean="0"/>
              <a:t>Syphilis: Monitoring and Adverse Events (2)</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8" name="Rectangle 3"/>
          <p:cNvSpPr>
            <a:spLocks noGrp="1" noChangeArrowheads="1"/>
          </p:cNvSpPr>
          <p:nvPr>
            <p:ph sz="half" idx="10"/>
          </p:nvPr>
        </p:nvSpPr>
        <p:spPr/>
        <p:txBody>
          <a:bodyPr/>
          <a:lstStyle/>
          <a:p>
            <a:r>
              <a:rPr lang="en-US" smtClean="0"/>
              <a:t>Jarisch-Herxheimer reaction may occur in the first 24 hours after start of syphilis treatment</a:t>
            </a:r>
          </a:p>
          <a:p>
            <a:pPr lvl="1"/>
            <a:r>
              <a:rPr lang="en-US" smtClean="0"/>
              <a:t>Fever, headache, myalgia</a:t>
            </a:r>
          </a:p>
          <a:p>
            <a:pPr lvl="1"/>
            <a:r>
              <a:rPr lang="en-US" smtClean="0"/>
              <a:t>Manage symptoms with antipyretics</a:t>
            </a:r>
          </a:p>
          <a:p>
            <a:pPr lvl="1"/>
            <a:r>
              <a:rPr lang="en-US" smtClean="0"/>
              <a:t>Most frequent in those with early syphilis, high nontreponemal titers, and prior penicillin treatment</a:t>
            </a:r>
            <a:endParaRPr lang="en-US" dirty="0" smtClean="0"/>
          </a:p>
        </p:txBody>
      </p:sp>
      <p:sp>
        <p:nvSpPr>
          <p:cNvPr id="1537026" name="Rectangle 2"/>
          <p:cNvSpPr>
            <a:spLocks noGrp="1" noChangeArrowheads="1"/>
          </p:cNvSpPr>
          <p:nvPr>
            <p:ph type="title"/>
          </p:nvPr>
        </p:nvSpPr>
        <p:spPr/>
        <p:txBody>
          <a:bodyPr/>
          <a:lstStyle/>
          <a:p>
            <a:r>
              <a:rPr lang="en-US" smtClean="0"/>
              <a:t>Syphilis: Monitoring and Adverse Events (3)</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3"/>
          <p:cNvSpPr>
            <a:spLocks noGrp="1" noChangeArrowheads="1"/>
          </p:cNvSpPr>
          <p:nvPr>
            <p:ph type="body" idx="1"/>
          </p:nvPr>
        </p:nvSpPr>
        <p:spPr>
          <a:xfrm>
            <a:off x="721975" y="2722034"/>
            <a:ext cx="6135687" cy="2992966"/>
          </a:xfrm>
        </p:spPr>
        <p:txBody>
          <a:bodyPr>
            <a:normAutofit/>
          </a:bodyPr>
          <a:lstStyle/>
          <a:p>
            <a:pPr marL="742199" lvl="1" indent="-285750">
              <a:buFont typeface="Wingdings" panose="05000000000000000000" pitchFamily="2" charset="2"/>
              <a:buChar char="§"/>
            </a:pPr>
            <a:r>
              <a:rPr lang="en-US" dirty="0" smtClean="0"/>
              <a:t>Epidemiology</a:t>
            </a:r>
          </a:p>
          <a:p>
            <a:pPr marL="742199" lvl="1" indent="-285750">
              <a:buFont typeface="Wingdings" panose="05000000000000000000" pitchFamily="2" charset="2"/>
              <a:buChar char="§"/>
            </a:pPr>
            <a:r>
              <a:rPr lang="en-US" dirty="0" smtClean="0"/>
              <a:t>Clinical Manifestations</a:t>
            </a:r>
          </a:p>
          <a:p>
            <a:pPr marL="742199" lvl="1" indent="-285750">
              <a:buFont typeface="Wingdings" panose="05000000000000000000" pitchFamily="2" charset="2"/>
              <a:buChar char="§"/>
            </a:pPr>
            <a:r>
              <a:rPr lang="en-US" dirty="0" smtClean="0"/>
              <a:t>Diagnosis</a:t>
            </a:r>
          </a:p>
          <a:p>
            <a:pPr marL="742199" lvl="1" indent="-285750">
              <a:buFont typeface="Wingdings" panose="05000000000000000000" pitchFamily="2" charset="2"/>
              <a:buChar char="§"/>
            </a:pPr>
            <a:r>
              <a:rPr lang="en-US" dirty="0" smtClean="0"/>
              <a:t>Prevention</a:t>
            </a:r>
          </a:p>
          <a:p>
            <a:pPr marL="742199" lvl="1" indent="-285750">
              <a:buFont typeface="Wingdings" panose="05000000000000000000" pitchFamily="2" charset="2"/>
              <a:buChar char="§"/>
            </a:pPr>
            <a:r>
              <a:rPr lang="en-US" dirty="0" smtClean="0"/>
              <a:t>Treatment</a:t>
            </a:r>
          </a:p>
          <a:p>
            <a:pPr marL="742199" lvl="1" indent="-285750">
              <a:buFont typeface="Wingdings" panose="05000000000000000000" pitchFamily="2" charset="2"/>
              <a:buChar char="§"/>
            </a:pPr>
            <a:r>
              <a:rPr lang="en-US" dirty="0" smtClean="0"/>
              <a:t>Considerations in Pregnancy</a:t>
            </a:r>
          </a:p>
          <a:p>
            <a:pPr lvl="1"/>
            <a:endParaRPr lang="en-US" dirty="0" smtClean="0"/>
          </a:p>
          <a:p>
            <a:pPr lvl="1"/>
            <a:endParaRPr lang="en-US" dirty="0" smtClean="0"/>
          </a:p>
          <a:p>
            <a:endParaRPr lang="en-US" dirty="0"/>
          </a:p>
        </p:txBody>
      </p:sp>
      <p:sp>
        <p:nvSpPr>
          <p:cNvPr id="1488898" name="Rectangle 2"/>
          <p:cNvSpPr>
            <a:spLocks noGrp="1" noChangeArrowheads="1"/>
          </p:cNvSpPr>
          <p:nvPr>
            <p:ph type="title"/>
          </p:nvPr>
        </p:nvSpPr>
        <p:spPr/>
        <p:txBody>
          <a:bodyPr/>
          <a:lstStyle/>
          <a:p>
            <a:r>
              <a:rPr lang="en-US" dirty="0"/>
              <a:t>Syphilis</a:t>
            </a:r>
            <a:endParaRPr lang="en-US" dirty="0" smtClean="0"/>
          </a:p>
        </p:txBody>
      </p:sp>
      <p:sp>
        <p:nvSpPr>
          <p:cNvPr id="8" name="Date Placeholder 7"/>
          <p:cNvSpPr>
            <a:spLocks noGrp="1"/>
          </p:cNvSpPr>
          <p:nvPr>
            <p:ph type="dt" sz="half" idx="2"/>
          </p:nvPr>
        </p:nvSpPr>
        <p:spPr/>
        <p:txBody>
          <a:bodyPr/>
          <a:lstStyle/>
          <a:p>
            <a:pPr algn="r">
              <a:defRPr/>
            </a:pPr>
            <a:r>
              <a:rPr lang="en-US" smtClean="0"/>
              <a:t>June 2013</a:t>
            </a:r>
            <a:endParaRPr lang="en-US" dirty="0"/>
          </a:p>
        </p:txBody>
      </p:sp>
      <p:sp>
        <p:nvSpPr>
          <p:cNvPr id="9" name="Footer Placeholder 8"/>
          <p:cNvSpPr>
            <a:spLocks noGrp="1"/>
          </p:cNvSpPr>
          <p:nvPr>
            <p:ph type="ftr" sz="quarter" idx="3"/>
          </p:nvPr>
        </p:nvSpPr>
        <p:spPr/>
        <p:txBody>
          <a:bodyPr/>
          <a:lstStyle/>
          <a:p>
            <a:pPr algn="ctr">
              <a:defRPr/>
            </a:pPr>
            <a:r>
              <a:rPr lang="en-US" smtClean="0"/>
              <a:t>www.aidsetc.org</a:t>
            </a:r>
            <a:endParaRPr lang="en-US" dirty="0"/>
          </a:p>
        </p:txBody>
      </p:sp>
      <p:sp>
        <p:nvSpPr>
          <p:cNvPr id="10" name="Slide Number Placeholder 9"/>
          <p:cNvSpPr>
            <a:spLocks noGrp="1"/>
          </p:cNvSpPr>
          <p:nvPr>
            <p:ph type="sldNum" sz="quarter" idx="12"/>
          </p:nvPr>
        </p:nvSpPr>
        <p:spPr/>
        <p:txBody>
          <a:bodyPr/>
          <a:lstStyle/>
          <a:p>
            <a:pPr>
              <a:defRPr/>
            </a:pPr>
            <a:fld id="{A501EF95-06B9-4A17-97D3-53F4F60660A2}"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2" name="Rectangle 3"/>
          <p:cNvSpPr>
            <a:spLocks noGrp="1" noChangeArrowheads="1"/>
          </p:cNvSpPr>
          <p:nvPr>
            <p:ph sz="half" idx="10"/>
          </p:nvPr>
        </p:nvSpPr>
        <p:spPr/>
        <p:txBody>
          <a:bodyPr>
            <a:normAutofit fontScale="92500" lnSpcReduction="20000"/>
          </a:bodyPr>
          <a:lstStyle/>
          <a:p>
            <a:r>
              <a:rPr lang="en-US" altLang="en-US" smtClean="0"/>
              <a:t>Early stage </a:t>
            </a:r>
          </a:p>
          <a:p>
            <a:r>
              <a:rPr lang="en-US" altLang="en-US" smtClean="0"/>
              <a:t>Consider CSF evaluation and retreatment if:</a:t>
            </a:r>
          </a:p>
          <a:p>
            <a:pPr lvl="1"/>
            <a:r>
              <a:rPr lang="en-US" altLang="en-US" smtClean="0"/>
              <a:t>≤4-fold decrease in serum nontreponemal test titer 6-12 months after therapy, or</a:t>
            </a:r>
          </a:p>
          <a:p>
            <a:pPr lvl="1"/>
            <a:r>
              <a:rPr lang="en-US" altLang="en-US" smtClean="0"/>
              <a:t>Sustained 4-fold increase in titer after initial 4-fold reduction after treatment, or</a:t>
            </a:r>
          </a:p>
          <a:p>
            <a:pPr lvl="1"/>
            <a:r>
              <a:rPr lang="en-US" altLang="en-US" smtClean="0"/>
              <a:t>Persistent or recurring signs or symptoms of syphilis</a:t>
            </a:r>
          </a:p>
          <a:p>
            <a:r>
              <a:rPr lang="en-US" altLang="en-US" smtClean="0"/>
              <a:t>Reinfection is difficult to document and treatment failure is difficult to rule out</a:t>
            </a:r>
          </a:p>
          <a:p>
            <a:pPr lvl="1"/>
            <a:r>
              <a:rPr lang="en-US" altLang="en-US" smtClean="0"/>
              <a:t>If no appropriate titer response after CSF evaluation and retreatment, management is unclear </a:t>
            </a:r>
          </a:p>
          <a:p>
            <a:pPr lvl="1"/>
            <a:r>
              <a:rPr lang="en-US" altLang="en-US" smtClean="0"/>
              <a:t>&gt;15% of early syphilis patients (HIV infected and uninfected) do not have 4-fold decline in titer after treatment</a:t>
            </a:r>
          </a:p>
          <a:p>
            <a:pPr lvl="1"/>
            <a:endParaRPr lang="en-US" altLang="en-US" smtClean="0"/>
          </a:p>
        </p:txBody>
      </p:sp>
      <p:sp>
        <p:nvSpPr>
          <p:cNvPr id="1538050" name="Rectangle 2"/>
          <p:cNvSpPr>
            <a:spLocks noGrp="1" noChangeArrowheads="1"/>
          </p:cNvSpPr>
          <p:nvPr>
            <p:ph type="title"/>
          </p:nvPr>
        </p:nvSpPr>
        <p:spPr/>
        <p:txBody>
          <a:bodyPr/>
          <a:lstStyle/>
          <a:p>
            <a:r>
              <a:rPr lang="en-US" smtClean="0"/>
              <a:t>Syphilis: Treatment Failure</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2" name="Rectangle 3"/>
          <p:cNvSpPr>
            <a:spLocks noGrp="1" noChangeArrowheads="1"/>
          </p:cNvSpPr>
          <p:nvPr>
            <p:ph sz="half" idx="10"/>
          </p:nvPr>
        </p:nvSpPr>
        <p:spPr/>
        <p:txBody>
          <a:bodyPr/>
          <a:lstStyle/>
          <a:p>
            <a:r>
              <a:rPr lang="en-US" smtClean="0"/>
              <a:t>Early stage </a:t>
            </a:r>
          </a:p>
          <a:p>
            <a:r>
              <a:rPr lang="en-US" smtClean="0"/>
              <a:t>Retreatment: benzathine penicillin G, 2.4 million units weekly for 3 weeks (if neurosyphilis present, treat for that)</a:t>
            </a:r>
            <a:endParaRPr lang="en-US" dirty="0" smtClean="0"/>
          </a:p>
        </p:txBody>
      </p:sp>
      <p:sp>
        <p:nvSpPr>
          <p:cNvPr id="1538050" name="Rectangle 2"/>
          <p:cNvSpPr>
            <a:spLocks noGrp="1" noChangeArrowheads="1"/>
          </p:cNvSpPr>
          <p:nvPr>
            <p:ph type="title"/>
          </p:nvPr>
        </p:nvSpPr>
        <p:spPr/>
        <p:txBody>
          <a:bodyPr/>
          <a:lstStyle/>
          <a:p>
            <a:r>
              <a:rPr lang="en-US" smtClean="0"/>
              <a:t>Syphilis: Treatment Failure (2)</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6" name="Rectangle 3"/>
          <p:cNvSpPr>
            <a:spLocks noGrp="1" noChangeArrowheads="1"/>
          </p:cNvSpPr>
          <p:nvPr>
            <p:ph sz="half" idx="10"/>
          </p:nvPr>
        </p:nvSpPr>
        <p:spPr/>
        <p:txBody>
          <a:bodyPr>
            <a:normAutofit lnSpcReduction="10000"/>
          </a:bodyPr>
          <a:lstStyle/>
          <a:p>
            <a:r>
              <a:rPr lang="en-US" altLang="en-US" smtClean="0"/>
              <a:t>Late-latent stage</a:t>
            </a:r>
          </a:p>
          <a:p>
            <a:r>
              <a:rPr lang="en-US" altLang="en-US" smtClean="0"/>
              <a:t>Repeat CSF exam and retreat if:</a:t>
            </a:r>
          </a:p>
          <a:p>
            <a:pPr lvl="1"/>
            <a:r>
              <a:rPr lang="en-US" altLang="en-US" smtClean="0"/>
              <a:t>Clinical signs or symptoms of syphilis, or</a:t>
            </a:r>
          </a:p>
          <a:p>
            <a:pPr lvl="1"/>
            <a:r>
              <a:rPr lang="en-US" altLang="en-US" smtClean="0"/>
              <a:t>Sustained 4-fold increase in titer after initial reduction after treatment, or</a:t>
            </a:r>
          </a:p>
          <a:p>
            <a:pPr lvl="1"/>
            <a:r>
              <a:rPr lang="en-US" altLang="en-US" smtClean="0"/>
              <a:t>≤4-fold decrease in serum nontreponemal test titer within 12-24 months after therapy</a:t>
            </a:r>
          </a:p>
          <a:p>
            <a:r>
              <a:rPr lang="en-US" altLang="en-US" smtClean="0"/>
              <a:t>Treatment: benzathine penicillin G, 2.4 million units weekly for 3 weeks (if neurosyphilis present, treat for that)</a:t>
            </a:r>
          </a:p>
          <a:p>
            <a:endParaRPr lang="en-US" altLang="en-US" smtClean="0"/>
          </a:p>
        </p:txBody>
      </p:sp>
      <p:sp>
        <p:nvSpPr>
          <p:cNvPr id="1539074" name="Rectangle 2"/>
          <p:cNvSpPr>
            <a:spLocks noGrp="1" noChangeArrowheads="1"/>
          </p:cNvSpPr>
          <p:nvPr>
            <p:ph type="title"/>
          </p:nvPr>
        </p:nvSpPr>
        <p:spPr/>
        <p:txBody>
          <a:bodyPr/>
          <a:lstStyle/>
          <a:p>
            <a:r>
              <a:rPr lang="en-US" smtClean="0"/>
              <a:t>Syphilis: Treatment Failure (3)</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50" name="Rectangle 3"/>
          <p:cNvSpPr>
            <a:spLocks noGrp="1" noChangeArrowheads="1"/>
          </p:cNvSpPr>
          <p:nvPr>
            <p:ph sz="half" idx="10"/>
          </p:nvPr>
        </p:nvSpPr>
        <p:spPr/>
        <p:txBody>
          <a:bodyPr/>
          <a:lstStyle/>
          <a:p>
            <a:r>
              <a:rPr lang="en-US" smtClean="0"/>
              <a:t>Neurosyphilis</a:t>
            </a:r>
          </a:p>
          <a:p>
            <a:r>
              <a:rPr lang="en-US" smtClean="0"/>
              <a:t>Consider retreatment if: </a:t>
            </a:r>
          </a:p>
          <a:p>
            <a:pPr lvl="1"/>
            <a:r>
              <a:rPr lang="en-US" smtClean="0"/>
              <a:t>CSF WBC count has not decreased 6 months after completion of treatment, or</a:t>
            </a:r>
          </a:p>
          <a:p>
            <a:pPr lvl="1"/>
            <a:r>
              <a:rPr lang="en-US" smtClean="0"/>
              <a:t>CSF WBC count is not normal 2 years after treatment</a:t>
            </a:r>
            <a:endParaRPr lang="en-US" dirty="0"/>
          </a:p>
        </p:txBody>
      </p:sp>
      <p:sp>
        <p:nvSpPr>
          <p:cNvPr id="1540098" name="Rectangle 2"/>
          <p:cNvSpPr>
            <a:spLocks noGrp="1" noChangeArrowheads="1"/>
          </p:cNvSpPr>
          <p:nvPr>
            <p:ph type="title"/>
          </p:nvPr>
        </p:nvSpPr>
        <p:spPr/>
        <p:txBody>
          <a:bodyPr/>
          <a:lstStyle/>
          <a:p>
            <a:r>
              <a:rPr lang="en-US" smtClean="0"/>
              <a:t>Syphilis: Treatment Failure (4)</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sz="half" idx="10"/>
          </p:nvPr>
        </p:nvSpPr>
        <p:spPr/>
        <p:txBody>
          <a:bodyPr/>
          <a:lstStyle/>
          <a:p>
            <a:r>
              <a:rPr lang="en-US" dirty="0">
                <a:latin typeface="Arial" charset="0"/>
                <a:ea typeface="ＭＳ Ｐゴシック" charset="0"/>
              </a:rPr>
              <a:t>Secondary prevention and maintenance therapy not indicated</a:t>
            </a:r>
          </a:p>
          <a:p>
            <a:pPr marL="114112" indent="0">
              <a:buNone/>
            </a:pPr>
            <a:endParaRPr lang="en-US" dirty="0"/>
          </a:p>
        </p:txBody>
      </p:sp>
      <p:sp>
        <p:nvSpPr>
          <p:cNvPr id="15" name="Title 14"/>
          <p:cNvSpPr>
            <a:spLocks noGrp="1"/>
          </p:cNvSpPr>
          <p:nvPr>
            <p:ph type="title"/>
          </p:nvPr>
        </p:nvSpPr>
        <p:spPr/>
        <p:txBody>
          <a:bodyPr/>
          <a:lstStyle/>
          <a:p>
            <a:r>
              <a:rPr lang="en-US" dirty="0"/>
              <a:t>Syphilis: Preventing </a:t>
            </a:r>
            <a:r>
              <a:rPr lang="en-US" dirty="0" smtClean="0"/>
              <a:t>Recurrence</a:t>
            </a:r>
            <a:endParaRPr lang="en-US" dirty="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8" name="Rectangle 3"/>
          <p:cNvSpPr>
            <a:spLocks noGrp="1" noChangeArrowheads="1"/>
          </p:cNvSpPr>
          <p:nvPr>
            <p:ph sz="half" idx="10"/>
          </p:nvPr>
        </p:nvSpPr>
        <p:spPr/>
        <p:txBody>
          <a:bodyPr>
            <a:normAutofit lnSpcReduction="10000"/>
          </a:bodyPr>
          <a:lstStyle/>
          <a:p>
            <a:r>
              <a:rPr lang="en-US" smtClean="0"/>
              <a:t>Screening:</a:t>
            </a:r>
          </a:p>
          <a:p>
            <a:pPr lvl="1"/>
            <a:r>
              <a:rPr lang="en-US" smtClean="0"/>
              <a:t>At 1st prenatal visit in all women; in high-prevalence areas or high-risk women, repeat  early in 3rd trimester and at delivery </a:t>
            </a:r>
          </a:p>
          <a:p>
            <a:r>
              <a:rPr lang="en-US" smtClean="0"/>
              <a:t>Transmission to the fetus and adverse pregnancy outcomes highest with early-stage syphilis</a:t>
            </a:r>
          </a:p>
          <a:p>
            <a:r>
              <a:rPr lang="en-US" smtClean="0"/>
              <a:t>Pregnancy does not alter the clinical course or diagnostic test results of syphilis in adults</a:t>
            </a:r>
          </a:p>
          <a:p>
            <a:r>
              <a:rPr lang="en-US" smtClean="0"/>
              <a:t>Syphilis associated with increased risk of perinatal HIV transmission to infants</a:t>
            </a:r>
            <a:endParaRPr lang="en-US" dirty="0"/>
          </a:p>
        </p:txBody>
      </p:sp>
      <p:sp>
        <p:nvSpPr>
          <p:cNvPr id="1542146" name="Rectangle 2"/>
          <p:cNvSpPr>
            <a:spLocks noGrp="1" noChangeArrowheads="1"/>
          </p:cNvSpPr>
          <p:nvPr>
            <p:ph type="title"/>
          </p:nvPr>
        </p:nvSpPr>
        <p:spPr/>
        <p:txBody>
          <a:bodyPr/>
          <a:lstStyle/>
          <a:p>
            <a:r>
              <a:rPr lang="en-US" smtClean="0"/>
              <a:t>Syphilis: Considerations in Pregnancy </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2" name="Rectangle 3"/>
          <p:cNvSpPr>
            <a:spLocks noGrp="1" noChangeArrowheads="1"/>
          </p:cNvSpPr>
          <p:nvPr>
            <p:ph sz="half" idx="10"/>
          </p:nvPr>
        </p:nvSpPr>
        <p:spPr/>
        <p:txBody>
          <a:bodyPr>
            <a:normAutofit fontScale="85000" lnSpcReduction="20000"/>
          </a:bodyPr>
          <a:lstStyle/>
          <a:p>
            <a:r>
              <a:rPr lang="en-US" smtClean="0"/>
              <a:t>Use penicillin, if possible, as in nonpregnant HIV-infected adults</a:t>
            </a:r>
          </a:p>
          <a:p>
            <a:r>
              <a:rPr lang="en-US" smtClean="0"/>
              <a:t>Penicillin is effective for preventing syphilis transmission to the fetus and for treatment of fetal infection</a:t>
            </a:r>
          </a:p>
          <a:p>
            <a:r>
              <a:rPr lang="en-US" smtClean="0"/>
              <a:t>Optimal penicillin regimen is not clear</a:t>
            </a:r>
          </a:p>
          <a:p>
            <a:pPr lvl="1"/>
            <a:r>
              <a:rPr lang="en-US" smtClean="0"/>
              <a:t>In early syphilis, consider second injection of benzathine penicillin G 1 week after first dose</a:t>
            </a:r>
          </a:p>
          <a:p>
            <a:r>
              <a:rPr lang="en-US" smtClean="0"/>
              <a:t>No alternatives to penicillin proven effective and safe for treatment of syphilis during pregnancy or prevention of fetal infection</a:t>
            </a:r>
          </a:p>
          <a:p>
            <a:r>
              <a:rPr lang="en-US" smtClean="0"/>
              <a:t>Pregnant women with syphilis and history of penicillin allergy should undergo desensitization and treatment with penicillin</a:t>
            </a:r>
            <a:endParaRPr lang="en-US" dirty="0"/>
          </a:p>
        </p:txBody>
      </p:sp>
      <p:sp>
        <p:nvSpPr>
          <p:cNvPr id="1599490" name="Rectangle 2"/>
          <p:cNvSpPr>
            <a:spLocks noGrp="1" noChangeArrowheads="1"/>
          </p:cNvSpPr>
          <p:nvPr>
            <p:ph type="title"/>
          </p:nvPr>
        </p:nvSpPr>
        <p:spPr>
          <a:xfrm>
            <a:off x="457202" y="274639"/>
            <a:ext cx="8762998" cy="1143000"/>
          </a:xfrm>
        </p:spPr>
        <p:txBody>
          <a:bodyPr/>
          <a:lstStyle/>
          <a:p>
            <a:r>
              <a:rPr lang="en-US" dirty="0" smtClean="0"/>
              <a:t>Syphilis: Considerations in Pregnancy (2)</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6" name="Rectangle 3"/>
          <p:cNvSpPr>
            <a:spLocks noGrp="1" noChangeArrowheads="1"/>
          </p:cNvSpPr>
          <p:nvPr>
            <p:ph sz="half" idx="10"/>
          </p:nvPr>
        </p:nvSpPr>
        <p:spPr/>
        <p:txBody>
          <a:bodyPr>
            <a:normAutofit fontScale="92500" lnSpcReduction="10000"/>
          </a:bodyPr>
          <a:lstStyle/>
          <a:p>
            <a:r>
              <a:rPr lang="en-US" altLang="en-US" smtClean="0"/>
              <a:t>Jarisch-Herxheimer reaction in 2nd half of pregnancy may precipitate preterm labor or fetal distress</a:t>
            </a:r>
          </a:p>
          <a:p>
            <a:r>
              <a:rPr lang="en-US" altLang="en-US" smtClean="0"/>
              <a:t>In 2nd half of pregnancy, sonographic evaluation for fetal or placental syphilis</a:t>
            </a:r>
          </a:p>
          <a:p>
            <a:r>
              <a:rPr lang="en-US" altLang="en-US" smtClean="0"/>
              <a:t>Consult with OB specialists</a:t>
            </a:r>
          </a:p>
          <a:p>
            <a:r>
              <a:rPr lang="en-US" altLang="en-US" smtClean="0"/>
              <a:t>After treatment, repeat serologic titers in 3rd trimester and at delivery</a:t>
            </a:r>
          </a:p>
          <a:p>
            <a:pPr lvl="1"/>
            <a:r>
              <a:rPr lang="en-US" altLang="en-US" smtClean="0"/>
              <a:t>Insufficient data on serologic responses after therapy</a:t>
            </a:r>
          </a:p>
          <a:p>
            <a:pPr lvl="1"/>
            <a:r>
              <a:rPr lang="en-US" altLang="en-US" smtClean="0"/>
              <a:t>Treatment likely inadequate if delivery ≤30 days of treatment, if woman has sign of infection at delivery, or if maternal titer is 4-fold higher than pretreatment titer</a:t>
            </a:r>
          </a:p>
        </p:txBody>
      </p:sp>
      <p:sp>
        <p:nvSpPr>
          <p:cNvPr id="1600514" name="Rectangle 2"/>
          <p:cNvSpPr>
            <a:spLocks noGrp="1" noChangeArrowheads="1"/>
          </p:cNvSpPr>
          <p:nvPr>
            <p:ph type="title"/>
          </p:nvPr>
        </p:nvSpPr>
        <p:spPr/>
        <p:txBody>
          <a:bodyPr/>
          <a:lstStyle/>
          <a:p>
            <a:r>
              <a:rPr lang="en-US" smtClean="0"/>
              <a:t>Syphilis: Considerations in Pregnancy (3) </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70" name="Rectangle 3"/>
          <p:cNvSpPr>
            <a:spLocks noGrp="1" noChangeArrowheads="1"/>
          </p:cNvSpPr>
          <p:nvPr>
            <p:ph sz="half" idx="10"/>
          </p:nvPr>
        </p:nvSpPr>
        <p:spPr/>
        <p:txBody>
          <a:bodyPr/>
          <a:lstStyle/>
          <a:p>
            <a:r>
              <a:rPr lang="en-US" smtClean="0"/>
              <a:t>http://www.aidsetc.org</a:t>
            </a:r>
          </a:p>
          <a:p>
            <a:r>
              <a:rPr lang="en-US" smtClean="0"/>
              <a:t>http://aidsinfo.nih.gov</a:t>
            </a:r>
          </a:p>
          <a:p>
            <a:endParaRPr lang="en-US"/>
          </a:p>
        </p:txBody>
      </p:sp>
      <p:sp>
        <p:nvSpPr>
          <p:cNvPr id="617474" name="Rectangle 2"/>
          <p:cNvSpPr>
            <a:spLocks noGrp="1" noChangeArrowheads="1"/>
          </p:cNvSpPr>
          <p:nvPr>
            <p:ph type="title"/>
          </p:nvPr>
        </p:nvSpPr>
        <p:spPr/>
        <p:txBody>
          <a:bodyPr/>
          <a:lstStyle/>
          <a:p>
            <a:r>
              <a:rPr lang="en-US" smtClean="0"/>
              <a:t>Websites to Access the Guidelines</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sz="half" idx="10"/>
          </p:nvPr>
        </p:nvSpPr>
        <p:spPr/>
        <p:txBody>
          <a:bodyPr/>
          <a:lstStyle/>
          <a:p>
            <a:pPr marL="342900" indent="-342900">
              <a:buFont typeface="Wingdings" charset="0"/>
              <a:buChar char="§"/>
              <a:defRPr/>
            </a:pPr>
            <a:r>
              <a:rPr lang="en-US" sz="2600" dirty="0">
                <a:latin typeface="Arial" charset="0"/>
                <a:ea typeface="ＭＳ Ｐゴシック" charset="0"/>
              </a:rPr>
              <a:t>This presentation was prepared by Susa Coffey, MD, for the AETC National Resource Center in June 2013</a:t>
            </a:r>
          </a:p>
          <a:p>
            <a:pPr marL="342900" indent="-342900">
              <a:buFont typeface="Wingdings" charset="0"/>
              <a:buChar char="§"/>
              <a:defRPr/>
            </a:pPr>
            <a:r>
              <a:rPr lang="en-US" sz="2600" dirty="0">
                <a:latin typeface="Arial" charset="0"/>
                <a:ea typeface="ＭＳ Ｐゴシック" charset="0"/>
              </a:rPr>
              <a:t>See the AETC NRC website for the most current version of this </a:t>
            </a:r>
            <a:r>
              <a:rPr lang="en-US" sz="2600" dirty="0" smtClean="0">
                <a:latin typeface="Arial" charset="0"/>
                <a:ea typeface="ＭＳ Ｐゴシック" charset="0"/>
              </a:rPr>
              <a:t>presentation: http</a:t>
            </a:r>
            <a:r>
              <a:rPr lang="en-US" sz="2600" dirty="0">
                <a:latin typeface="Arial" charset="0"/>
                <a:ea typeface="ＭＳ Ｐゴシック" charset="0"/>
              </a:rPr>
              <a:t>://www.aidsetc.org</a:t>
            </a:r>
          </a:p>
          <a:p>
            <a:endParaRPr lang="en-US" dirty="0"/>
          </a:p>
        </p:txBody>
      </p:sp>
      <p:sp>
        <p:nvSpPr>
          <p:cNvPr id="619524" name="Rectangle 4"/>
          <p:cNvSpPr>
            <a:spLocks noGrp="1" noChangeArrowheads="1"/>
          </p:cNvSpPr>
          <p:nvPr>
            <p:ph type="title"/>
          </p:nvPr>
        </p:nvSpPr>
        <p:spPr/>
        <p:txBody>
          <a:bodyPr/>
          <a:lstStyle/>
          <a:p>
            <a:pPr eaLnBrk="1" hangingPunct="1">
              <a:defRPr/>
            </a:pPr>
            <a:r>
              <a:rPr lang="en-US" smtClean="0"/>
              <a:t>About This Slide Set</a:t>
            </a:r>
          </a:p>
        </p:txBody>
      </p:sp>
      <p:sp>
        <p:nvSpPr>
          <p:cNvPr id="12" name="Date Placeholder 11"/>
          <p:cNvSpPr>
            <a:spLocks noGrp="1"/>
          </p:cNvSpPr>
          <p:nvPr>
            <p:ph type="dt" sz="half" idx="2"/>
          </p:nvPr>
        </p:nvSpPr>
        <p:spPr/>
        <p:txBody>
          <a:bodyPr/>
          <a:lstStyle/>
          <a:p>
            <a:pPr algn="r">
              <a:defRPr/>
            </a:pPr>
            <a:r>
              <a:rPr lang="en-US" smtClean="0"/>
              <a:t>June 2013</a:t>
            </a:r>
            <a:endParaRPr lang="en-US" dirty="0"/>
          </a:p>
        </p:txBody>
      </p:sp>
      <p:sp>
        <p:nvSpPr>
          <p:cNvPr id="13" name="Footer Placeholder 12"/>
          <p:cNvSpPr>
            <a:spLocks noGrp="1"/>
          </p:cNvSpPr>
          <p:nvPr>
            <p:ph type="ftr" sz="quarter" idx="3"/>
          </p:nvPr>
        </p:nvSpPr>
        <p:spPr/>
        <p:txBody>
          <a:bodyPr/>
          <a:lstStyle/>
          <a:p>
            <a:pPr algn="ctr">
              <a:defRPr/>
            </a:pPr>
            <a:r>
              <a:rPr lang="en-US" smtClean="0"/>
              <a:t>www.aidsetc.org</a:t>
            </a:r>
            <a:endParaRPr lang="en-US" dirty="0"/>
          </a:p>
        </p:txBody>
      </p:sp>
      <p:sp>
        <p:nvSpPr>
          <p:cNvPr id="14" name="Slide Number Placeholder 13"/>
          <p:cNvSpPr>
            <a:spLocks noGrp="1"/>
          </p:cNvSpPr>
          <p:nvPr>
            <p:ph type="sldNum" sz="quarter" idx="4"/>
          </p:nvPr>
        </p:nvSpPr>
        <p:spPr/>
        <p:txBody>
          <a:bodyPr/>
          <a:lstStyle/>
          <a:p>
            <a:pPr>
              <a:defRPr/>
            </a:pPr>
            <a:fld id="{A13CB2FC-6576-4D5F-B8DD-E1B2DC816774}" type="slidenum">
              <a:rPr lang="en-US" smtClean="0"/>
              <a:pPr>
                <a:defRPr/>
              </a:pP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Rectangle 3"/>
          <p:cNvSpPr>
            <a:spLocks noGrp="1" noChangeArrowheads="1"/>
          </p:cNvSpPr>
          <p:nvPr>
            <p:ph sz="half" idx="10"/>
          </p:nvPr>
        </p:nvSpPr>
        <p:spPr/>
        <p:txBody>
          <a:bodyPr/>
          <a:lstStyle/>
          <a:p>
            <a:r>
              <a:rPr lang="en-US" smtClean="0"/>
              <a:t>Caused by Treponema pallidum</a:t>
            </a:r>
          </a:p>
          <a:p>
            <a:r>
              <a:rPr lang="en-US" smtClean="0"/>
              <a:t>Associated with increased risk of HIV sexual acquisition and transmission</a:t>
            </a:r>
          </a:p>
          <a:p>
            <a:r>
              <a:rPr lang="en-US" smtClean="0"/>
              <a:t>Increased incidence in men who have sex with men</a:t>
            </a:r>
          </a:p>
          <a:p>
            <a:r>
              <a:rPr lang="en-US" smtClean="0"/>
              <a:t>HIV infection may somewhat alter diagnosis, natural history, and management of syphilis, but principles of management are the same with or without HIV infection</a:t>
            </a:r>
            <a:endParaRPr lang="en-US" dirty="0"/>
          </a:p>
        </p:txBody>
      </p:sp>
      <p:sp>
        <p:nvSpPr>
          <p:cNvPr id="1520642" name="Rectangle 2"/>
          <p:cNvSpPr>
            <a:spLocks noGrp="1" noChangeArrowheads="1"/>
          </p:cNvSpPr>
          <p:nvPr>
            <p:ph type="title"/>
          </p:nvPr>
        </p:nvSpPr>
        <p:spPr/>
        <p:txBody>
          <a:bodyPr/>
          <a:lstStyle/>
          <a:p>
            <a:r>
              <a:rPr lang="en-US" smtClean="0"/>
              <a:t>Syphilis: Epidemiology</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6" name="Rectangle 3"/>
          <p:cNvSpPr>
            <a:spLocks noGrp="1" noChangeArrowheads="1"/>
          </p:cNvSpPr>
          <p:nvPr>
            <p:ph sz="half" idx="10"/>
          </p:nvPr>
        </p:nvSpPr>
        <p:spPr/>
        <p:txBody>
          <a:bodyPr/>
          <a:lstStyle/>
          <a:p>
            <a:r>
              <a:rPr lang="en-US" smtClean="0"/>
              <a:t>HIV may make clinical lesions more apparent and accelerate progression of syphilis</a:t>
            </a:r>
          </a:p>
          <a:p>
            <a:r>
              <a:rPr lang="en-US" smtClean="0"/>
              <a:t>Primary syphilis </a:t>
            </a:r>
          </a:p>
          <a:p>
            <a:pPr lvl="1"/>
            <a:r>
              <a:rPr lang="en-US" smtClean="0"/>
              <a:t>Painless nodule at site of contact, rapidly ulcerates (chancre) </a:t>
            </a:r>
          </a:p>
          <a:p>
            <a:pPr lvl="1"/>
            <a:r>
              <a:rPr lang="en-US" smtClean="0"/>
              <a:t>In HIV-infected patients, may see multiple or atypical chancres, or no primary lesion</a:t>
            </a:r>
            <a:endParaRPr lang="en-US" dirty="0"/>
          </a:p>
        </p:txBody>
      </p:sp>
      <p:sp>
        <p:nvSpPr>
          <p:cNvPr id="1521666" name="Rectangle 2"/>
          <p:cNvSpPr>
            <a:spLocks noGrp="1" noChangeArrowheads="1"/>
          </p:cNvSpPr>
          <p:nvPr>
            <p:ph type="title"/>
          </p:nvPr>
        </p:nvSpPr>
        <p:spPr/>
        <p:txBody>
          <a:bodyPr/>
          <a:lstStyle/>
          <a:p>
            <a:r>
              <a:rPr lang="en-US" smtClean="0"/>
              <a:t>Syphilis: Clinical Manifestations</a:t>
            </a:r>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19"/>
          <p:cNvSpPr>
            <a:spLocks noGrp="1"/>
          </p:cNvSpPr>
          <p:nvPr>
            <p:ph type="dt" sz="half" idx="13"/>
          </p:nvPr>
        </p:nvSpPr>
        <p:spPr/>
        <p:txBody>
          <a:bodyPr/>
          <a:lstStyle/>
          <a:p>
            <a:pPr algn="r">
              <a:defRPr/>
            </a:pPr>
            <a:r>
              <a:rPr lang="en-US" smtClean="0"/>
              <a:t>June 2013</a:t>
            </a:r>
            <a:endParaRPr lang="en-US" dirty="0"/>
          </a:p>
        </p:txBody>
      </p:sp>
      <p:sp>
        <p:nvSpPr>
          <p:cNvPr id="21" name="Footer Placeholder 20"/>
          <p:cNvSpPr>
            <a:spLocks noGrp="1"/>
          </p:cNvSpPr>
          <p:nvPr>
            <p:ph type="ftr" sz="quarter" idx="3"/>
          </p:nvPr>
        </p:nvSpPr>
        <p:spPr/>
        <p:txBody>
          <a:bodyPr/>
          <a:lstStyle/>
          <a:p>
            <a:pPr algn="ctr">
              <a:defRPr/>
            </a:pPr>
            <a:r>
              <a:rPr lang="en-US" smtClean="0"/>
              <a:t>www.aidsetc.org</a:t>
            </a:r>
            <a:endParaRPr lang="en-US" dirty="0"/>
          </a:p>
        </p:txBody>
      </p:sp>
      <p:sp>
        <p:nvSpPr>
          <p:cNvPr id="22" name="Slide Number Placeholder 21"/>
          <p:cNvSpPr>
            <a:spLocks noGrp="1"/>
          </p:cNvSpPr>
          <p:nvPr>
            <p:ph type="sldNum" sz="quarter" idx="12"/>
          </p:nvPr>
        </p:nvSpPr>
        <p:spPr/>
        <p:txBody>
          <a:bodyPr/>
          <a:lstStyle/>
          <a:p>
            <a:pPr>
              <a:defRPr/>
            </a:pPr>
            <a:fld id="{59C40380-E0F7-432F-BC2D-EDCEB37536ED}" type="slidenum">
              <a:rPr lang="en-US" smtClean="0"/>
              <a:pPr>
                <a:defRPr/>
              </a:pPr>
              <a:t>6</a:t>
            </a:fld>
            <a:endParaRPr lang="en-US" dirty="0"/>
          </a:p>
        </p:txBody>
      </p:sp>
      <p:sp>
        <p:nvSpPr>
          <p:cNvPr id="36872" name="Text Box 5"/>
          <p:cNvSpPr txBox="1">
            <a:spLocks noChangeArrowheads="1"/>
          </p:cNvSpPr>
          <p:nvPr/>
        </p:nvSpPr>
        <p:spPr bwMode="auto">
          <a:xfrm>
            <a:off x="457200" y="4876800"/>
            <a:ext cx="39624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pPr eaLnBrk="1" hangingPunct="1">
              <a:lnSpc>
                <a:spcPct val="100000"/>
              </a:lnSpc>
              <a:spcBef>
                <a:spcPct val="50000"/>
              </a:spcBef>
              <a:buClrTx/>
              <a:buFontTx/>
              <a:buNone/>
              <a:defRPr/>
            </a:pPr>
            <a:r>
              <a:rPr lang="en-US" dirty="0" smtClean="0"/>
              <a:t>Primary syphilis chancres</a:t>
            </a:r>
          </a:p>
          <a:p>
            <a:pPr eaLnBrk="1" hangingPunct="1">
              <a:lnSpc>
                <a:spcPct val="100000"/>
              </a:lnSpc>
              <a:spcBef>
                <a:spcPct val="50000"/>
              </a:spcBef>
              <a:buClrTx/>
              <a:buNone/>
              <a:defRPr/>
            </a:pPr>
            <a:r>
              <a:rPr lang="en-US" sz="1600" dirty="0"/>
              <a:t>Credit: Centers for Disease Control and </a:t>
            </a:r>
            <a:r>
              <a:rPr lang="en-US" sz="1600" dirty="0" smtClean="0"/>
              <a:t>Prevention</a:t>
            </a:r>
            <a:endParaRPr lang="en-US" sz="700" dirty="0" smtClean="0"/>
          </a:p>
        </p:txBody>
      </p:sp>
      <p:pic>
        <p:nvPicPr>
          <p:cNvPr id="36871" name="Picture 4" descr="Primary syphilis chancres"/>
          <p:cNvPicPr>
            <a:picLocks noGrp="1" noChangeAspect="1" noChangeArrowheads="1"/>
          </p:cNvPicPr>
          <p:nvPr>
            <p:ph sz="half" idx="2"/>
          </p:nvPr>
        </p:nvPicPr>
        <p:blipFill>
          <a:blip r:embed="rId2"/>
          <a:stretch>
            <a:fillRect/>
          </a:stretch>
        </p:blipFill>
        <p:spPr>
          <a:xfrm>
            <a:off x="4800601" y="1447800"/>
            <a:ext cx="3962400" cy="3213927"/>
          </a:xfrm>
        </p:spPr>
      </p:pic>
      <p:sp>
        <p:nvSpPr>
          <p:cNvPr id="28" name="Text Box 5"/>
          <p:cNvSpPr txBox="1">
            <a:spLocks noChangeArrowheads="1"/>
          </p:cNvSpPr>
          <p:nvPr/>
        </p:nvSpPr>
        <p:spPr bwMode="auto">
          <a:xfrm>
            <a:off x="4800600" y="4886325"/>
            <a:ext cx="39624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6pPr>
            <a:lvl7pPr marL="29718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7pPr>
            <a:lvl8pPr marL="34290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8pPr>
            <a:lvl9pPr marL="3886200" indent="-228600" eaLnBrk="0" fontAlgn="base" hangingPunct="0">
              <a:lnSpc>
                <a:spcPct val="90000"/>
              </a:lnSpc>
              <a:spcBef>
                <a:spcPct val="20000"/>
              </a:spcBef>
              <a:spcAft>
                <a:spcPct val="0"/>
              </a:spcAft>
              <a:buClr>
                <a:srgbClr val="CCFF33"/>
              </a:buClr>
              <a:buFont typeface="Wingdings" charset="0"/>
              <a:buChar char="§"/>
              <a:defRPr sz="2400">
                <a:solidFill>
                  <a:schemeClr val="tx1"/>
                </a:solidFill>
                <a:latin typeface="Arial" charset="0"/>
                <a:ea typeface="ＭＳ Ｐゴシック" charset="0"/>
              </a:defRPr>
            </a:lvl9pPr>
          </a:lstStyle>
          <a:p>
            <a:pPr eaLnBrk="1" hangingPunct="1">
              <a:lnSpc>
                <a:spcPct val="100000"/>
              </a:lnSpc>
              <a:spcBef>
                <a:spcPct val="50000"/>
              </a:spcBef>
              <a:buClrTx/>
              <a:buFontTx/>
              <a:buNone/>
              <a:defRPr/>
            </a:pPr>
            <a:r>
              <a:rPr lang="en-US" dirty="0" smtClean="0"/>
              <a:t>Primary syphilis chancres</a:t>
            </a:r>
          </a:p>
          <a:p>
            <a:pPr eaLnBrk="1" hangingPunct="1">
              <a:lnSpc>
                <a:spcPct val="100000"/>
              </a:lnSpc>
              <a:spcBef>
                <a:spcPct val="50000"/>
              </a:spcBef>
              <a:buClrTx/>
              <a:buNone/>
              <a:defRPr/>
            </a:pPr>
            <a:r>
              <a:rPr lang="en-US" sz="1600" dirty="0"/>
              <a:t>Credit: Centers for Disease Control and </a:t>
            </a:r>
            <a:r>
              <a:rPr lang="en-US" sz="1600" dirty="0" smtClean="0"/>
              <a:t>Prevention</a:t>
            </a:r>
            <a:endParaRPr lang="en-US" sz="700" dirty="0" smtClean="0"/>
          </a:p>
        </p:txBody>
      </p:sp>
      <p:pic>
        <p:nvPicPr>
          <p:cNvPr id="36870" name="Picture 3" descr="Primary syphilis chancres&#10;"/>
          <p:cNvPicPr>
            <a:picLocks noGrp="1" noChangeAspect="1" noChangeArrowheads="1"/>
          </p:cNvPicPr>
          <p:nvPr>
            <p:ph sz="half" idx="1"/>
          </p:nvPr>
        </p:nvPicPr>
        <p:blipFill>
          <a:blip r:embed="rId3"/>
          <a:stretch>
            <a:fillRect/>
          </a:stretch>
        </p:blipFill>
        <p:spPr>
          <a:xfrm>
            <a:off x="380999" y="1447800"/>
            <a:ext cx="4036243" cy="3200400"/>
          </a:xfrm>
        </p:spPr>
      </p:pic>
      <p:sp>
        <p:nvSpPr>
          <p:cNvPr id="1522690" name="Rectangle 2"/>
          <p:cNvSpPr>
            <a:spLocks noGrp="1" noChangeArrowheads="1"/>
          </p:cNvSpPr>
          <p:nvPr>
            <p:ph type="title"/>
          </p:nvPr>
        </p:nvSpPr>
        <p:spPr/>
        <p:txBody>
          <a:bodyPr/>
          <a:lstStyle/>
          <a:p>
            <a:r>
              <a:rPr lang="en-US" smtClean="0"/>
              <a:t>Syphilis: Clinical Manifestations (2)</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3"/>
          <p:cNvSpPr>
            <a:spLocks noGrp="1" noChangeArrowheads="1"/>
          </p:cNvSpPr>
          <p:nvPr>
            <p:ph sz="half" idx="10"/>
          </p:nvPr>
        </p:nvSpPr>
        <p:spPr/>
        <p:txBody>
          <a:bodyPr>
            <a:normAutofit fontScale="92500" lnSpcReduction="20000"/>
          </a:bodyPr>
          <a:lstStyle/>
          <a:p>
            <a:r>
              <a:rPr lang="en-US" smtClean="0"/>
              <a:t>Secondary syphilis (2-8 weeks after primary inoculation)</a:t>
            </a:r>
          </a:p>
          <a:p>
            <a:pPr lvl="1"/>
            <a:r>
              <a:rPr lang="en-US" smtClean="0"/>
              <a:t>Protean symptoms, may involve almost any organ system and include: </a:t>
            </a:r>
          </a:p>
          <a:p>
            <a:pPr lvl="2"/>
            <a:r>
              <a:rPr lang="en-US" smtClean="0"/>
              <a:t>Rash (macular, maculopapular, papulosquamous, or pustular); or condyloma lata </a:t>
            </a:r>
          </a:p>
          <a:p>
            <a:pPr lvl="2"/>
            <a:r>
              <a:rPr lang="en-US" smtClean="0"/>
              <a:t>Generalized lymphadenopathy</a:t>
            </a:r>
          </a:p>
          <a:p>
            <a:pPr lvl="2"/>
            <a:r>
              <a:rPr lang="en-US" smtClean="0"/>
              <a:t>Constitutional symptoms (fever, malaise, anorexia, arthralgias, headache)</a:t>
            </a:r>
          </a:p>
          <a:p>
            <a:pPr lvl="2"/>
            <a:r>
              <a:rPr lang="en-US" smtClean="0"/>
              <a:t>CNS symptoms </a:t>
            </a:r>
          </a:p>
          <a:p>
            <a:pPr lvl="1"/>
            <a:r>
              <a:rPr lang="en-US" smtClean="0"/>
              <a:t>Symptoms last days-weeks</a:t>
            </a:r>
          </a:p>
          <a:p>
            <a:pPr lvl="1"/>
            <a:r>
              <a:rPr lang="en-US" smtClean="0"/>
              <a:t>In advanced HIV infection, may be more severe or progress more rapidly</a:t>
            </a:r>
          </a:p>
          <a:p>
            <a:pPr lvl="1"/>
            <a:r>
              <a:rPr lang="en-US" smtClean="0"/>
              <a:t>Distinguish from primary HIV infection</a:t>
            </a:r>
            <a:endParaRPr lang="en-US" dirty="0"/>
          </a:p>
        </p:txBody>
      </p:sp>
      <p:sp>
        <p:nvSpPr>
          <p:cNvPr id="1523714" name="Rectangle 2"/>
          <p:cNvSpPr>
            <a:spLocks noGrp="1" noChangeArrowheads="1"/>
          </p:cNvSpPr>
          <p:nvPr>
            <p:ph type="title"/>
          </p:nvPr>
        </p:nvSpPr>
        <p:spPr/>
        <p:txBody>
          <a:bodyPr/>
          <a:lstStyle/>
          <a:p>
            <a:r>
              <a:rPr lang="en-US" smtClean="0"/>
              <a:t>Syphilis: Clinical Manifestations (3)</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8" name="Picture 3" descr="Rash of secondary syphilis&#10;"/>
          <p:cNvPicPr>
            <a:picLocks noGrp="1" noChangeAspect="1" noChangeArrowheads="1"/>
          </p:cNvPicPr>
          <p:nvPr>
            <p:ph sz="half" idx="11"/>
          </p:nvPr>
        </p:nvPicPr>
        <p:blipFill>
          <a:blip r:embed="rId2"/>
          <a:stretch>
            <a:fillRect/>
          </a:stretch>
        </p:blipFill>
        <p:spPr>
          <a:xfrm>
            <a:off x="1600200" y="152399"/>
            <a:ext cx="5867400" cy="4690651"/>
          </a:xfrm>
        </p:spPr>
      </p:pic>
      <p:sp>
        <p:nvSpPr>
          <p:cNvPr id="20" name="Text Placeholder 19"/>
          <p:cNvSpPr>
            <a:spLocks noGrp="1"/>
          </p:cNvSpPr>
          <p:nvPr>
            <p:ph type="body" sz="half" idx="2"/>
          </p:nvPr>
        </p:nvSpPr>
        <p:spPr/>
        <p:txBody>
          <a:bodyPr>
            <a:normAutofit fontScale="70000" lnSpcReduction="20000"/>
          </a:bodyPr>
          <a:lstStyle/>
          <a:p>
            <a:r>
              <a:rPr lang="en-US" sz="2900" dirty="0"/>
              <a:t>Rash of secondary </a:t>
            </a:r>
            <a:r>
              <a:rPr lang="en-US" sz="2900" dirty="0" smtClean="0"/>
              <a:t>syphilis</a:t>
            </a:r>
          </a:p>
          <a:p>
            <a:r>
              <a:rPr lang="en-US" dirty="0"/>
              <a:t>Credit: Centers for Disease Control and Prevention</a:t>
            </a:r>
          </a:p>
          <a:p>
            <a:endParaRPr lang="en-US" dirty="0"/>
          </a:p>
          <a:p>
            <a:endParaRPr lang="en-US" dirty="0"/>
          </a:p>
        </p:txBody>
      </p:sp>
      <p:sp>
        <p:nvSpPr>
          <p:cNvPr id="1524738" name="Rectangle 2"/>
          <p:cNvSpPr>
            <a:spLocks noGrp="1" noChangeArrowheads="1"/>
          </p:cNvSpPr>
          <p:nvPr>
            <p:ph type="title"/>
          </p:nvPr>
        </p:nvSpPr>
        <p:spPr/>
        <p:txBody>
          <a:bodyPr/>
          <a:lstStyle/>
          <a:p>
            <a:r>
              <a:rPr lang="en-US" dirty="0" smtClean="0"/>
              <a:t>Syphilis: Clinical Manifestations (4)</a:t>
            </a:r>
          </a:p>
        </p:txBody>
      </p:sp>
      <p:sp>
        <p:nvSpPr>
          <p:cNvPr id="21" name="Date Placeholder 20"/>
          <p:cNvSpPr>
            <a:spLocks noGrp="1"/>
          </p:cNvSpPr>
          <p:nvPr>
            <p:ph type="dt" sz="half" idx="10"/>
          </p:nvPr>
        </p:nvSpPr>
        <p:spPr/>
        <p:txBody>
          <a:bodyPr/>
          <a:lstStyle/>
          <a:p>
            <a:pPr algn="r">
              <a:defRPr/>
            </a:pPr>
            <a:r>
              <a:rPr lang="en-US" smtClean="0"/>
              <a:t>June 2013</a:t>
            </a:r>
            <a:endParaRPr lang="en-US" dirty="0"/>
          </a:p>
        </p:txBody>
      </p:sp>
      <p:sp>
        <p:nvSpPr>
          <p:cNvPr id="22" name="Footer Placeholder 21"/>
          <p:cNvSpPr>
            <a:spLocks noGrp="1"/>
          </p:cNvSpPr>
          <p:nvPr>
            <p:ph type="ftr" sz="quarter" idx="3"/>
          </p:nvPr>
        </p:nvSpPr>
        <p:spPr/>
        <p:txBody>
          <a:bodyPr/>
          <a:lstStyle/>
          <a:p>
            <a:pPr algn="ctr">
              <a:defRPr/>
            </a:pPr>
            <a:r>
              <a:rPr lang="en-US" smtClean="0"/>
              <a:t>www.aidsetc.org</a:t>
            </a:r>
            <a:endParaRPr lang="en-US" dirty="0"/>
          </a:p>
        </p:txBody>
      </p:sp>
      <p:sp>
        <p:nvSpPr>
          <p:cNvPr id="23" name="Slide Number Placeholder 22"/>
          <p:cNvSpPr>
            <a:spLocks noGrp="1"/>
          </p:cNvSpPr>
          <p:nvPr>
            <p:ph type="sldNum" sz="quarter" idx="4"/>
          </p:nvPr>
        </p:nvSpPr>
        <p:spPr/>
        <p:txBody>
          <a:bodyPr/>
          <a:lstStyle/>
          <a:p>
            <a:pPr>
              <a:defRPr/>
            </a:pPr>
            <a:fld id="{821A111D-5876-4EC9-8530-1DBEBCC71B58}" type="slidenum">
              <a:rPr lang="en-US" b="1" smtClean="0"/>
              <a:pPr>
                <a:defRPr/>
              </a:pPr>
              <a:t>8</a:t>
            </a:fld>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2" name="Rectangle 3"/>
          <p:cNvSpPr>
            <a:spLocks noGrp="1" noChangeArrowheads="1"/>
          </p:cNvSpPr>
          <p:nvPr>
            <p:ph sz="half" idx="10"/>
          </p:nvPr>
        </p:nvSpPr>
        <p:spPr/>
        <p:txBody>
          <a:bodyPr/>
          <a:lstStyle/>
          <a:p>
            <a:r>
              <a:rPr lang="en-US" smtClean="0"/>
              <a:t>Latent syphilis: no overt signs/symptoms (but serologic evidence of syphilis), though relapse of manifestations of secondary syphilis may occur</a:t>
            </a:r>
          </a:p>
          <a:p>
            <a:r>
              <a:rPr lang="en-US" smtClean="0"/>
              <a:t>Late syphilis: cardiovascular syphilis, gummatous syphilis; or slowly progressive disease in any organ system</a:t>
            </a:r>
            <a:endParaRPr lang="en-US" dirty="0"/>
          </a:p>
        </p:txBody>
      </p:sp>
      <p:sp>
        <p:nvSpPr>
          <p:cNvPr id="1525762" name="Rectangle 2"/>
          <p:cNvSpPr>
            <a:spLocks noGrp="1" noChangeArrowheads="1"/>
          </p:cNvSpPr>
          <p:nvPr>
            <p:ph type="title"/>
          </p:nvPr>
        </p:nvSpPr>
        <p:spPr/>
        <p:txBody>
          <a:bodyPr/>
          <a:lstStyle/>
          <a:p>
            <a:r>
              <a:rPr lang="en-US" smtClean="0"/>
              <a:t>Syphilis: Clinical Manifestations (5)</a:t>
            </a:r>
            <a:endParaRPr lang="en-US" dirty="0" smtClean="0"/>
          </a:p>
        </p:txBody>
      </p:sp>
      <p:sp>
        <p:nvSpPr>
          <p:cNvPr id="17" name="Date Placeholder 16"/>
          <p:cNvSpPr>
            <a:spLocks noGrp="1"/>
          </p:cNvSpPr>
          <p:nvPr>
            <p:ph type="dt" sz="half" idx="2"/>
          </p:nvPr>
        </p:nvSpPr>
        <p:spPr/>
        <p:txBody>
          <a:bodyPr/>
          <a:lstStyle/>
          <a:p>
            <a:pPr algn="r">
              <a:defRPr/>
            </a:pPr>
            <a:r>
              <a:rPr lang="en-US" smtClean="0"/>
              <a:t>June 2013</a:t>
            </a:r>
            <a:endParaRPr lang="en-US" dirty="0"/>
          </a:p>
        </p:txBody>
      </p:sp>
      <p:sp>
        <p:nvSpPr>
          <p:cNvPr id="18" name="Footer Placeholder 17"/>
          <p:cNvSpPr>
            <a:spLocks noGrp="1"/>
          </p:cNvSpPr>
          <p:nvPr>
            <p:ph type="ftr" sz="quarter" idx="3"/>
          </p:nvPr>
        </p:nvSpPr>
        <p:spPr/>
        <p:txBody>
          <a:bodyPr/>
          <a:lstStyle/>
          <a:p>
            <a:pPr algn="ctr">
              <a:defRPr/>
            </a:pPr>
            <a:r>
              <a:rPr lang="en-US" smtClean="0"/>
              <a:t>www.aidsetc.org</a:t>
            </a:r>
            <a:endParaRPr lang="en-US" dirty="0"/>
          </a:p>
        </p:txBody>
      </p:sp>
      <p:sp>
        <p:nvSpPr>
          <p:cNvPr id="19" name="Slide Number Placeholder 18"/>
          <p:cNvSpPr>
            <a:spLocks noGrp="1"/>
          </p:cNvSpPr>
          <p:nvPr>
            <p:ph type="sldNum" sz="quarter" idx="4"/>
          </p:nvPr>
        </p:nvSpPr>
        <p:spPr/>
        <p:txBody>
          <a:bodyPr/>
          <a:lstStyle/>
          <a:p>
            <a:pPr>
              <a:defRPr/>
            </a:pPr>
            <a:fld id="{A13CB2FC-6576-4D5F-B8DD-E1B2DC816774}"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ETCNCRC">
  <a:themeElements>
    <a:clrScheme name="Custom 8">
      <a:dk1>
        <a:srgbClr val="222222"/>
      </a:dk1>
      <a:lt1>
        <a:srgbClr val="FFFFFF"/>
      </a:lt1>
      <a:dk2>
        <a:srgbClr val="1C3768"/>
      </a:dk2>
      <a:lt2>
        <a:srgbClr val="D6D6D6"/>
      </a:lt2>
      <a:accent1>
        <a:srgbClr val="F1A21F"/>
      </a:accent1>
      <a:accent2>
        <a:srgbClr val="8F3E97"/>
      </a:accent2>
      <a:accent3>
        <a:srgbClr val="1EB24B"/>
      </a:accent3>
      <a:accent4>
        <a:srgbClr val="0054A6"/>
      </a:accent4>
      <a:accent5>
        <a:srgbClr val="F37520"/>
      </a:accent5>
      <a:accent6>
        <a:srgbClr val="D6201A"/>
      </a:accent6>
      <a:hlink>
        <a:srgbClr val="478FCC"/>
      </a:hlink>
      <a:folHlink>
        <a:srgbClr val="67798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8237</TotalTime>
  <Words>2513</Words>
  <Application>Microsoft Office PowerPoint</Application>
  <PresentationFormat>On-screen Show (4:3)</PresentationFormat>
  <Paragraphs>342</Paragraphs>
  <Slides>39</Slides>
  <Notes>6</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AETCNCRC</vt:lpstr>
      <vt:lpstr>Guidelines for Prevention and Treatment of Opportunistic Infections in HIV-Infected Adults and Adolescents  Syphilis Slide Set</vt:lpstr>
      <vt:lpstr>About This Presentation</vt:lpstr>
      <vt:lpstr>Syphilis</vt:lpstr>
      <vt:lpstr>Syphilis: Epidemiology</vt:lpstr>
      <vt:lpstr>Syphilis: Clinical Manifestations</vt:lpstr>
      <vt:lpstr>Syphilis: Clinical Manifestations (2)</vt:lpstr>
      <vt:lpstr>Syphilis: Clinical Manifestations (3)</vt:lpstr>
      <vt:lpstr>Syphilis: Clinical Manifestations (4)</vt:lpstr>
      <vt:lpstr>Syphilis: Clinical Manifestations (5)</vt:lpstr>
      <vt:lpstr>Syphilis: Clinical Manifestations (6)</vt:lpstr>
      <vt:lpstr>Syphilis: Diagnosis</vt:lpstr>
      <vt:lpstr>Syphilis: Diagnosis (2)</vt:lpstr>
      <vt:lpstr>Syphilis: Diagnosis (3)</vt:lpstr>
      <vt:lpstr>Syphilis: Diagnosis (4)</vt:lpstr>
      <vt:lpstr>Syphilis: Diagnosis (5)</vt:lpstr>
      <vt:lpstr>Syphilis: Diagnosis (6)</vt:lpstr>
      <vt:lpstr>Syphilis: Diagnosis (7)</vt:lpstr>
      <vt:lpstr>Syphilis: Diagnosis (8)</vt:lpstr>
      <vt:lpstr>Syphilis: Diagnosis (9)</vt:lpstr>
      <vt:lpstr>Syphilis: Preventing Exposure</vt:lpstr>
      <vt:lpstr>Syphilis: Preventing Disease</vt:lpstr>
      <vt:lpstr>Syphilis: Treatment</vt:lpstr>
      <vt:lpstr>Syphilis: Treatment (2)</vt:lpstr>
      <vt:lpstr>Syphilis: Treatment (3)</vt:lpstr>
      <vt:lpstr>Syphilis: Treatment (4)</vt:lpstr>
      <vt:lpstr>Syphilis: Starting ART</vt:lpstr>
      <vt:lpstr>Syphilis: Monitoring and Adverse Events</vt:lpstr>
      <vt:lpstr>Syphilis: Monitoring and Adverse Events (2)</vt:lpstr>
      <vt:lpstr>Syphilis: Monitoring and Adverse Events (3)</vt:lpstr>
      <vt:lpstr>Syphilis: Treatment Failure</vt:lpstr>
      <vt:lpstr>Syphilis: Treatment Failure (2)</vt:lpstr>
      <vt:lpstr>Syphilis: Treatment Failure (3)</vt:lpstr>
      <vt:lpstr>Syphilis: Treatment Failure (4)</vt:lpstr>
      <vt:lpstr>Syphilis: Preventing Recurrence</vt:lpstr>
      <vt:lpstr>Syphilis: Considerations in Pregnancy </vt:lpstr>
      <vt:lpstr>Syphilis: Considerations in Pregnancy (2)</vt:lpstr>
      <vt:lpstr>Syphilis: Considerations in Pregnancy (3) </vt:lpstr>
      <vt:lpstr>Websites to Access the Guidelines</vt:lpstr>
      <vt:lpstr>About This Slide Set</vt:lpstr>
    </vt:vector>
  </TitlesOfParts>
  <Company>UCSF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Treating Opportunistic Infections Among HIV-Infected Adults and Adolescents</dc:title>
  <dc:creator>CHI editor</dc:creator>
  <cp:lastModifiedBy>Alexander, David</cp:lastModifiedBy>
  <cp:revision>701</cp:revision>
  <dcterms:created xsi:type="dcterms:W3CDTF">2004-12-21T18:56:00Z</dcterms:created>
  <dcterms:modified xsi:type="dcterms:W3CDTF">2016-05-20T22:20:31Z</dcterms:modified>
</cp:coreProperties>
</file>