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4" r:id="rId1"/>
    <p:sldMasterId id="2147484057" r:id="rId2"/>
    <p:sldMasterId id="2147484059" r:id="rId3"/>
    <p:sldMasterId id="2147484061" r:id="rId4"/>
    <p:sldMasterId id="2147484063" r:id="rId5"/>
    <p:sldMasterId id="2147484064" r:id="rId6"/>
  </p:sldMasterIdLst>
  <p:notesMasterIdLst>
    <p:notesMasterId r:id="rId16"/>
  </p:notesMasterIdLst>
  <p:handoutMasterIdLst>
    <p:handoutMasterId r:id="rId17"/>
  </p:handoutMasterIdLst>
  <p:sldIdLst>
    <p:sldId id="384" r:id="rId7"/>
    <p:sldId id="322" r:id="rId8"/>
    <p:sldId id="329" r:id="rId9"/>
    <p:sldId id="300" r:id="rId10"/>
    <p:sldId id="333" r:id="rId11"/>
    <p:sldId id="343" r:id="rId12"/>
    <p:sldId id="344" r:id="rId13"/>
    <p:sldId id="289" r:id="rId14"/>
    <p:sldId id="3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patients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least satisfied</c:v>
                </c:pt>
                <c:pt idx="1">
                  <c:v>2</c:v>
                </c:pt>
                <c:pt idx="2">
                  <c:v>3</c:v>
                </c:pt>
                <c:pt idx="3">
                  <c:v>most satisfied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1.08</c:v>
                </c:pt>
                <c:pt idx="2">
                  <c:v>1.02</c:v>
                </c:pt>
                <c:pt idx="3">
                  <c:v>1.26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patients in good health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least satisfied</c:v>
                </c:pt>
                <c:pt idx="1">
                  <c:v>2</c:v>
                </c:pt>
                <c:pt idx="2">
                  <c:v>3</c:v>
                </c:pt>
                <c:pt idx="3">
                  <c:v>most satisfied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1.17</c:v>
                </c:pt>
                <c:pt idx="2">
                  <c:v>1.1599999999999999</c:v>
                </c:pt>
                <c:pt idx="3">
                  <c:v>1.44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069872"/>
        <c:axId val="283070264"/>
      </c:barChart>
      <c:catAx>
        <c:axId val="28306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3070264"/>
        <c:crosses val="autoZero"/>
        <c:auto val="1"/>
        <c:lblAlgn val="ctr"/>
        <c:lblOffset val="100"/>
        <c:noMultiLvlLbl val="0"/>
      </c:catAx>
      <c:valAx>
        <c:axId val="283070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3069872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B52BA-59CC-454B-ACA6-1C4703FB7E4D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15556-5BE7-49CA-B009-9E7F8B00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84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15230-BB06-7148-9363-D2AB70BBA93D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2A135-EB1A-9745-B8B6-E78993FAE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0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32270F6-71F2-9B4F-BA8B-7FF6171AE713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7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7D82B3-E4A9-984C-B6CD-0B3654911174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62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F13B9DD-6E45-BE43-9C8F-2A6B91CB9C1A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2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4AA27AA-8763-0E42-BAAC-F0DA84860902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882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F23CD5A-D4D2-2942-AD8B-159640AF5A20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31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5DE845-7186-024B-9ABB-4B24E2EF8294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8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gray">
          <a:xfrm>
            <a:off x="209249" y="6391657"/>
            <a:ext cx="11777472" cy="309563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 bwMode="gray">
          <a:xfrm>
            <a:off x="209249" y="2819400"/>
            <a:ext cx="1177142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3000" b="1" cap="none" spc="0" baseline="0">
                <a:solidFill>
                  <a:schemeClr val="bg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4986C9F-0C03-4D77-AD8F-A767FF5D7500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gray">
          <a:xfrm>
            <a:off x="211328" y="5877681"/>
            <a:ext cx="11785600" cy="294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gray">
          <a:xfrm>
            <a:off x="208420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 bwMode="gray"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5890441" y="2209801"/>
            <a:ext cx="406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NEW_IASUSAlogo-transparent-background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269728" y="6009431"/>
            <a:ext cx="15240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gray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gray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209551" y="6391277"/>
            <a:ext cx="11777135" cy="309563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gray">
          <a:xfrm>
            <a:off x="207434" y="2419351"/>
            <a:ext cx="1177925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gray">
          <a:xfrm>
            <a:off x="203201" y="152401"/>
            <a:ext cx="11777135" cy="6546851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890684" y="2209802"/>
            <a:ext cx="4064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8" descr="NEW_IASUSAlogo-transparent-background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5981701"/>
            <a:ext cx="152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 bwMode="gray">
          <a:xfrm>
            <a:off x="209251" y="2819400"/>
            <a:ext cx="1177142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3000" b="1" cap="none" spc="0" baseline="0">
                <a:solidFill>
                  <a:schemeClr val="bg2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 bwMode="gray">
          <a:xfrm>
            <a:off x="914400" y="381000"/>
            <a:ext cx="10363200" cy="1752600"/>
          </a:xfrm>
        </p:spPr>
        <p:txBody>
          <a:bodyPr/>
          <a:lstStyle>
            <a:lvl1pPr>
              <a:defRPr sz="42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fld id="{9E1555E1-7592-4A73-9571-8418113F9A4F}" type="datetimeFigureOut">
              <a:rPr lang="en-US"/>
              <a:pPr>
                <a:defRPr/>
              </a:pPr>
              <a:t>12/22/2015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1379200" cy="685800"/>
          </a:xfrm>
          <a:solidFill>
            <a:srgbClr val="006699"/>
          </a:solidFill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19200"/>
            <a:ext cx="11338560" cy="4879848"/>
          </a:xfrm>
        </p:spPr>
        <p:txBody>
          <a:bodyPr/>
          <a:lstStyle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fld id="{8CA641DF-38D1-4155-9E8E-29CEDC48788E}" type="datetimeFigureOut">
              <a:rPr lang="en-US"/>
              <a:pPr>
                <a:defRPr/>
              </a:pPr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801" y="6403977"/>
            <a:ext cx="11785600" cy="29527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4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3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207434" y="6402389"/>
            <a:ext cx="11779252" cy="309563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3201" y="158750"/>
            <a:ext cx="11777135" cy="6546851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 userDrawn="1"/>
        </p:nvSpPr>
        <p:spPr bwMode="auto">
          <a:xfrm>
            <a:off x="203201" y="1676400"/>
            <a:ext cx="1177713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27"/>
          <p:cNvSpPr txBox="1">
            <a:spLocks noChangeArrowheads="1"/>
          </p:cNvSpPr>
          <p:nvPr userDrawn="1"/>
        </p:nvSpPr>
        <p:spPr bwMode="auto">
          <a:xfrm>
            <a:off x="211668" y="6396040"/>
            <a:ext cx="203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t>Slide </a:t>
            </a:r>
            <a:fld id="{1A30C656-BAFE-45E1-89F3-EFE3AA0110E5}" type="slidenum"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t> of 56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71600"/>
          </a:xfrm>
          <a:solidFill>
            <a:srgbClr val="006699"/>
          </a:solidFill>
        </p:spPr>
        <p:txBody>
          <a:bodyPr anchor="ctr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508000" y="1903514"/>
            <a:ext cx="11277600" cy="4192489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accent2"/>
              </a:buClr>
              <a:buFont typeface="Wingdings" pitchFamily="2" charset="2"/>
              <a:buChar char="¡"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fld id="{1A1591CA-C13B-47DE-A906-C1050EA5943C}" type="datetimeFigureOut">
              <a:rPr lang="en-US"/>
              <a:pPr>
                <a:defRPr/>
              </a:pPr>
              <a:t>12/22/2015</a:t>
            </a:fld>
            <a:endParaRPr lang="en-US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194735" y="6396040"/>
            <a:ext cx="11785600" cy="29527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5689600" y="6324601"/>
            <a:ext cx="812800" cy="4413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FFFFFF"/>
                </a:solidFill>
                <a:latin typeface="Georgia"/>
              </a:defRPr>
            </a:lvl1pPr>
          </a:lstStyle>
          <a:p>
            <a:pPr defTabSz="914400">
              <a:defRPr/>
            </a:pPr>
            <a:fld id="{76442198-3A6C-42AD-91C7-9E8A194E24D3}" type="slidenum">
              <a:rPr lang="en-US">
                <a:cs typeface="Arial" panose="020B0604020202020204" pitchFamily="34" charset="0"/>
              </a:rPr>
              <a:pPr defTabSz="914400"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5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- Wid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gray">
          <a:xfrm>
            <a:off x="0" y="6694488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gray">
          <a:xfrm>
            <a:off x="0" y="3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gray">
          <a:xfrm>
            <a:off x="203202" y="6405566"/>
            <a:ext cx="11779252" cy="293687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gray">
          <a:xfrm>
            <a:off x="203201" y="147638"/>
            <a:ext cx="11777135" cy="6546851"/>
          </a:xfrm>
          <a:prstGeom prst="rect">
            <a:avLst/>
          </a:prstGeom>
          <a:noFill/>
          <a:ln w="952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" name="Straight Connector 26"/>
          <p:cNvSpPr>
            <a:spLocks noChangeShapeType="1"/>
          </p:cNvSpPr>
          <p:nvPr userDrawn="1"/>
        </p:nvSpPr>
        <p:spPr bwMode="gray">
          <a:xfrm>
            <a:off x="203201" y="990600"/>
            <a:ext cx="11777135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27"/>
          <p:cNvSpPr txBox="1">
            <a:spLocks noChangeArrowheads="1"/>
          </p:cNvSpPr>
          <p:nvPr userDrawn="1"/>
        </p:nvSpPr>
        <p:spPr bwMode="auto">
          <a:xfrm>
            <a:off x="203200" y="6397626"/>
            <a:ext cx="203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 smtClean="0">
                <a:solidFill>
                  <a:prstClr val="white"/>
                </a:solidFill>
                <a:cs typeface="Arial" panose="020B0604020202020204" pitchFamily="34" charset="0"/>
              </a:rPr>
              <a:t>Slide </a:t>
            </a:r>
            <a:fld id="{D942BA9E-4310-40A9-B973-16FCFF4EB673}" type="slidenum">
              <a:rPr lang="en-US" altLang="en-US" sz="1400" smtClean="0">
                <a:solidFill>
                  <a:prstClr val="white"/>
                </a:solidFill>
                <a:cs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en-US" sz="1400" dirty="0" smtClean="0">
                <a:solidFill>
                  <a:prstClr val="white"/>
                </a:solidFill>
                <a:cs typeface="Arial" panose="020B0604020202020204" pitchFamily="34" charset="0"/>
              </a:rPr>
              <a:t> of 76</a:t>
            </a:r>
          </a:p>
        </p:txBody>
      </p:sp>
      <p:sp>
        <p:nvSpPr>
          <p:cNvPr id="23" name="Title Placeholder 21"/>
          <p:cNvSpPr>
            <a:spLocks noGrp="1"/>
          </p:cNvSpPr>
          <p:nvPr>
            <p:ph type="title"/>
          </p:nvPr>
        </p:nvSpPr>
        <p:spPr bwMode="gray">
          <a:xfrm>
            <a:off x="402336" y="228600"/>
            <a:ext cx="11379200" cy="685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Text Placeholder 12"/>
          <p:cNvSpPr>
            <a:spLocks noGrp="1"/>
          </p:cNvSpPr>
          <p:nvPr>
            <p:ph idx="1"/>
          </p:nvPr>
        </p:nvSpPr>
        <p:spPr bwMode="gray">
          <a:xfrm>
            <a:off x="402336" y="1219200"/>
            <a:ext cx="11379200" cy="4904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FF9900"/>
              </a:buClr>
              <a:defRPr>
                <a:solidFill>
                  <a:srgbClr val="0070C0"/>
                </a:solidFill>
              </a:defRPr>
            </a:lvl1pPr>
            <a:lvl2pPr>
              <a:buClr>
                <a:srgbClr val="0070C0"/>
              </a:buClr>
              <a:defRPr>
                <a:solidFill>
                  <a:srgbClr val="0070C0"/>
                </a:solidFill>
              </a:defRPr>
            </a:lvl2pPr>
            <a:lvl3pPr>
              <a:buClr>
                <a:srgbClr val="0070C0"/>
              </a:buClr>
              <a:defRPr>
                <a:solidFill>
                  <a:srgbClr val="0070C0"/>
                </a:solidFill>
              </a:defRPr>
            </a:lvl3pPr>
            <a:lvl4pPr>
              <a:buClr>
                <a:srgbClr val="0070C0"/>
              </a:buClr>
              <a:defRPr>
                <a:solidFill>
                  <a:srgbClr val="0070C0"/>
                </a:solidFill>
              </a:defRPr>
            </a:lvl4pPr>
            <a:lvl5pPr>
              <a:buClr>
                <a:srgbClr val="0070C0"/>
              </a:buCl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/>
            </a:lvl1pPr>
          </a:lstStyle>
          <a:p>
            <a:pPr>
              <a:defRPr/>
            </a:pPr>
            <a:fld id="{CF6F0CBC-5677-4A5C-B3D6-894485D131B5}" type="datetimeFigureOut">
              <a:rPr lang="en-US"/>
              <a:pPr>
                <a:defRPr/>
              </a:pPr>
              <a:t>12/22/2015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08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rgbClr val="000000"/>
            </a:gs>
            <a:gs pos="32000">
              <a:srgbClr val="0000FF"/>
            </a:gs>
          </a:gsLst>
          <a:lin ang="5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16E20-9B34-EB4F-9D5A-FDD323740F82}" type="datetimeFigureOut">
              <a:rPr lang="en-US" smtClean="0"/>
              <a:t>12/22/2015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458E-0CE2-814C-9715-AC43CA0581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3800" y="0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Slide </a:t>
            </a:r>
            <a:fld id="{855F7D49-8920-4811-BC76-0E9BF1D8C467}" type="slidenum">
              <a:rPr lang="en-US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algn="r" defTabSz="914400"/>
              <a:t>‹#›</a:t>
            </a:fld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of 75</a:t>
            </a:r>
            <a:endParaRPr lang="en-US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>
            <a:off x="0" y="1"/>
            <a:ext cx="12192000" cy="68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213313" y="6388386"/>
            <a:ext cx="11777472" cy="309563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 bwMode="gray"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fld id="{64986C9F-0C03-4D77-AD8F-A767FF5D7500}" type="datetimeFigureOut">
              <a:rPr lang="en-US" smtClean="0"/>
              <a:pPr defTabSz="914400"/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 bwMode="gray">
          <a:xfrm>
            <a:off x="508000" y="5840753"/>
            <a:ext cx="11785600" cy="294752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6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03200" y="144815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gray">
          <a:xfrm>
            <a:off x="203200" y="990600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gray">
          <a:xfrm>
            <a:off x="402336" y="228600"/>
            <a:ext cx="113792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gray">
          <a:xfrm>
            <a:off x="402336" y="1208143"/>
            <a:ext cx="11379200" cy="4915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89122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Slide </a:t>
            </a:r>
            <a:fld id="{855F7D49-8920-4811-BC76-0E9BF1D8C467}" type="slidenum">
              <a:rPr lang="en-US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defTabSz="914400"/>
              <a:t>‹#›</a:t>
            </a:fld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of XX</a:t>
            </a:r>
            <a:endParaRPr lang="en-US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7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i="0" u="none" kern="1200">
          <a:solidFill>
            <a:srgbClr val="0066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4675" indent="-234950" algn="l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–"/>
        <a:defRPr kumimoji="0"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>
            <a:off x="0" y="1"/>
            <a:ext cx="12192000" cy="68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213313" y="6388386"/>
            <a:ext cx="11777472" cy="309563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 bwMode="gray"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fld id="{64986C9F-0C03-4D77-AD8F-A767FF5D7500}" type="datetimeFigureOut">
              <a:rPr lang="en-US" smtClean="0"/>
              <a:pPr defTabSz="914400"/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 bwMode="gray">
          <a:xfrm>
            <a:off x="508000" y="5840753"/>
            <a:ext cx="11785600" cy="294752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6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03200" y="144815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gray">
          <a:xfrm>
            <a:off x="203200" y="990600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gray">
          <a:xfrm>
            <a:off x="402336" y="228600"/>
            <a:ext cx="113792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gray">
          <a:xfrm>
            <a:off x="402336" y="1208143"/>
            <a:ext cx="11379200" cy="4915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89122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Slide </a:t>
            </a:r>
            <a:fld id="{855F7D49-8920-4811-BC76-0E9BF1D8C467}" type="slidenum">
              <a:rPr lang="en-US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defTabSz="914400"/>
              <a:t>‹#›</a:t>
            </a:fld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of 76</a:t>
            </a:r>
            <a:endParaRPr lang="en-US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4814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i="0" u="none" kern="1200">
          <a:solidFill>
            <a:srgbClr val="0066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4675" indent="-234950" algn="l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–"/>
        <a:defRPr kumimoji="0"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>
            <a:off x="0" y="1"/>
            <a:ext cx="12192000" cy="68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213313" y="6388386"/>
            <a:ext cx="11777472" cy="309563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 bwMode="gray"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fld id="{64986C9F-0C03-4D77-AD8F-A767FF5D7500}" type="datetimeFigureOut">
              <a:rPr lang="en-US" smtClean="0"/>
              <a:pPr defTabSz="914400"/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 bwMode="gray">
          <a:xfrm>
            <a:off x="508000" y="5840753"/>
            <a:ext cx="11785600" cy="294752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6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03200" y="144815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gray">
          <a:xfrm>
            <a:off x="203200" y="990600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gray">
          <a:xfrm>
            <a:off x="402336" y="228600"/>
            <a:ext cx="113792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gray">
          <a:xfrm>
            <a:off x="402336" y="1208143"/>
            <a:ext cx="11379200" cy="4915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89122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Slide </a:t>
            </a:r>
            <a:fld id="{855F7D49-8920-4811-BC76-0E9BF1D8C467}" type="slidenum">
              <a:rPr lang="en-US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defTabSz="914400"/>
              <a:t>‹#›</a:t>
            </a:fld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of 76</a:t>
            </a:r>
            <a:endParaRPr lang="en-US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010593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i="0" u="none" kern="1200">
          <a:solidFill>
            <a:srgbClr val="0066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4675" indent="-234950" algn="l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–"/>
        <a:defRPr kumimoji="0"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>
            <a:off x="0" y="1"/>
            <a:ext cx="12192000" cy="68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213313" y="6388386"/>
            <a:ext cx="11777472" cy="309563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 bwMode="gray"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fld id="{64986C9F-0C03-4D77-AD8F-A767FF5D7500}" type="datetimeFigureOut">
              <a:rPr lang="en-US" smtClean="0"/>
              <a:pPr defTabSz="914400"/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 bwMode="gray">
          <a:xfrm>
            <a:off x="508000" y="5840753"/>
            <a:ext cx="11785600" cy="294752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6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03200" y="144815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gray">
          <a:xfrm>
            <a:off x="203200" y="990600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gray">
          <a:xfrm>
            <a:off x="402336" y="228600"/>
            <a:ext cx="1137920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gray">
          <a:xfrm>
            <a:off x="402336" y="1208143"/>
            <a:ext cx="11379200" cy="4915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89122"/>
            <a:ext cx="20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Slide </a:t>
            </a:r>
            <a:fld id="{855F7D49-8920-4811-BC76-0E9BF1D8C467}" type="slidenum">
              <a:rPr lang="en-US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defTabSz="914400"/>
              <a:t>‹#›</a:t>
            </a:fld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of XX</a:t>
            </a:r>
            <a:endParaRPr lang="en-US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1147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i="0" u="none" kern="1200">
          <a:solidFill>
            <a:srgbClr val="0066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4675" indent="-234950" algn="l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70000"/>
        <a:buFont typeface="Arial" panose="020B0604020202020204" pitchFamily="34" charset="0"/>
        <a:buChar char="–"/>
        <a:defRPr kumimoji="0"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gray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gray">
          <a:xfrm>
            <a:off x="0" y="0"/>
            <a:ext cx="121920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gray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gray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gray">
          <a:xfrm>
            <a:off x="213783" y="6388102"/>
            <a:ext cx="11777135" cy="309563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b="0" smtClean="0">
              <a:solidFill>
                <a:srgbClr val="000000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 bwMode="gray">
          <a:xfrm>
            <a:off x="7721602" y="6405565"/>
            <a:ext cx="4059767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fld id="{3769233D-79C6-44A1-BE46-D9A182940210}" type="datetimeFigureOut">
              <a:rPr lang="en-US"/>
              <a:pPr defTabSz="914400">
                <a:defRPr/>
              </a:pPr>
              <a:t>12/22/2015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 bwMode="gray">
          <a:xfrm>
            <a:off x="508000" y="5840414"/>
            <a:ext cx="11785600" cy="295275"/>
          </a:xfrm>
          <a:prstGeom prst="rect">
            <a:avLst/>
          </a:prstGeom>
        </p:spPr>
        <p:txBody>
          <a:bodyPr vert="horz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203201" y="144464"/>
            <a:ext cx="11777135" cy="6546851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gray">
          <a:xfrm>
            <a:off x="203201" y="990600"/>
            <a:ext cx="1177713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sz="24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059" name="Title Placeholder 21"/>
          <p:cNvSpPr>
            <a:spLocks noGrp="1"/>
          </p:cNvSpPr>
          <p:nvPr>
            <p:ph type="title"/>
          </p:nvPr>
        </p:nvSpPr>
        <p:spPr bwMode="gray">
          <a:xfrm>
            <a:off x="402167" y="228600"/>
            <a:ext cx="1137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0" name="Text Placeholder 12"/>
          <p:cNvSpPr>
            <a:spLocks noGrp="1"/>
          </p:cNvSpPr>
          <p:nvPr>
            <p:ph type="body" idx="1"/>
          </p:nvPr>
        </p:nvSpPr>
        <p:spPr bwMode="gray">
          <a:xfrm>
            <a:off x="402167" y="1208089"/>
            <a:ext cx="113792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1" name="TextBox 14"/>
          <p:cNvSpPr txBox="1">
            <a:spLocks noChangeArrowheads="1"/>
          </p:cNvSpPr>
          <p:nvPr userDrawn="1"/>
        </p:nvSpPr>
        <p:spPr bwMode="auto">
          <a:xfrm>
            <a:off x="203200" y="6389689"/>
            <a:ext cx="203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t>Slide </a:t>
            </a:r>
            <a:fld id="{48D7EAEA-6AD1-41DD-AA09-88F933D16F4E}" type="slidenum"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en-US" sz="1400" b="0" smtClean="0">
                <a:solidFill>
                  <a:srgbClr val="FFFFFF"/>
                </a:solidFill>
                <a:cs typeface="Arial" panose="020B0604020202020204" pitchFamily="34" charset="0"/>
              </a:rPr>
              <a:t> of 56</a:t>
            </a:r>
          </a:p>
        </p:txBody>
      </p:sp>
    </p:spTree>
    <p:extLst>
      <p:ext uri="{BB962C8B-B14F-4D97-AF65-F5344CB8AC3E}">
        <p14:creationId xmlns:p14="http://schemas.microsoft.com/office/powerpoint/2010/main" val="3466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006699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3300" b="1">
          <a:solidFill>
            <a:srgbClr val="006699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73044" indent="-27304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74660" indent="-234945" algn="l" rtl="0" eaLnBrk="0" fontAlgn="base" hangingPunct="0">
        <a:spcBef>
          <a:spcPct val="20000"/>
        </a:spcBef>
        <a:spcAft>
          <a:spcPct val="0"/>
        </a:spcAft>
        <a:buClr>
          <a:srgbClr val="88A1AD"/>
        </a:buClr>
        <a:buSzPct val="70000"/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305" indent="-228594" algn="l" rtl="0" eaLnBrk="0" fontAlgn="base" hangingPunct="0">
        <a:spcBef>
          <a:spcPct val="20000"/>
        </a:spcBef>
        <a:spcAft>
          <a:spcPct val="0"/>
        </a:spcAft>
        <a:buClr>
          <a:srgbClr val="A0BC9D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35" indent="-228594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566" indent="-228594" algn="l" rtl="0" eaLnBrk="0" fontAlgn="base" hangingPunct="0">
        <a:spcBef>
          <a:spcPct val="20000"/>
        </a:spcBef>
        <a:spcAft>
          <a:spcPct val="0"/>
        </a:spcAft>
        <a:buClr>
          <a:srgbClr val="BFD2BD"/>
        </a:buClr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879" indent="-18287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067" indent="-182875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381" indent="-182875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72212" y="459226"/>
            <a:ext cx="11675872" cy="1752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 I Have Learned in 25 Years of HIV and Hepatitis C Psychiatry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0960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FORMATTED: 11/17/15</a:t>
            </a:r>
            <a:endParaRPr lang="en-US" sz="1400" dirty="0">
              <a:solidFill>
                <a:srgbClr val="00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248" y="6397423"/>
            <a:ext cx="426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Orleans, Louisiana: December 15-17, 2015</a:t>
            </a:r>
            <a:endParaRPr lang="en-US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>
          <a:xfrm>
            <a:off x="209249" y="2819399"/>
            <a:ext cx="11771423" cy="29751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Glenn </a:t>
            </a:r>
            <a:r>
              <a:rPr lang="en-US" sz="3600" dirty="0"/>
              <a:t>J. </a:t>
            </a:r>
            <a:r>
              <a:rPr lang="en-US" sz="3600" dirty="0" err="1"/>
              <a:t>Treisman</a:t>
            </a:r>
            <a:r>
              <a:rPr lang="en-US" sz="3600" dirty="0"/>
              <a:t>, MD, PhD</a:t>
            </a:r>
          </a:p>
          <a:p>
            <a:pPr>
              <a:defRPr/>
            </a:pPr>
            <a:r>
              <a:rPr lang="en-US" dirty="0"/>
              <a:t>Eugene Meyer III Professor</a:t>
            </a:r>
            <a:br>
              <a:rPr lang="en-US" dirty="0"/>
            </a:br>
            <a:r>
              <a:rPr lang="en-US" dirty="0"/>
              <a:t>of Psychiatry and Medicine</a:t>
            </a:r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Johns Hopkins Medical Institutions</a:t>
            </a:r>
          </a:p>
          <a:p>
            <a:pPr>
              <a:defRPr/>
            </a:pPr>
            <a:r>
              <a:rPr lang="en-US" dirty="0"/>
              <a:t>Baltimore, Maryland</a:t>
            </a:r>
          </a:p>
        </p:txBody>
      </p:sp>
    </p:spTree>
    <p:extLst>
      <p:ext uri="{BB962C8B-B14F-4D97-AF65-F5344CB8AC3E}">
        <p14:creationId xmlns:p14="http://schemas.microsoft.com/office/powerpoint/2010/main" val="15678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AutoShape 2"/>
          <p:cNvSpPr>
            <a:spLocks noChangeArrowheads="1"/>
          </p:cNvSpPr>
          <p:nvPr/>
        </p:nvSpPr>
        <p:spPr bwMode="auto">
          <a:xfrm rot="5400000">
            <a:off x="7848600" y="1371600"/>
            <a:ext cx="9144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AutoShape 3"/>
          <p:cNvSpPr>
            <a:spLocks noChangeArrowheads="1"/>
          </p:cNvSpPr>
          <p:nvPr/>
        </p:nvSpPr>
        <p:spPr bwMode="auto">
          <a:xfrm>
            <a:off x="3352800" y="1371600"/>
            <a:ext cx="10668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AutoShape 4"/>
          <p:cNvSpPr>
            <a:spLocks noChangeArrowheads="1"/>
          </p:cNvSpPr>
          <p:nvPr/>
        </p:nvSpPr>
        <p:spPr bwMode="auto">
          <a:xfrm rot="10800000">
            <a:off x="7848600" y="4343400"/>
            <a:ext cx="10668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AutoShape 5"/>
          <p:cNvSpPr>
            <a:spLocks noChangeArrowheads="1"/>
          </p:cNvSpPr>
          <p:nvPr/>
        </p:nvSpPr>
        <p:spPr bwMode="auto">
          <a:xfrm rot="-5400000">
            <a:off x="3352800" y="4267200"/>
            <a:ext cx="9144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5105401" y="1052514"/>
            <a:ext cx="203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/>
              <a:t>Experience</a:t>
            </a: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7848600" y="3186114"/>
            <a:ext cx="16450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/>
              <a:t>Meaning</a:t>
            </a:r>
          </a:p>
        </p:txBody>
      </p:sp>
      <p:sp>
        <p:nvSpPr>
          <p:cNvPr id="43015" name="Text Box 8"/>
          <p:cNvSpPr txBox="1">
            <a:spLocks noChangeArrowheads="1"/>
          </p:cNvSpPr>
          <p:nvPr/>
        </p:nvSpPr>
        <p:spPr bwMode="auto">
          <a:xfrm>
            <a:off x="5181601" y="5167314"/>
            <a:ext cx="2149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/>
              <a:t>Assumption</a:t>
            </a: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2971800" y="3262314"/>
            <a:ext cx="16898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/>
              <a:t>Behavior</a:t>
            </a:r>
          </a:p>
        </p:txBody>
      </p:sp>
    </p:spTree>
    <p:extLst>
      <p:ext uri="{BB962C8B-B14F-4D97-AF65-F5344CB8AC3E}">
        <p14:creationId xmlns:p14="http://schemas.microsoft.com/office/powerpoint/2010/main" val="136986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2"/>
          <p:cNvSpPr txBox="1">
            <a:spLocks noChangeArrowheads="1"/>
          </p:cNvSpPr>
          <p:nvPr/>
        </p:nvSpPr>
        <p:spPr bwMode="auto">
          <a:xfrm>
            <a:off x="3628466" y="2044826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Major Depression</a:t>
            </a:r>
          </a:p>
        </p:txBody>
      </p:sp>
      <p:sp>
        <p:nvSpPr>
          <p:cNvPr id="72706" name="Text Box 3"/>
          <p:cNvSpPr txBox="1">
            <a:spLocks noChangeArrowheads="1"/>
          </p:cNvSpPr>
          <p:nvPr/>
        </p:nvSpPr>
        <p:spPr bwMode="auto">
          <a:xfrm>
            <a:off x="6333155" y="2044824"/>
            <a:ext cx="172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Demoralization</a:t>
            </a:r>
          </a:p>
        </p:txBody>
      </p:sp>
      <p:sp>
        <p:nvSpPr>
          <p:cNvPr id="72712" name="Oval 9"/>
          <p:cNvSpPr>
            <a:spLocks noChangeArrowheads="1"/>
          </p:cNvSpPr>
          <p:nvPr/>
        </p:nvSpPr>
        <p:spPr bwMode="auto">
          <a:xfrm>
            <a:off x="3249489" y="802231"/>
            <a:ext cx="2969655" cy="2857352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10"/>
          <p:cNvSpPr>
            <a:spLocks noChangeArrowheads="1"/>
          </p:cNvSpPr>
          <p:nvPr/>
        </p:nvSpPr>
        <p:spPr bwMode="auto">
          <a:xfrm>
            <a:off x="5622366" y="801093"/>
            <a:ext cx="2970641" cy="2857352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86858" y="3658220"/>
            <a:ext cx="3505487" cy="2923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Anhedonia</a:t>
            </a:r>
          </a:p>
          <a:p>
            <a:r>
              <a:rPr lang="en-US" sz="1600" dirty="0"/>
              <a:t>(Pervasive loss of rewards from activity)</a:t>
            </a:r>
          </a:p>
          <a:p>
            <a:r>
              <a:rPr lang="en-US" sz="2400" dirty="0"/>
              <a:t>AM insomnia</a:t>
            </a:r>
          </a:p>
          <a:p>
            <a:r>
              <a:rPr lang="en-US" sz="2400" dirty="0"/>
              <a:t>Family history</a:t>
            </a:r>
          </a:p>
          <a:p>
            <a:r>
              <a:rPr lang="en-US" sz="2400" dirty="0"/>
              <a:t>Similar episodes</a:t>
            </a:r>
          </a:p>
          <a:p>
            <a:r>
              <a:rPr lang="en-US" sz="2400" dirty="0"/>
              <a:t>Disrupted life course</a:t>
            </a:r>
          </a:p>
          <a:p>
            <a:r>
              <a:rPr lang="en-US" sz="2400" dirty="0"/>
              <a:t>Unresponsive to positive </a:t>
            </a:r>
          </a:p>
          <a:p>
            <a:r>
              <a:rPr lang="en-US" sz="2400" dirty="0"/>
              <a:t>events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04333" y="3659584"/>
            <a:ext cx="3033203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Distractible from loss</a:t>
            </a:r>
          </a:p>
          <a:p>
            <a:r>
              <a:rPr lang="en-US" sz="1600" dirty="0"/>
              <a:t>(Maintains rewards from activity)</a:t>
            </a:r>
          </a:p>
          <a:p>
            <a:r>
              <a:rPr lang="en-US" sz="2400" dirty="0"/>
              <a:t>Initial insomnia</a:t>
            </a:r>
          </a:p>
          <a:p>
            <a:r>
              <a:rPr lang="en-US" sz="2400" dirty="0"/>
              <a:t>No family history</a:t>
            </a:r>
          </a:p>
          <a:p>
            <a:r>
              <a:rPr lang="en-US" sz="2400" dirty="0"/>
              <a:t>Unique episode</a:t>
            </a:r>
          </a:p>
          <a:p>
            <a:r>
              <a:rPr lang="en-US" sz="2400" dirty="0"/>
              <a:t>Stable life course</a:t>
            </a:r>
          </a:p>
          <a:p>
            <a:r>
              <a:rPr lang="en-US" sz="2400" dirty="0"/>
              <a:t>Responsive to positive </a:t>
            </a:r>
          </a:p>
          <a:p>
            <a:r>
              <a:rPr lang="en-US" sz="2400" dirty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3868977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1579564" y="2676525"/>
            <a:ext cx="3539429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4800" b="1">
                <a:latin typeface="Arial" charset="0"/>
              </a:rPr>
              <a:t>Depression</a:t>
            </a:r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4038600" y="275390"/>
            <a:ext cx="3760788" cy="22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sz="2000" b="1" dirty="0">
                <a:latin typeface="Arial" charset="0"/>
              </a:rPr>
              <a:t>stress</a:t>
            </a:r>
          </a:p>
          <a:p>
            <a:pPr algn="ctr"/>
            <a:r>
              <a:rPr lang="en-US" sz="2000" b="1" dirty="0">
                <a:latin typeface="Arial" charset="0"/>
              </a:rPr>
              <a:t>demoralization</a:t>
            </a:r>
          </a:p>
          <a:p>
            <a:pPr algn="ctr"/>
            <a:r>
              <a:rPr lang="en-US" sz="2000" b="1" dirty="0">
                <a:latin typeface="Arial" charset="0"/>
              </a:rPr>
              <a:t>CNS inflammation</a:t>
            </a:r>
          </a:p>
          <a:p>
            <a:pPr algn="ctr"/>
            <a:r>
              <a:rPr lang="en-US" sz="2000" b="1" dirty="0">
                <a:latin typeface="Arial" charset="0"/>
              </a:rPr>
              <a:t>drug effects</a:t>
            </a:r>
          </a:p>
          <a:p>
            <a:pPr algn="ctr"/>
            <a:r>
              <a:rPr lang="en-US" sz="2000" b="1" dirty="0">
                <a:latin typeface="Arial" charset="0"/>
              </a:rPr>
              <a:t>substance abuse</a:t>
            </a:r>
          </a:p>
          <a:p>
            <a:pPr algn="ctr"/>
            <a:r>
              <a:rPr lang="en-US" sz="2000" b="1" dirty="0">
                <a:latin typeface="Arial" charset="0"/>
              </a:rPr>
              <a:t>subcortical injury</a:t>
            </a:r>
          </a:p>
          <a:p>
            <a:pPr algn="ctr"/>
            <a:r>
              <a:rPr lang="en-US" sz="2000" b="1" dirty="0">
                <a:latin typeface="Arial" charset="0"/>
              </a:rPr>
              <a:t>cognitive impairment</a:t>
            </a: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8610601" y="2667000"/>
            <a:ext cx="1196975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4800" b="1">
                <a:latin typeface="Arial" charset="0"/>
              </a:rPr>
              <a:t>HIV</a:t>
            </a:r>
          </a:p>
        </p:txBody>
      </p:sp>
      <p:sp>
        <p:nvSpPr>
          <p:cNvPr id="55300" name="Arc 5"/>
          <p:cNvSpPr>
            <a:spLocks/>
          </p:cNvSpPr>
          <p:nvPr/>
        </p:nvSpPr>
        <p:spPr bwMode="auto">
          <a:xfrm>
            <a:off x="2674938" y="922338"/>
            <a:ext cx="1441450" cy="144145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8"/>
                </a:moveTo>
                <a:cubicBezTo>
                  <a:pt x="0" y="9678"/>
                  <a:pt x="9656" y="11"/>
                  <a:pt x="21576" y="-1"/>
                </a:cubicBezTo>
              </a:path>
              <a:path w="21600" h="21599" stroke="0" extrusionOk="0">
                <a:moveTo>
                  <a:pt x="0" y="21598"/>
                </a:moveTo>
                <a:cubicBezTo>
                  <a:pt x="0" y="9678"/>
                  <a:pt x="9656" y="11"/>
                  <a:pt x="21576" y="-1"/>
                </a:cubicBezTo>
                <a:lnTo>
                  <a:pt x="21600" y="21599"/>
                </a:lnTo>
                <a:lnTo>
                  <a:pt x="0" y="21598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Arc 6"/>
          <p:cNvSpPr>
            <a:spLocks/>
          </p:cNvSpPr>
          <p:nvPr/>
        </p:nvSpPr>
        <p:spPr bwMode="auto">
          <a:xfrm>
            <a:off x="2751138" y="3962400"/>
            <a:ext cx="1441450" cy="167005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Arc 7"/>
          <p:cNvSpPr>
            <a:spLocks/>
          </p:cNvSpPr>
          <p:nvPr/>
        </p:nvSpPr>
        <p:spPr bwMode="auto">
          <a:xfrm>
            <a:off x="7620000" y="3962400"/>
            <a:ext cx="1746250" cy="15938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Arc 8"/>
          <p:cNvSpPr>
            <a:spLocks/>
          </p:cNvSpPr>
          <p:nvPr/>
        </p:nvSpPr>
        <p:spPr bwMode="auto">
          <a:xfrm>
            <a:off x="7696200" y="846138"/>
            <a:ext cx="1593850" cy="13652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Rectangle 9"/>
          <p:cNvSpPr>
            <a:spLocks noChangeArrowheads="1"/>
          </p:cNvSpPr>
          <p:nvPr/>
        </p:nvSpPr>
        <p:spPr bwMode="auto">
          <a:xfrm>
            <a:off x="4675918" y="4588036"/>
            <a:ext cx="2762324" cy="193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b="1" dirty="0">
                <a:latin typeface="Arial" charset="0"/>
              </a:rPr>
              <a:t>impulsivity</a:t>
            </a:r>
          </a:p>
          <a:p>
            <a:pPr algn="ctr"/>
            <a:r>
              <a:rPr lang="en-US" sz="2000" b="1" dirty="0">
                <a:latin typeface="Arial" charset="0"/>
              </a:rPr>
              <a:t>hopelessness</a:t>
            </a:r>
          </a:p>
          <a:p>
            <a:pPr algn="ctr"/>
            <a:r>
              <a:rPr lang="en-US" sz="2000" b="1" dirty="0">
                <a:latin typeface="Arial" charset="0"/>
              </a:rPr>
              <a:t>carelessness</a:t>
            </a:r>
          </a:p>
          <a:p>
            <a:pPr algn="ctr"/>
            <a:r>
              <a:rPr lang="en-US" sz="2000" b="1" dirty="0">
                <a:latin typeface="Arial" charset="0"/>
              </a:rPr>
              <a:t>demoralization</a:t>
            </a:r>
          </a:p>
          <a:p>
            <a:pPr algn="ctr"/>
            <a:r>
              <a:rPr lang="en-US" sz="2000" b="1" dirty="0">
                <a:latin typeface="Arial" charset="0"/>
              </a:rPr>
              <a:t>substance abuse</a:t>
            </a:r>
          </a:p>
          <a:p>
            <a:pPr algn="ctr"/>
            <a:r>
              <a:rPr lang="en-US" sz="2000" b="1" dirty="0">
                <a:latin typeface="Arial" charset="0"/>
              </a:rPr>
              <a:t>cognitive impairment</a:t>
            </a:r>
          </a:p>
        </p:txBody>
      </p:sp>
    </p:spTree>
    <p:extLst>
      <p:ext uri="{BB962C8B-B14F-4D97-AF65-F5344CB8AC3E}">
        <p14:creationId xmlns:p14="http://schemas.microsoft.com/office/powerpoint/2010/main" val="321060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1000"/>
            <a:ext cx="7772400" cy="1143000"/>
          </a:xfrm>
          <a:noFill/>
        </p:spPr>
        <p:txBody>
          <a:bodyPr vert="horz" lIns="90487" tIns="44450" rIns="90487" bIns="44450" rtlCol="0" anchor="ctr">
            <a:normAutofit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Simplified model of disposition</a:t>
            </a:r>
          </a:p>
        </p:txBody>
      </p:sp>
      <p:sp>
        <p:nvSpPr>
          <p:cNvPr id="73730" name="Rectangle 3"/>
          <p:cNvSpPr>
            <a:spLocks noChangeArrowheads="1"/>
          </p:cNvSpPr>
          <p:nvPr/>
        </p:nvSpPr>
        <p:spPr bwMode="auto">
          <a:xfrm>
            <a:off x="3048001" y="2133600"/>
            <a:ext cx="63674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2514601" y="2133601"/>
            <a:ext cx="14382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b="1" dirty="0">
                <a:latin typeface="Arial" charset="0"/>
              </a:rPr>
              <a:t>Percent of </a:t>
            </a:r>
          </a:p>
          <a:p>
            <a:r>
              <a:rPr lang="en-US" b="1" dirty="0">
                <a:latin typeface="Arial" charset="0"/>
              </a:rPr>
              <a:t>population</a:t>
            </a:r>
          </a:p>
        </p:txBody>
      </p:sp>
      <p:grpSp>
        <p:nvGrpSpPr>
          <p:cNvPr id="73732" name="Group 5"/>
          <p:cNvGrpSpPr>
            <a:grpSpLocks/>
          </p:cNvGrpSpPr>
          <p:nvPr/>
        </p:nvGrpSpPr>
        <p:grpSpPr bwMode="auto">
          <a:xfrm>
            <a:off x="4191000" y="1676400"/>
            <a:ext cx="4648200" cy="2540000"/>
            <a:chOff x="1728" y="1824"/>
            <a:chExt cx="3111" cy="1792"/>
          </a:xfrm>
        </p:grpSpPr>
        <p:grpSp>
          <p:nvGrpSpPr>
            <p:cNvPr id="73735" name="Group 6"/>
            <p:cNvGrpSpPr>
              <a:grpSpLocks/>
            </p:cNvGrpSpPr>
            <p:nvPr/>
          </p:nvGrpSpPr>
          <p:grpSpPr bwMode="auto">
            <a:xfrm>
              <a:off x="1728" y="1824"/>
              <a:ext cx="3111" cy="1776"/>
              <a:chOff x="1728" y="1824"/>
              <a:chExt cx="3111" cy="1776"/>
            </a:xfrm>
          </p:grpSpPr>
          <p:sp>
            <p:nvSpPr>
              <p:cNvPr id="73739" name="Line 7"/>
              <p:cNvSpPr>
                <a:spLocks noChangeShapeType="1"/>
              </p:cNvSpPr>
              <p:nvPr/>
            </p:nvSpPr>
            <p:spPr bwMode="auto">
              <a:xfrm>
                <a:off x="1732" y="3600"/>
                <a:ext cx="310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40" name="Line 8"/>
              <p:cNvSpPr>
                <a:spLocks noChangeShapeType="1"/>
              </p:cNvSpPr>
              <p:nvPr/>
            </p:nvSpPr>
            <p:spPr bwMode="auto">
              <a:xfrm flipV="1">
                <a:off x="1728" y="182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736" name="Group 9"/>
            <p:cNvGrpSpPr>
              <a:grpSpLocks/>
            </p:cNvGrpSpPr>
            <p:nvPr/>
          </p:nvGrpSpPr>
          <p:grpSpPr bwMode="auto">
            <a:xfrm>
              <a:off x="2160" y="2112"/>
              <a:ext cx="2304" cy="1504"/>
              <a:chOff x="2304" y="2112"/>
              <a:chExt cx="2304" cy="1504"/>
            </a:xfrm>
          </p:grpSpPr>
          <p:sp>
            <p:nvSpPr>
              <p:cNvPr id="73737" name="Freeform 10"/>
              <p:cNvSpPr>
                <a:spLocks/>
              </p:cNvSpPr>
              <p:nvPr/>
            </p:nvSpPr>
            <p:spPr bwMode="auto">
              <a:xfrm>
                <a:off x="2304" y="2112"/>
                <a:ext cx="1152" cy="1504"/>
              </a:xfrm>
              <a:custGeom>
                <a:avLst/>
                <a:gdLst>
                  <a:gd name="T0" fmla="*/ 0 w 1152"/>
                  <a:gd name="T1" fmla="*/ 1488 h 1504"/>
                  <a:gd name="T2" fmla="*/ 528 w 1152"/>
                  <a:gd name="T3" fmla="*/ 1392 h 1504"/>
                  <a:gd name="T4" fmla="*/ 816 w 1152"/>
                  <a:gd name="T5" fmla="*/ 816 h 1504"/>
                  <a:gd name="T6" fmla="*/ 912 w 1152"/>
                  <a:gd name="T7" fmla="*/ 240 h 1504"/>
                  <a:gd name="T8" fmla="*/ 1008 w 1152"/>
                  <a:gd name="T9" fmla="*/ 48 h 1504"/>
                  <a:gd name="T10" fmla="*/ 1152 w 1152"/>
                  <a:gd name="T11" fmla="*/ 0 h 15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2"/>
                  <a:gd name="T19" fmla="*/ 0 h 1504"/>
                  <a:gd name="T20" fmla="*/ 1152 w 1152"/>
                  <a:gd name="T21" fmla="*/ 1504 h 15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2" h="1504">
                    <a:moveTo>
                      <a:pt x="0" y="1488"/>
                    </a:moveTo>
                    <a:cubicBezTo>
                      <a:pt x="196" y="1496"/>
                      <a:pt x="392" y="1504"/>
                      <a:pt x="528" y="1392"/>
                    </a:cubicBezTo>
                    <a:cubicBezTo>
                      <a:pt x="664" y="1280"/>
                      <a:pt x="752" y="1008"/>
                      <a:pt x="816" y="816"/>
                    </a:cubicBezTo>
                    <a:cubicBezTo>
                      <a:pt x="880" y="624"/>
                      <a:pt x="880" y="368"/>
                      <a:pt x="912" y="240"/>
                    </a:cubicBezTo>
                    <a:cubicBezTo>
                      <a:pt x="944" y="112"/>
                      <a:pt x="968" y="88"/>
                      <a:pt x="1008" y="48"/>
                    </a:cubicBezTo>
                    <a:cubicBezTo>
                      <a:pt x="1048" y="8"/>
                      <a:pt x="1100" y="4"/>
                      <a:pt x="1152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8" name="Freeform 11"/>
              <p:cNvSpPr>
                <a:spLocks/>
              </p:cNvSpPr>
              <p:nvPr/>
            </p:nvSpPr>
            <p:spPr bwMode="auto">
              <a:xfrm flipH="1">
                <a:off x="3456" y="2112"/>
                <a:ext cx="1152" cy="1504"/>
              </a:xfrm>
              <a:custGeom>
                <a:avLst/>
                <a:gdLst>
                  <a:gd name="T0" fmla="*/ 0 w 1152"/>
                  <a:gd name="T1" fmla="*/ 1488 h 1504"/>
                  <a:gd name="T2" fmla="*/ 528 w 1152"/>
                  <a:gd name="T3" fmla="*/ 1392 h 1504"/>
                  <a:gd name="T4" fmla="*/ 816 w 1152"/>
                  <a:gd name="T5" fmla="*/ 816 h 1504"/>
                  <a:gd name="T6" fmla="*/ 912 w 1152"/>
                  <a:gd name="T7" fmla="*/ 240 h 1504"/>
                  <a:gd name="T8" fmla="*/ 1008 w 1152"/>
                  <a:gd name="T9" fmla="*/ 48 h 1504"/>
                  <a:gd name="T10" fmla="*/ 1152 w 1152"/>
                  <a:gd name="T11" fmla="*/ 0 h 15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2"/>
                  <a:gd name="T19" fmla="*/ 0 h 1504"/>
                  <a:gd name="T20" fmla="*/ 1152 w 1152"/>
                  <a:gd name="T21" fmla="*/ 1504 h 15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2" h="1504">
                    <a:moveTo>
                      <a:pt x="0" y="1488"/>
                    </a:moveTo>
                    <a:cubicBezTo>
                      <a:pt x="196" y="1496"/>
                      <a:pt x="392" y="1504"/>
                      <a:pt x="528" y="1392"/>
                    </a:cubicBezTo>
                    <a:cubicBezTo>
                      <a:pt x="664" y="1280"/>
                      <a:pt x="752" y="1008"/>
                      <a:pt x="816" y="816"/>
                    </a:cubicBezTo>
                    <a:cubicBezTo>
                      <a:pt x="880" y="624"/>
                      <a:pt x="880" y="368"/>
                      <a:pt x="912" y="240"/>
                    </a:cubicBezTo>
                    <a:cubicBezTo>
                      <a:pt x="944" y="112"/>
                      <a:pt x="968" y="88"/>
                      <a:pt x="1008" y="48"/>
                    </a:cubicBezTo>
                    <a:cubicBezTo>
                      <a:pt x="1048" y="8"/>
                      <a:pt x="1100" y="4"/>
                      <a:pt x="1152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3810000" y="5018072"/>
            <a:ext cx="2514856" cy="1255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b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30000"/>
              </a:spcBef>
              <a:buClr>
                <a:schemeClr val="tx2"/>
              </a:buClr>
              <a:buSzPct val="75000"/>
              <a:defRPr/>
            </a:pPr>
            <a:r>
              <a:rPr lang="en-US" dirty="0"/>
              <a:t>Introversion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Clr>
                <a:schemeClr val="tx2"/>
              </a:buClr>
              <a:buSzPct val="75000"/>
              <a:defRPr/>
            </a:pPr>
            <a:endParaRPr lang="en-US" dirty="0"/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Punishment avoidant </a:t>
            </a:r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Future directed</a:t>
            </a:r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Function directed</a:t>
            </a:r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6781801" y="5018072"/>
            <a:ext cx="2063001" cy="1255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b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30000"/>
              </a:spcBef>
              <a:buClr>
                <a:schemeClr val="tx2"/>
              </a:buClr>
              <a:buSzPct val="75000"/>
              <a:defRPr/>
            </a:pPr>
            <a:r>
              <a:rPr lang="en-US" dirty="0"/>
              <a:t>Extraversion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Clr>
                <a:schemeClr val="tx2"/>
              </a:buClr>
              <a:buSzPct val="75000"/>
              <a:defRPr/>
            </a:pPr>
            <a:r>
              <a:rPr lang="en-US" dirty="0"/>
              <a:t>	</a:t>
            </a:r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Reward directed </a:t>
            </a:r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Present directed</a:t>
            </a:r>
          </a:p>
          <a:p>
            <a:pPr marL="285750" indent="-285750">
              <a:lnSpc>
                <a:spcPct val="60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Arial"/>
              <a:buChar char="•"/>
              <a:defRPr/>
            </a:pPr>
            <a:r>
              <a:rPr lang="en-US" dirty="0"/>
              <a:t>Feeling directed</a:t>
            </a:r>
          </a:p>
        </p:txBody>
      </p:sp>
    </p:spTree>
    <p:extLst>
      <p:ext uri="{BB962C8B-B14F-4D97-AF65-F5344CB8AC3E}">
        <p14:creationId xmlns:p14="http://schemas.microsoft.com/office/powerpoint/2010/main" val="315423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Abnormal Illness Behavior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013642"/>
            <a:ext cx="8229600" cy="4112521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Behaviors associated with illness that have been conditioned to continue in the absence of the initiating stimulus </a:t>
            </a:r>
          </a:p>
        </p:txBody>
      </p:sp>
    </p:spTree>
    <p:extLst>
      <p:ext uri="{BB962C8B-B14F-4D97-AF65-F5344CB8AC3E}">
        <p14:creationId xmlns:p14="http://schemas.microsoft.com/office/powerpoint/2010/main" val="147413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90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/>
              <a:t>Examples of </a:t>
            </a:r>
            <a:r>
              <a:rPr lang="en-US" dirty="0" err="1"/>
              <a:t>reinforcers</a:t>
            </a:r>
            <a:r>
              <a:rPr lang="en-US" dirty="0"/>
              <a:t> in abnormal illness behavior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332038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Positive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reinforcers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Disability payments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Attention from spouses, family, doctors, lawyers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Ability to express prohibited feelings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Possibility of </a:t>
            </a:r>
            <a:r>
              <a:rPr lang="ja-JP" altLang="en-US" dirty="0">
                <a:ea typeface="ＭＳ Ｐゴシック" charset="0"/>
              </a:rPr>
              <a:t>“</a:t>
            </a:r>
            <a:r>
              <a:rPr lang="en-US" dirty="0">
                <a:ea typeface="ＭＳ Ｐゴシック" charset="0"/>
              </a:rPr>
              <a:t>lump sum</a:t>
            </a:r>
            <a:r>
              <a:rPr lang="ja-JP" altLang="en-US" dirty="0">
                <a:ea typeface="ＭＳ Ｐゴシック" charset="0"/>
              </a:rPr>
              <a:t>”</a:t>
            </a:r>
            <a:r>
              <a:rPr lang="en-US" dirty="0">
                <a:ea typeface="ＭＳ Ｐゴシック" charset="0"/>
              </a:rPr>
              <a:t> payments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  <a:cs typeface="ＭＳ Ｐゴシック" charset="0"/>
              </a:rPr>
              <a:t>Negative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reinforcers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Relief from stress, expectations and criticism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Relief from pain and discomfort</a:t>
            </a:r>
          </a:p>
        </p:txBody>
      </p:sp>
    </p:spTree>
    <p:extLst>
      <p:ext uri="{BB962C8B-B14F-4D97-AF65-F5344CB8AC3E}">
        <p14:creationId xmlns:p14="http://schemas.microsoft.com/office/powerpoint/2010/main" val="359935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Increased patient satisfaction correlates with increased mortality</a:t>
            </a:r>
            <a:endParaRPr lang="en-US" dirty="0"/>
          </a:p>
        </p:txBody>
      </p:sp>
      <p:graphicFrame>
        <p:nvGraphicFramePr>
          <p:cNvPr id="3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666627"/>
              </p:ext>
            </p:extLst>
          </p:nvPr>
        </p:nvGraphicFramePr>
        <p:xfrm>
          <a:off x="2940050" y="1711940"/>
          <a:ext cx="772795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1" y="5934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The cost of </a:t>
            </a:r>
            <a:r>
              <a:rPr lang="en-US" b="1" u="sng" dirty="0"/>
              <a:t>satisfaction</a:t>
            </a:r>
            <a:r>
              <a:rPr lang="en-US" u="sng" dirty="0"/>
              <a:t>: a national study of </a:t>
            </a:r>
            <a:r>
              <a:rPr lang="en-US" b="1" u="sng" dirty="0"/>
              <a:t>patient satisfaction</a:t>
            </a:r>
            <a:r>
              <a:rPr lang="en-US" u="sng" dirty="0"/>
              <a:t>, health care utilization, expenditures, and </a:t>
            </a:r>
            <a:r>
              <a:rPr lang="en-US" b="1" u="sng" dirty="0"/>
              <a:t>mortality</a:t>
            </a:r>
            <a:r>
              <a:rPr lang="en-US" u="sng" dirty="0"/>
              <a:t>. </a:t>
            </a:r>
            <a:r>
              <a:rPr lang="en-US" dirty="0"/>
              <a:t>Fenton JJ, </a:t>
            </a:r>
            <a:r>
              <a:rPr lang="en-US" dirty="0" err="1"/>
              <a:t>Jerant</a:t>
            </a:r>
            <a:r>
              <a:rPr lang="en-US" dirty="0"/>
              <a:t> AF, </a:t>
            </a:r>
            <a:r>
              <a:rPr lang="en-US" dirty="0" err="1"/>
              <a:t>Bertakis</a:t>
            </a:r>
            <a:r>
              <a:rPr lang="en-US" dirty="0"/>
              <a:t> KD, Franks P. </a:t>
            </a:r>
            <a:r>
              <a:rPr lang="de-DE" dirty="0" err="1"/>
              <a:t>Arch</a:t>
            </a:r>
            <a:r>
              <a:rPr lang="de-DE" dirty="0"/>
              <a:t> Intern Med. 2012 Mar 12;172(5):405-11.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7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Solutions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The art of medicine cannot yet be mechanized and we must defend it</a:t>
            </a:r>
          </a:p>
          <a:p>
            <a:r>
              <a:rPr lang="en-US">
                <a:latin typeface="Calibri" charset="0"/>
              </a:rPr>
              <a:t>Integrated care is better care</a:t>
            </a:r>
          </a:p>
          <a:p>
            <a:r>
              <a:rPr lang="en-US">
                <a:latin typeface="Calibri" charset="0"/>
              </a:rPr>
              <a:t>Saving money in the short run has not succeeded</a:t>
            </a:r>
          </a:p>
          <a:p>
            <a:r>
              <a:rPr lang="en-US">
                <a:latin typeface="Calibri" charset="0"/>
              </a:rPr>
              <a:t>HIV and Hepatitis C are transmitted by psychiatric vectors, and can be stopped</a:t>
            </a:r>
          </a:p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95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 theme gt">
  <a:themeElements>
    <a:clrScheme name="Custom 17">
      <a:dk1>
        <a:srgbClr val="FFFFFF"/>
      </a:dk1>
      <a:lt1>
        <a:sysClr val="window" lastClr="FFFFFF"/>
      </a:lt1>
      <a:dk2>
        <a:srgbClr val="BE958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ivic">
  <a:themeElements>
    <a:clrScheme name="Custom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5D1D7"/>
      </a:accent1>
      <a:accent2>
        <a:srgbClr val="C5D1D7"/>
      </a:accent2>
      <a:accent3>
        <a:srgbClr val="A0BC9D"/>
      </a:accent3>
      <a:accent4>
        <a:srgbClr val="8FB08C"/>
      </a:accent4>
      <a:accent5>
        <a:srgbClr val="BFD2BD"/>
      </a:accent5>
      <a:accent6>
        <a:srgbClr val="FFFFFF"/>
      </a:accent6>
      <a:hlink>
        <a:srgbClr val="646B86"/>
      </a:hlink>
      <a:folHlink>
        <a:srgbClr val="646B8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ivic">
  <a:themeElements>
    <a:clrScheme name="Custom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5D1D7"/>
      </a:accent1>
      <a:accent2>
        <a:srgbClr val="C5D1D7"/>
      </a:accent2>
      <a:accent3>
        <a:srgbClr val="A0BC9D"/>
      </a:accent3>
      <a:accent4>
        <a:srgbClr val="8FB08C"/>
      </a:accent4>
      <a:accent5>
        <a:srgbClr val="BFD2BD"/>
      </a:accent5>
      <a:accent6>
        <a:srgbClr val="FFFFFF"/>
      </a:accent6>
      <a:hlink>
        <a:srgbClr val="646B86"/>
      </a:hlink>
      <a:folHlink>
        <a:srgbClr val="646B8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ivic">
  <a:themeElements>
    <a:clrScheme name="Custom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5D1D7"/>
      </a:accent1>
      <a:accent2>
        <a:srgbClr val="C5D1D7"/>
      </a:accent2>
      <a:accent3>
        <a:srgbClr val="A0BC9D"/>
      </a:accent3>
      <a:accent4>
        <a:srgbClr val="8FB08C"/>
      </a:accent4>
      <a:accent5>
        <a:srgbClr val="BFD2BD"/>
      </a:accent5>
      <a:accent6>
        <a:srgbClr val="FFFFFF"/>
      </a:accent6>
      <a:hlink>
        <a:srgbClr val="646B86"/>
      </a:hlink>
      <a:folHlink>
        <a:srgbClr val="646B8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Civic">
  <a:themeElements>
    <a:clrScheme name="Custom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5D1D7"/>
      </a:accent1>
      <a:accent2>
        <a:srgbClr val="C5D1D7"/>
      </a:accent2>
      <a:accent3>
        <a:srgbClr val="A0BC9D"/>
      </a:accent3>
      <a:accent4>
        <a:srgbClr val="8FB08C"/>
      </a:accent4>
      <a:accent5>
        <a:srgbClr val="BFD2BD"/>
      </a:accent5>
      <a:accent6>
        <a:srgbClr val="FFFFFF"/>
      </a:accent6>
      <a:hlink>
        <a:srgbClr val="646B86"/>
      </a:hlink>
      <a:folHlink>
        <a:srgbClr val="646B8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2_Civic">
  <a:themeElements>
    <a:clrScheme name="Custom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C5D1D7"/>
      </a:accent1>
      <a:accent2>
        <a:srgbClr val="C5D1D7"/>
      </a:accent2>
      <a:accent3>
        <a:srgbClr val="A0BC9D"/>
      </a:accent3>
      <a:accent4>
        <a:srgbClr val="8FB08C"/>
      </a:accent4>
      <a:accent5>
        <a:srgbClr val="BFD2BD"/>
      </a:accent5>
      <a:accent6>
        <a:srgbClr val="FFFFFF"/>
      </a:accent6>
      <a:hlink>
        <a:srgbClr val="646B86"/>
      </a:hlink>
      <a:folHlink>
        <a:srgbClr val="646B8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theme gt.thmx</Template>
  <TotalTime>1244</TotalTime>
  <Words>290</Words>
  <Application>Microsoft Office PowerPoint</Application>
  <PresentationFormat>Widescreen</PresentationFormat>
  <Paragraphs>81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MS PGothic</vt:lpstr>
      <vt:lpstr>Arial</vt:lpstr>
      <vt:lpstr>Calibri</vt:lpstr>
      <vt:lpstr>Georgia</vt:lpstr>
      <vt:lpstr>Times</vt:lpstr>
      <vt:lpstr>Times New Roman</vt:lpstr>
      <vt:lpstr>Wingdings</vt:lpstr>
      <vt:lpstr>Wingdings 2</vt:lpstr>
      <vt:lpstr>new theme gt</vt:lpstr>
      <vt:lpstr>2_Civic</vt:lpstr>
      <vt:lpstr>3_Civic</vt:lpstr>
      <vt:lpstr>4_Civic</vt:lpstr>
      <vt:lpstr>5_Civic</vt:lpstr>
      <vt:lpstr>12_Civic</vt:lpstr>
      <vt:lpstr>What I Have Learned in 25 Years of HIV and Hepatitis C Psychiatry</vt:lpstr>
      <vt:lpstr>PowerPoint Presentation</vt:lpstr>
      <vt:lpstr>PowerPoint Presentation</vt:lpstr>
      <vt:lpstr>PowerPoint Presentation</vt:lpstr>
      <vt:lpstr>Simplified model of disposition</vt:lpstr>
      <vt:lpstr>Abnormal Illness Behavior</vt:lpstr>
      <vt:lpstr>Examples of reinforcers in abnormal illness behavior</vt:lpstr>
      <vt:lpstr>Increased patient satisfaction correlates with increased mortality</vt:lpstr>
      <vt:lpstr>Solutions</vt:lpstr>
    </vt:vector>
  </TitlesOfParts>
  <Company>jhu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have learned in 25 years of HIV Psychiatry</dc:title>
  <dc:creator>g treisman</dc:creator>
  <cp:lastModifiedBy>Daniel Garcia</cp:lastModifiedBy>
  <cp:revision>108</cp:revision>
  <cp:lastPrinted>2015-12-11T18:13:44Z</cp:lastPrinted>
  <dcterms:created xsi:type="dcterms:W3CDTF">2012-03-18T12:40:52Z</dcterms:created>
  <dcterms:modified xsi:type="dcterms:W3CDTF">2015-12-22T23:05:06Z</dcterms:modified>
</cp:coreProperties>
</file>