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2" r:id="rId3"/>
    <p:sldMasterId id="2147483664" r:id="rId4"/>
    <p:sldMasterId id="2147483666" r:id="rId5"/>
  </p:sldMasterIdLst>
  <p:notesMasterIdLst>
    <p:notesMasterId r:id="rId15"/>
  </p:notesMasterIdLst>
  <p:handoutMasterIdLst>
    <p:handoutMasterId r:id="rId16"/>
  </p:handoutMasterIdLst>
  <p:sldIdLst>
    <p:sldId id="332" r:id="rId6"/>
    <p:sldId id="304" r:id="rId7"/>
    <p:sldId id="302" r:id="rId8"/>
    <p:sldId id="321" r:id="rId9"/>
    <p:sldId id="305" r:id="rId10"/>
    <p:sldId id="306" r:id="rId11"/>
    <p:sldId id="307" r:id="rId12"/>
    <p:sldId id="294" r:id="rId13"/>
    <p:sldId id="289" r:id="rId14"/>
  </p:sldIdLst>
  <p:sldSz cx="9144000" cy="5143500" type="screen16x9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3B"/>
    <a:srgbClr val="4B8416"/>
    <a:srgbClr val="09C2E4"/>
    <a:srgbClr val="5CC3FF"/>
    <a:srgbClr val="300B90"/>
    <a:srgbClr val="2E1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13"/>
  </p:normalViewPr>
  <p:slideViewPr>
    <p:cSldViewPr snapToGrid="0" snapToObjects="1">
      <p:cViewPr varScale="1">
        <p:scale>
          <a:sx n="140" d="100"/>
          <a:sy n="140" d="100"/>
        </p:scale>
        <p:origin x="696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14" d="100"/>
        <a:sy n="214" d="100"/>
      </p:scale>
      <p:origin x="0" y="16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96DA0-773B-4C47-8B8E-DE65A2068FA4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06123-A36F-4264-8235-8A9C91D64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82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2E4EB-BBE8-E94B-A566-51A58C5D9A77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A0701-6CF9-AB4C-B918-45857C8F3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27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HR decreases with longer</a:t>
            </a:r>
            <a:r>
              <a:rPr lang="en-US" baseline="0" dirty="0" smtClean="0"/>
              <a:t> time since ART initiation: 0.53 at &gt;4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A0701-6CF9-AB4C-B918-45857C8F33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8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Meta-analysis</a:t>
            </a:r>
            <a:r>
              <a:rPr lang="en-US" baseline="0" dirty="0" smtClean="0"/>
              <a:t> of 129 studies with almost 35,000 patients.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EE9E8-3CF0-D54A-9C25-A5CDE98AA7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00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F2: &gt;1 FIB-4</a:t>
            </a:r>
          </a:p>
          <a:p>
            <a:r>
              <a:rPr lang="en-US" dirty="0" smtClean="0"/>
              <a:t>F3-4: &gt;3.25</a:t>
            </a:r>
          </a:p>
          <a:p>
            <a:endParaRPr lang="en-US" dirty="0" smtClean="0"/>
          </a:p>
          <a:p>
            <a:r>
              <a:rPr lang="en-US" dirty="0" smtClean="0"/>
              <a:t>&lt;1.45</a:t>
            </a:r>
            <a:r>
              <a:rPr lang="en-US" baseline="0" dirty="0" smtClean="0"/>
              <a:t> to rule out significant fibrosis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A0701-6CF9-AB4C-B918-45857C8F33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1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D985-6D6E-7142-837C-8DEE534AFE26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2A8-EF0C-5F42-990A-B81A56B58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D985-6D6E-7142-837C-8DEE534AFE26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2A8-EF0C-5F42-990A-B81A56B58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1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D985-6D6E-7142-837C-8DEE534AFE26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2A8-EF0C-5F42-990A-B81A56B58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43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gray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gray">
          <a:xfrm>
            <a:off x="156937" y="4793743"/>
            <a:ext cx="8833104" cy="232172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 bwMode="gray">
          <a:xfrm>
            <a:off x="156937" y="2114550"/>
            <a:ext cx="8828567" cy="131445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250" b="1" cap="none" spc="0" baseline="0">
                <a:solidFill>
                  <a:schemeClr val="bg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4986C9F-0C03-4D77-AD8F-A767FF5D7500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gray">
          <a:xfrm>
            <a:off x="158496" y="4408261"/>
            <a:ext cx="8839200" cy="22106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gray">
          <a:xfrm>
            <a:off x="156315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 bwMode="gray">
          <a:xfrm>
            <a:off x="685800" y="285750"/>
            <a:ext cx="7772400" cy="1314450"/>
          </a:xfrm>
        </p:spPr>
        <p:txBody>
          <a:bodyPr anchor="b"/>
          <a:lstStyle>
            <a:lvl1pPr>
              <a:defRPr sz="315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417831" y="1657351"/>
            <a:ext cx="304800" cy="221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NEW_IASUSAlogo-transparent-background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702296" y="4507073"/>
            <a:ext cx="1143000" cy="20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69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gray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gray">
          <a:xfrm>
            <a:off x="8991600" y="2381"/>
            <a:ext cx="1524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gray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gray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157164" y="4793458"/>
            <a:ext cx="8832851" cy="232172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685800"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gray">
          <a:xfrm>
            <a:off x="155576" y="1814513"/>
            <a:ext cx="8834439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685800"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gray">
          <a:xfrm>
            <a:off x="152401" y="114301"/>
            <a:ext cx="8832851" cy="491013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685800">
              <a:defRPr/>
            </a:pPr>
            <a:endParaRPr 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418013" y="1657352"/>
            <a:ext cx="304800" cy="22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8" descr="NEW_IASUSAlogo-transparent-background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486276"/>
            <a:ext cx="1143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 bwMode="gray">
          <a:xfrm>
            <a:off x="156939" y="2114550"/>
            <a:ext cx="8828567" cy="131445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250" b="1" cap="none" spc="0" baseline="0">
                <a:solidFill>
                  <a:schemeClr val="bg2"/>
                </a:solidFill>
              </a:defRPr>
            </a:lvl1pPr>
            <a:lvl2pPr marL="342892" indent="0" algn="ctr">
              <a:buNone/>
            </a:lvl2pPr>
            <a:lvl3pPr marL="685783" indent="0" algn="ctr">
              <a:buNone/>
            </a:lvl3pPr>
            <a:lvl4pPr marL="1028675" indent="0" algn="ctr">
              <a:buNone/>
            </a:lvl4pPr>
            <a:lvl5pPr marL="1371566" indent="0" algn="ctr">
              <a:buNone/>
            </a:lvl5pPr>
            <a:lvl6pPr marL="1714457" indent="0" algn="ctr">
              <a:buNone/>
            </a:lvl6pPr>
            <a:lvl7pPr marL="2057348" indent="0" algn="ctr">
              <a:buNone/>
            </a:lvl7pPr>
            <a:lvl8pPr marL="2400240" indent="0" algn="ctr">
              <a:buNone/>
            </a:lvl8pPr>
            <a:lvl9pPr marL="2743132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 bwMode="gray">
          <a:xfrm>
            <a:off x="685800" y="285750"/>
            <a:ext cx="7772400" cy="1314450"/>
          </a:xfrm>
        </p:spPr>
        <p:txBody>
          <a:bodyPr/>
          <a:lstStyle>
            <a:lvl1pPr>
              <a:defRPr sz="315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9E1555E1-7592-4A73-9571-8418113F9A4F}" type="datetimeFigureOut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11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1450"/>
            <a:ext cx="8534400" cy="514350"/>
          </a:xfrm>
          <a:solidFill>
            <a:srgbClr val="006699"/>
          </a:solidFill>
        </p:spPr>
        <p:txBody>
          <a:bodyPr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914400"/>
            <a:ext cx="8503920" cy="3659886"/>
          </a:xfrm>
        </p:spPr>
        <p:txBody>
          <a:bodyPr/>
          <a:lstStyle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8CA641DF-38D1-4155-9E8E-29CEDC48788E}" type="datetimeFigureOut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351" y="4802983"/>
            <a:ext cx="8839200" cy="221456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19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3"/>
            <a:ext cx="9144000" cy="1166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155576" y="4801792"/>
            <a:ext cx="8834439" cy="232172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1" y="119063"/>
            <a:ext cx="8832851" cy="491013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685800">
              <a:defRPr/>
            </a:pPr>
            <a:endParaRPr 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 userDrawn="1"/>
        </p:nvSpPr>
        <p:spPr bwMode="auto">
          <a:xfrm>
            <a:off x="152401" y="1257300"/>
            <a:ext cx="8832851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685800"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" name="TextBox 27"/>
          <p:cNvSpPr txBox="1">
            <a:spLocks noChangeArrowheads="1"/>
          </p:cNvSpPr>
          <p:nvPr userDrawn="1"/>
        </p:nvSpPr>
        <p:spPr bwMode="auto">
          <a:xfrm>
            <a:off x="158751" y="4797030"/>
            <a:ext cx="15240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0" smtClean="0">
                <a:solidFill>
                  <a:srgbClr val="FFFFFF"/>
                </a:solidFill>
                <a:cs typeface="Arial" panose="020B0604020202020204" pitchFamily="34" charset="0"/>
              </a:rPr>
              <a:t>Slide </a:t>
            </a:r>
            <a:fld id="{1A30C656-BAFE-45E1-89F3-EFE3AA0110E5}" type="slidenum">
              <a:rPr lang="en-US" altLang="en-US" sz="1050" b="0" smtClean="0">
                <a:solidFill>
                  <a:srgbClr val="FFFFFF"/>
                </a:solidFill>
                <a:cs typeface="Arial" panose="020B0604020202020204" pitchFamily="34" charset="0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en-US" sz="1050" b="0" smtClean="0">
                <a:solidFill>
                  <a:srgbClr val="FFFFFF"/>
                </a:solidFill>
                <a:cs typeface="Arial" panose="020B0604020202020204" pitchFamily="34" charset="0"/>
              </a:rPr>
              <a:t> of 56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1028700"/>
          </a:xfrm>
          <a:solidFill>
            <a:srgbClr val="006699"/>
          </a:solidFill>
        </p:spPr>
        <p:txBody>
          <a:bodyPr anchor="ctr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81000" y="1427636"/>
            <a:ext cx="8458200" cy="3144367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accent2"/>
              </a:buClr>
              <a:buFont typeface="Wingdings" pitchFamily="2" charset="2"/>
              <a:buChar char="¡"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1A1591CA-C13B-47DE-A906-C1050EA5943C}" type="datetimeFigureOut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146051" y="4797031"/>
            <a:ext cx="8839200" cy="221456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4267200" y="4743451"/>
            <a:ext cx="609600" cy="330994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350" b="0">
                <a:solidFill>
                  <a:srgbClr val="FFFFFF"/>
                </a:solidFill>
                <a:latin typeface="Georgia"/>
              </a:defRPr>
            </a:lvl1pPr>
          </a:lstStyle>
          <a:p>
            <a:pPr defTabSz="685800">
              <a:defRPr/>
            </a:pPr>
            <a:fld id="{76442198-3A6C-42AD-91C7-9E8A194E24D3}" type="slidenum">
              <a:rPr lang="en-US" smtClean="0">
                <a:cs typeface="Arial" panose="020B0604020202020204" pitchFamily="34" charset="0"/>
              </a:rPr>
              <a:pPr defTabSz="685800"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742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- Wid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gray">
          <a:xfrm>
            <a:off x="0" y="5020866"/>
            <a:ext cx="9144000" cy="114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10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gray">
          <a:xfrm>
            <a:off x="0" y="3"/>
            <a:ext cx="9144000" cy="1166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10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gray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10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gray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10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gray">
          <a:xfrm>
            <a:off x="152402" y="4804175"/>
            <a:ext cx="8834439" cy="22026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10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gray">
          <a:xfrm>
            <a:off x="152401" y="110729"/>
            <a:ext cx="8832851" cy="4910138"/>
          </a:xfrm>
          <a:prstGeom prst="rect">
            <a:avLst/>
          </a:prstGeom>
          <a:noFill/>
          <a:ln w="9525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10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" name="Straight Connector 26"/>
          <p:cNvSpPr>
            <a:spLocks noChangeShapeType="1"/>
          </p:cNvSpPr>
          <p:nvPr userDrawn="1"/>
        </p:nvSpPr>
        <p:spPr bwMode="gray">
          <a:xfrm>
            <a:off x="152401" y="742950"/>
            <a:ext cx="8832851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b="1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27"/>
          <p:cNvSpPr txBox="1">
            <a:spLocks noChangeArrowheads="1"/>
          </p:cNvSpPr>
          <p:nvPr userDrawn="1"/>
        </p:nvSpPr>
        <p:spPr bwMode="auto">
          <a:xfrm>
            <a:off x="152400" y="4798220"/>
            <a:ext cx="15240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 smtClean="0">
                <a:solidFill>
                  <a:prstClr val="white"/>
                </a:solidFill>
                <a:cs typeface="Arial" panose="020B0604020202020204" pitchFamily="34" charset="0"/>
              </a:rPr>
              <a:t>Slide </a:t>
            </a:r>
            <a:fld id="{D942BA9E-4310-40A9-B973-16FCFF4EB673}" type="slidenum">
              <a:rPr lang="en-US" altLang="en-US" sz="1050" smtClean="0">
                <a:solidFill>
                  <a:prstClr val="white"/>
                </a:solidFill>
                <a:cs typeface="Arial" panose="020B0604020202020204" pitchFamily="34" charset="0"/>
              </a:rPr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en-US" sz="1050" dirty="0" smtClean="0">
                <a:solidFill>
                  <a:prstClr val="white"/>
                </a:solidFill>
                <a:cs typeface="Arial" panose="020B0604020202020204" pitchFamily="34" charset="0"/>
              </a:rPr>
              <a:t> of 36</a:t>
            </a:r>
          </a:p>
        </p:txBody>
      </p:sp>
      <p:sp>
        <p:nvSpPr>
          <p:cNvPr id="23" name="Title Placeholder 21"/>
          <p:cNvSpPr>
            <a:spLocks noGrp="1"/>
          </p:cNvSpPr>
          <p:nvPr>
            <p:ph type="title"/>
          </p:nvPr>
        </p:nvSpPr>
        <p:spPr bwMode="gray">
          <a:xfrm>
            <a:off x="301752" y="171450"/>
            <a:ext cx="8534400" cy="51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Text Placeholder 12"/>
          <p:cNvSpPr>
            <a:spLocks noGrp="1"/>
          </p:cNvSpPr>
          <p:nvPr>
            <p:ph idx="1"/>
          </p:nvPr>
        </p:nvSpPr>
        <p:spPr bwMode="gray">
          <a:xfrm>
            <a:off x="301752" y="914400"/>
            <a:ext cx="8534400" cy="367817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F9900"/>
              </a:buClr>
              <a:defRPr>
                <a:solidFill>
                  <a:srgbClr val="0070C0"/>
                </a:solidFill>
              </a:defRPr>
            </a:lvl1pPr>
            <a:lvl2pPr>
              <a:buClr>
                <a:srgbClr val="0070C0"/>
              </a:buClr>
              <a:defRPr>
                <a:solidFill>
                  <a:srgbClr val="0070C0"/>
                </a:solidFill>
              </a:defRPr>
            </a:lvl2pPr>
            <a:lvl3pPr>
              <a:buClr>
                <a:srgbClr val="0070C0"/>
              </a:buClr>
              <a:defRPr>
                <a:solidFill>
                  <a:srgbClr val="0070C0"/>
                </a:solidFill>
              </a:defRPr>
            </a:lvl3pPr>
            <a:lvl4pPr>
              <a:buClr>
                <a:srgbClr val="0070C0"/>
              </a:buClr>
              <a:defRPr>
                <a:solidFill>
                  <a:srgbClr val="0070C0"/>
                </a:solidFill>
              </a:defRPr>
            </a:lvl4pPr>
            <a:lvl5pPr>
              <a:buClr>
                <a:srgbClr val="0070C0"/>
              </a:buCl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/>
            </a:lvl1pPr>
          </a:lstStyle>
          <a:p>
            <a:pPr>
              <a:defRPr/>
            </a:pPr>
            <a:fld id="{CF6F0CBC-5677-4A5C-B3D6-894485D131B5}" type="datetimeFigureOut">
              <a:rPr lang="en-US"/>
              <a:pPr>
                <a:defRPr/>
              </a:pPr>
              <a:t>12/21/2015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90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D985-6D6E-7142-837C-8DEE534AFE26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2A8-EF0C-5F42-990A-B81A56B58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3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D985-6D6E-7142-837C-8DEE534AFE26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2A8-EF0C-5F42-990A-B81A56B58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6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D985-6D6E-7142-837C-8DEE534AFE26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2A8-EF0C-5F42-990A-B81A56B58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1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D985-6D6E-7142-837C-8DEE534AFE26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2A8-EF0C-5F42-990A-B81A56B58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2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D985-6D6E-7142-837C-8DEE534AFE26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2A8-EF0C-5F42-990A-B81A56B58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3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D985-6D6E-7142-837C-8DEE534AFE26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2A8-EF0C-5F42-990A-B81A56B58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5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D985-6D6E-7142-837C-8DEE534AFE26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2A8-EF0C-5F42-990A-B81A56B58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2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D985-6D6E-7142-837C-8DEE534AFE26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8C2A8-EF0C-5F42-990A-B81A56B58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6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BD985-6D6E-7142-837C-8DEE534AFE26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8C2A8-EF0C-5F42-990A-B81A56B583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0" y="-7299"/>
            <a:ext cx="152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05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r" defTabSz="685800"/>
              <a:t>‹#›</a:t>
            </a:fld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36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08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gray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1"/>
            <a:ext cx="9144000" cy="5143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159985" y="4791290"/>
            <a:ext cx="8833104" cy="232172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 bwMode="gray"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05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685800"/>
            <a:fld id="{64986C9F-0C03-4D77-AD8F-A767FF5D7500}" type="datetimeFigureOut">
              <a:rPr lang="en-US" smtClean="0"/>
              <a:pPr defTabSz="685800"/>
              <a:t>12/21/2015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381000" y="4380565"/>
            <a:ext cx="8839200" cy="221064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685800"/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152400" y="108611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gray">
          <a:xfrm>
            <a:off x="152400" y="742950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gray">
          <a:xfrm>
            <a:off x="301752" y="171450"/>
            <a:ext cx="8534400" cy="5143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gray">
          <a:xfrm>
            <a:off x="301752" y="906107"/>
            <a:ext cx="8534400" cy="36864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52400" y="4791842"/>
            <a:ext cx="152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05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05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 defTabSz="685800"/>
              <a:t>‹#›</a:t>
            </a:fld>
            <a:r>
              <a:rPr lang="en-US" sz="105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36</a:t>
            </a:r>
            <a:endParaRPr lang="en-US" sz="105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95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2475" b="1" i="0" u="none" kern="1200">
          <a:solidFill>
            <a:srgbClr val="0066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025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31006" indent="-176213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Arial" panose="020B0604020202020204" pitchFamily="34" charset="0"/>
        <a:buChar char="–"/>
        <a:defRPr kumimoji="0" sz="16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17220" indent="-17145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22960" indent="-17145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5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028700" indent="-17145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3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3444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3716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05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gray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1"/>
            <a:ext cx="9144000" cy="5143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159985" y="4791290"/>
            <a:ext cx="8833104" cy="232172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 bwMode="gray"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05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685800"/>
            <a:fld id="{64986C9F-0C03-4D77-AD8F-A767FF5D7500}" type="datetimeFigureOut">
              <a:rPr lang="en-US" smtClean="0"/>
              <a:pPr defTabSz="685800"/>
              <a:t>12/21/2015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381000" y="4380565"/>
            <a:ext cx="8839200" cy="221064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685800"/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152400" y="108611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gray">
          <a:xfrm>
            <a:off x="152400" y="742950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gray">
          <a:xfrm>
            <a:off x="301752" y="171450"/>
            <a:ext cx="8534400" cy="5143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gray">
          <a:xfrm>
            <a:off x="301752" y="906107"/>
            <a:ext cx="8534400" cy="36864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52400" y="4791842"/>
            <a:ext cx="152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05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05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 defTabSz="685800"/>
              <a:t>‹#›</a:t>
            </a:fld>
            <a:r>
              <a:rPr lang="en-US" sz="105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36</a:t>
            </a:r>
            <a:endParaRPr lang="en-US" sz="105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217209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2475" b="1" i="0" u="none" kern="1200">
          <a:solidFill>
            <a:srgbClr val="0066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025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31006" indent="-176213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Arial" panose="020B0604020202020204" pitchFamily="34" charset="0"/>
        <a:buChar char="–"/>
        <a:defRPr kumimoji="0" sz="16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17220" indent="-17145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22960" indent="-17145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5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028700" indent="-17145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3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3444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3716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05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gray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gray">
          <a:xfrm>
            <a:off x="0" y="1"/>
            <a:ext cx="9144000" cy="5143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159985" y="4791290"/>
            <a:ext cx="8833104" cy="232172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 bwMode="gray"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05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685800"/>
            <a:fld id="{64986C9F-0C03-4D77-AD8F-A767FF5D7500}" type="datetimeFigureOut">
              <a:rPr lang="en-US" smtClean="0"/>
              <a:pPr defTabSz="685800"/>
              <a:t>12/21/2015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381000" y="4380565"/>
            <a:ext cx="8839200" cy="221064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685800"/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152400" y="108611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gray">
          <a:xfrm>
            <a:off x="152400" y="742950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pPr defTabSz="685800"/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gray">
          <a:xfrm>
            <a:off x="301752" y="171450"/>
            <a:ext cx="8534400" cy="5143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gray">
          <a:xfrm>
            <a:off x="301752" y="906107"/>
            <a:ext cx="8534400" cy="36864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52400" y="4791842"/>
            <a:ext cx="152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05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Slide </a:t>
            </a:r>
            <a:fld id="{855F7D49-8920-4811-BC76-0E9BF1D8C467}" type="slidenum">
              <a:rPr lang="en-US" sz="105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 defTabSz="685800"/>
              <a:t>‹#›</a:t>
            </a:fld>
            <a:r>
              <a:rPr lang="en-US" sz="105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of 36</a:t>
            </a:r>
            <a:endParaRPr lang="en-US" sz="105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70077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2475" b="1" i="0" u="none" kern="1200">
          <a:solidFill>
            <a:srgbClr val="0066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025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31006" indent="-176213" algn="l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Arial" panose="020B0604020202020204" pitchFamily="34" charset="0"/>
        <a:buChar char="–"/>
        <a:defRPr kumimoji="0" sz="16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17220" indent="-17145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22960" indent="-17145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5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028700" indent="-17145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3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3444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3716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05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"/>
          <p:cNvSpPr>
            <a:spLocks noChangeArrowheads="1"/>
          </p:cNvSpPr>
          <p:nvPr/>
        </p:nvSpPr>
        <p:spPr bwMode="gray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2051" name="Rectangle 15"/>
          <p:cNvSpPr>
            <a:spLocks noChangeArrowheads="1"/>
          </p:cNvSpPr>
          <p:nvPr/>
        </p:nvSpPr>
        <p:spPr bwMode="gray">
          <a:xfrm>
            <a:off x="0" y="0"/>
            <a:ext cx="9144000" cy="514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gray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gray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gray">
          <a:xfrm>
            <a:off x="160338" y="4791077"/>
            <a:ext cx="8832851" cy="232172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 b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 bwMode="gray">
          <a:xfrm>
            <a:off x="5791202" y="4804174"/>
            <a:ext cx="3044825" cy="273844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50" b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685800">
              <a:defRPr/>
            </a:pPr>
            <a:fld id="{3769233D-79C6-44A1-BE46-D9A182940210}" type="datetimeFigureOut">
              <a:rPr lang="en-US" smtClean="0"/>
              <a:pPr defTabSz="685800">
                <a:defRPr/>
              </a:pPr>
              <a:t>12/21/2015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 bwMode="gray">
          <a:xfrm>
            <a:off x="381000" y="4380311"/>
            <a:ext cx="8839200" cy="221456"/>
          </a:xfrm>
          <a:prstGeom prst="rect">
            <a:avLst/>
          </a:prstGeom>
        </p:spPr>
        <p:txBody>
          <a:bodyPr vert="horz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685800"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152401" y="108349"/>
            <a:ext cx="8832851" cy="491013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685800">
              <a:defRPr/>
            </a:pPr>
            <a:endParaRPr 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gray">
          <a:xfrm>
            <a:off x="152401" y="742950"/>
            <a:ext cx="8832851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685800"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059" name="Title Placeholder 21"/>
          <p:cNvSpPr>
            <a:spLocks noGrp="1"/>
          </p:cNvSpPr>
          <p:nvPr>
            <p:ph type="title"/>
          </p:nvPr>
        </p:nvSpPr>
        <p:spPr bwMode="gray">
          <a:xfrm>
            <a:off x="301625" y="171450"/>
            <a:ext cx="8534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0" name="Text Placeholder 12"/>
          <p:cNvSpPr>
            <a:spLocks noGrp="1"/>
          </p:cNvSpPr>
          <p:nvPr>
            <p:ph type="body" idx="1"/>
          </p:nvPr>
        </p:nvSpPr>
        <p:spPr bwMode="gray">
          <a:xfrm>
            <a:off x="301625" y="906067"/>
            <a:ext cx="853440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1" name="TextBox 14"/>
          <p:cNvSpPr txBox="1">
            <a:spLocks noChangeArrowheads="1"/>
          </p:cNvSpPr>
          <p:nvPr userDrawn="1"/>
        </p:nvSpPr>
        <p:spPr bwMode="auto">
          <a:xfrm>
            <a:off x="152400" y="4792267"/>
            <a:ext cx="15240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0" smtClean="0">
                <a:solidFill>
                  <a:srgbClr val="FFFFFF"/>
                </a:solidFill>
                <a:cs typeface="Arial" panose="020B0604020202020204" pitchFamily="34" charset="0"/>
              </a:rPr>
              <a:t>Slide </a:t>
            </a:r>
            <a:fld id="{48D7EAEA-6AD1-41DD-AA09-88F933D16F4E}" type="slidenum">
              <a:rPr lang="en-US" altLang="en-US" sz="1050" b="0" smtClean="0">
                <a:solidFill>
                  <a:srgbClr val="FFFFFF"/>
                </a:solidFill>
                <a:cs typeface="Arial" panose="020B0604020202020204" pitchFamily="34" charset="0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en-US" sz="1050" b="0" smtClean="0">
                <a:solidFill>
                  <a:srgbClr val="FFFFFF"/>
                </a:solidFill>
                <a:cs typeface="Arial" panose="020B0604020202020204" pitchFamily="34" charset="0"/>
              </a:rPr>
              <a:t> of 56</a:t>
            </a:r>
          </a:p>
        </p:txBody>
      </p:sp>
    </p:spTree>
    <p:extLst>
      <p:ext uri="{BB962C8B-B14F-4D97-AF65-F5344CB8AC3E}">
        <p14:creationId xmlns:p14="http://schemas.microsoft.com/office/powerpoint/2010/main" val="94041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 b="1" kern="1200">
          <a:solidFill>
            <a:srgbClr val="006699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2475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2475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2475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2475" b="1">
          <a:solidFill>
            <a:srgbClr val="006699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04783" indent="-20478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anose="05020102010507070707" pitchFamily="18" charset="2"/>
        <a:buChar char=""/>
        <a:defRPr sz="2025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30995" indent="-176209" algn="l" rtl="0" eaLnBrk="0" fontAlgn="base" hangingPunct="0">
        <a:spcBef>
          <a:spcPct val="20000"/>
        </a:spcBef>
        <a:spcAft>
          <a:spcPct val="0"/>
        </a:spcAft>
        <a:buClr>
          <a:srgbClr val="88A1AD"/>
        </a:buClr>
        <a:buSzPct val="70000"/>
        <a:buFont typeface="Arial" panose="020B0604020202020204" pitchFamily="34" charset="0"/>
        <a:buChar char="–"/>
        <a:defRPr sz="16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16729" indent="-171446" algn="l" rtl="0" eaLnBrk="0" fontAlgn="base" hangingPunct="0">
        <a:spcBef>
          <a:spcPct val="20000"/>
        </a:spcBef>
        <a:spcAft>
          <a:spcPct val="0"/>
        </a:spcAft>
        <a:buClr>
          <a:srgbClr val="A0BC9D"/>
        </a:buClr>
        <a:buSzPct val="75000"/>
        <a:buFont typeface="Wingdings 2" panose="05020102010507070707" pitchFamily="18" charset="2"/>
        <a:buChar char="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22701" indent="-171446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SzPct val="70000"/>
        <a:buFont typeface="Wingdings" panose="05000000000000000000" pitchFamily="2" charset="2"/>
        <a:buChar char=""/>
        <a:defRPr sz="15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028675" indent="-171446" algn="l" rtl="0" eaLnBrk="0" fontAlgn="base" hangingPunct="0">
        <a:spcBef>
          <a:spcPct val="20000"/>
        </a:spcBef>
        <a:spcAft>
          <a:spcPct val="0"/>
        </a:spcAft>
        <a:buClr>
          <a:srgbClr val="BFD2BD"/>
        </a:buClr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34409" indent="-13715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44" indent="-137156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77300" indent="-137156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36" indent="-137156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05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6937" y="2114550"/>
            <a:ext cx="8828567" cy="202072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David L. </a:t>
            </a:r>
            <a:r>
              <a:rPr lang="en-US" sz="3200" dirty="0" err="1" smtClean="0"/>
              <a:t>Wyles</a:t>
            </a:r>
            <a:r>
              <a:rPr lang="en-US" sz="3200" dirty="0" smtClean="0"/>
              <a:t>, MD</a:t>
            </a:r>
            <a:endParaRPr lang="en-US" sz="3200" dirty="0"/>
          </a:p>
          <a:p>
            <a:r>
              <a:rPr lang="en-US" sz="2800" dirty="0" smtClean="0"/>
              <a:t>Associate Professor of Medicine</a:t>
            </a:r>
          </a:p>
          <a:p>
            <a:r>
              <a:rPr lang="en-US" sz="2800" dirty="0" smtClean="0"/>
              <a:t>University of California San Diego</a:t>
            </a:r>
          </a:p>
          <a:p>
            <a:r>
              <a:rPr lang="en-US" sz="2800" dirty="0" smtClean="0"/>
              <a:t>San Diego, California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6937" y="224749"/>
            <a:ext cx="8810561" cy="1314450"/>
          </a:xfrm>
        </p:spPr>
        <p:txBody>
          <a:bodyPr>
            <a:noAutofit/>
          </a:bodyPr>
          <a:lstStyle/>
          <a:p>
            <a:r>
              <a:rPr lang="en-US" sz="3400" dirty="0" smtClean="0"/>
              <a:t>State </a:t>
            </a:r>
            <a:r>
              <a:rPr lang="en-US" sz="3400" dirty="0"/>
              <a:t>of the Art in Hepatitis C Virus Infection in </a:t>
            </a:r>
            <a:r>
              <a:rPr lang="en-US" sz="3400" dirty="0" smtClean="0"/>
              <a:t>HIV/HCV-</a:t>
            </a:r>
            <a:r>
              <a:rPr lang="en-US" sz="3400" dirty="0" err="1" smtClean="0"/>
              <a:t>Coinfected</a:t>
            </a:r>
            <a:r>
              <a:rPr lang="en-US" sz="3400" dirty="0" smtClean="0"/>
              <a:t> Patients</a:t>
            </a:r>
            <a:endParaRPr lang="en-US" sz="3400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4572000"/>
            <a:ext cx="25717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05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FORMATTED: </a:t>
            </a:r>
            <a:r>
              <a:rPr lang="en-US" sz="105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11/17/15</a:t>
            </a:r>
            <a:endParaRPr lang="en-US" sz="1050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937" y="4798067"/>
            <a:ext cx="33300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05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Orleans, Louisiana: December 15-17, 2015</a:t>
            </a:r>
            <a:endParaRPr lang="en-US" sz="105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84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9081"/>
          <a:stretch/>
        </p:blipFill>
        <p:spPr>
          <a:xfrm>
            <a:off x="4692593" y="1316578"/>
            <a:ext cx="4419036" cy="26089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HIV treatment does not completely abrogate the negative effect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64" y="1365714"/>
            <a:ext cx="4832517" cy="2590112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09542" y="4869657"/>
            <a:ext cx="3934458" cy="273844"/>
          </a:xfrm>
        </p:spPr>
        <p:txBody>
          <a:bodyPr/>
          <a:lstStyle/>
          <a:p>
            <a:r>
              <a:rPr lang="en-US" dirty="0" smtClean="0"/>
              <a:t>Lo Re V. Ann Intern Med 2014. Anderson JP. CID 2014.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16332" y="4289044"/>
            <a:ext cx="7304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ART decreases hepatic decompensation events: 0.72 (0.54-0.94).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73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76" y="205979"/>
            <a:ext cx="8674608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Treating HCV is a </a:t>
            </a:r>
            <a:r>
              <a:rPr lang="en-US" smtClean="0"/>
              <a:t>good thing…whether </a:t>
            </a:r>
            <a:r>
              <a:rPr lang="en-US" dirty="0" smtClean="0"/>
              <a:t>you are co-infected or not.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138" y="1455312"/>
            <a:ext cx="6998830" cy="33926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16751" y="1109471"/>
            <a:ext cx="2265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SVR vs. non-SVR</a:t>
            </a:r>
            <a:endParaRPr lang="en-US" sz="2400" b="1" dirty="0">
              <a:solidFill>
                <a:srgbClr val="00009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56300" y="4860241"/>
            <a:ext cx="3187700" cy="273844"/>
          </a:xfrm>
        </p:spPr>
        <p:txBody>
          <a:bodyPr/>
          <a:lstStyle/>
          <a:p>
            <a:r>
              <a:rPr lang="en-US" dirty="0" smtClean="0"/>
              <a:t>Hill A. AASLD 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1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90" y="207242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Unique Aspects in the Evaluation of the Co-Infected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80608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smtClean="0">
                <a:solidFill>
                  <a:srgbClr val="FF0000"/>
                </a:solidFill>
              </a:rPr>
              <a:t>A detailed ART history is critical</a:t>
            </a:r>
          </a:p>
          <a:p>
            <a:pPr lvl="1"/>
            <a:r>
              <a:rPr lang="en-US" dirty="0" smtClean="0"/>
              <a:t>Regimens, </a:t>
            </a:r>
            <a:r>
              <a:rPr lang="en-US" dirty="0" err="1" smtClean="0"/>
              <a:t>virologic</a:t>
            </a:r>
            <a:r>
              <a:rPr lang="en-US" dirty="0" smtClean="0"/>
              <a:t> failures (How </a:t>
            </a:r>
            <a:r>
              <a:rPr lang="en-US" dirty="0"/>
              <a:t>likely is an </a:t>
            </a:r>
            <a:r>
              <a:rPr lang="en-US" dirty="0" smtClean="0"/>
              <a:t>M184V?)</a:t>
            </a:r>
          </a:p>
          <a:p>
            <a:pPr lvl="1"/>
            <a:r>
              <a:rPr lang="en-US" dirty="0" smtClean="0"/>
              <a:t>Resistance genotypes when available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ole for Archive resistance testing?</a:t>
            </a:r>
          </a:p>
          <a:p>
            <a:r>
              <a:rPr lang="en-US" sz="3800" dirty="0" smtClean="0">
                <a:solidFill>
                  <a:srgbClr val="FF0000"/>
                </a:solidFill>
              </a:rPr>
              <a:t>HIV VL as a built in measure of adherence</a:t>
            </a:r>
          </a:p>
          <a:p>
            <a:pPr marL="400050" lvl="1" indent="0">
              <a:buNone/>
            </a:pPr>
            <a:r>
              <a:rPr lang="en-US" dirty="0" smtClean="0"/>
              <a:t>…of course, you can still be “fooled”</a:t>
            </a:r>
          </a:p>
          <a:p>
            <a:r>
              <a:rPr lang="en-US" sz="3800" dirty="0" smtClean="0">
                <a:solidFill>
                  <a:srgbClr val="FF0000"/>
                </a:solidFill>
              </a:rPr>
              <a:t>Staging- the options are the same</a:t>
            </a:r>
          </a:p>
          <a:p>
            <a:pPr lvl="1"/>
            <a:r>
              <a:rPr lang="en-US" dirty="0" smtClean="0"/>
              <a:t>Required for medication approval</a:t>
            </a:r>
          </a:p>
          <a:p>
            <a:pPr lvl="1"/>
            <a:r>
              <a:rPr lang="en-US" dirty="0" smtClean="0"/>
              <a:t>FIB-4 evaluated in co-infection </a:t>
            </a:r>
            <a:r>
              <a:rPr lang="en-US" sz="2200" i="1" dirty="0" smtClean="0"/>
              <a:t>(</a:t>
            </a:r>
            <a:r>
              <a:rPr lang="en-US" sz="2200" i="1" dirty="0" err="1" smtClean="0"/>
              <a:t>Berenguer</a:t>
            </a:r>
            <a:r>
              <a:rPr lang="en-US" sz="2200" i="1" dirty="0" smtClean="0"/>
              <a:t> J. CID 2015)</a:t>
            </a:r>
            <a:endParaRPr lang="en-US" i="1" dirty="0" smtClean="0"/>
          </a:p>
          <a:p>
            <a:pPr lvl="2"/>
            <a:r>
              <a:rPr lang="en-US" dirty="0" smtClean="0"/>
              <a:t>&gt;3.25 suggestive of advanced fibrosis</a:t>
            </a:r>
          </a:p>
          <a:p>
            <a:pPr lvl="1"/>
            <a:r>
              <a:rPr lang="en-US" dirty="0" smtClean="0"/>
              <a:t>ATV can impact directed biomarker tests</a:t>
            </a:r>
          </a:p>
          <a:p>
            <a:r>
              <a:rPr lang="en-US" sz="3800" dirty="0" smtClean="0">
                <a:solidFill>
                  <a:srgbClr val="FF0000"/>
                </a:solidFill>
              </a:rPr>
              <a:t>Know when to refer and don</a:t>
            </a:r>
            <a:r>
              <a:rPr lang="fr-FR" sz="3800" dirty="0" smtClean="0">
                <a:solidFill>
                  <a:srgbClr val="FF0000"/>
                </a:solidFill>
              </a:rPr>
              <a:t>’</a:t>
            </a:r>
            <a:r>
              <a:rPr lang="en-US" sz="3800" dirty="0" smtClean="0">
                <a:solidFill>
                  <a:srgbClr val="FF0000"/>
                </a:solidFill>
              </a:rPr>
              <a:t>t forget HCC screening!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02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86" y="205979"/>
            <a:ext cx="8865041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Treatment naïve GT1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646926"/>
              </p:ext>
            </p:extLst>
          </p:nvPr>
        </p:nvGraphicFramePr>
        <p:xfrm>
          <a:off x="965201" y="1273095"/>
          <a:ext cx="6836166" cy="29655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8430"/>
                <a:gridCol w="1138528"/>
                <a:gridCol w="1351598"/>
                <a:gridCol w="1419282"/>
                <a:gridCol w="1099164"/>
                <a:gridCol w="1099164"/>
              </a:tblGrid>
              <a:tr h="336631">
                <a:tc gridSpan="6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Recommended</a:t>
                      </a:r>
                      <a:endParaRPr lang="en-US" sz="1500" dirty="0"/>
                    </a:p>
                  </a:txBody>
                  <a:tcPr marT="34290" marB="34290"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34290" marB="34290" anchor="ctr" anchorCtr="1"/>
                </a:tc>
              </a:tr>
              <a:tr h="525780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SOF/LDV</a:t>
                      </a:r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OBV/PTV/</a:t>
                      </a:r>
                      <a:r>
                        <a:rPr lang="en-US" sz="1500" dirty="0" err="1" smtClean="0"/>
                        <a:t>r+DSV</a:t>
                      </a:r>
                      <a:endParaRPr lang="en-US" sz="1500" dirty="0" smtClean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SOF/SMV</a:t>
                      </a:r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SOF/DCV</a:t>
                      </a:r>
                    </a:p>
                  </a:txBody>
                  <a:tcPr marT="34290" marB="34290" anchor="ctr" anchorCtr="1"/>
                </a:tc>
              </a:tr>
              <a:tr h="5257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GT1a</a:t>
                      </a:r>
                      <a:endParaRPr lang="en-US" sz="15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Non-cirrhotic</a:t>
                      </a:r>
                      <a:endParaRPr lang="en-US" sz="15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12 </a:t>
                      </a:r>
                      <a:r>
                        <a:rPr lang="en-US" sz="1500" dirty="0" err="1" smtClean="0"/>
                        <a:t>wks</a:t>
                      </a:r>
                      <a:endParaRPr lang="en-US" sz="1500" dirty="0" smtClean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+ RBV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12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err="1" smtClean="0"/>
                        <a:t>wks</a:t>
                      </a:r>
                      <a:endParaRPr lang="en-US" sz="1500" dirty="0" smtClean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12 </a:t>
                      </a:r>
                      <a:r>
                        <a:rPr lang="en-US" sz="1500" dirty="0" err="1" smtClean="0"/>
                        <a:t>wks</a:t>
                      </a:r>
                      <a:endParaRPr lang="en-US" sz="1500" dirty="0" smtClean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12 </a:t>
                      </a:r>
                      <a:r>
                        <a:rPr lang="en-US" sz="1500" dirty="0" err="1" smtClean="0"/>
                        <a:t>wks</a:t>
                      </a:r>
                      <a:endParaRPr lang="en-US" sz="1500" dirty="0" smtClean="0"/>
                    </a:p>
                  </a:txBody>
                  <a:tcPr marT="34290" marB="34290" anchor="ctr" anchorCtr="1"/>
                </a:tc>
              </a:tr>
              <a:tr h="525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Cirrhosis</a:t>
                      </a:r>
                      <a:endParaRPr lang="en-US" sz="15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12 </a:t>
                      </a:r>
                      <a:r>
                        <a:rPr lang="en-US" sz="1500" dirty="0" err="1" smtClean="0"/>
                        <a:t>wks</a:t>
                      </a:r>
                      <a:endParaRPr lang="en-US" sz="15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+RBV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24 </a:t>
                      </a:r>
                      <a:r>
                        <a:rPr lang="en-US" sz="1500" dirty="0" err="1" smtClean="0"/>
                        <a:t>wks</a:t>
                      </a:r>
                      <a:endParaRPr lang="en-US" sz="1500" dirty="0" smtClean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24 </a:t>
                      </a:r>
                      <a:r>
                        <a:rPr lang="en-US" sz="1500" dirty="0" err="1" smtClean="0"/>
                        <a:t>wks</a:t>
                      </a:r>
                      <a:r>
                        <a:rPr lang="en-US" sz="1500" dirty="0" smtClean="0"/>
                        <a:t>*</a:t>
                      </a:r>
                    </a:p>
                    <a:p>
                      <a:pPr algn="ctr"/>
                      <a:r>
                        <a:rPr lang="en-US" sz="1500" dirty="0" smtClean="0"/>
                        <a:t>(RBV)</a:t>
                      </a:r>
                      <a:endParaRPr lang="en-US" sz="15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24 </a:t>
                      </a:r>
                      <a:r>
                        <a:rPr lang="en-US" sz="1500" dirty="0" err="1" smtClean="0"/>
                        <a:t>wks</a:t>
                      </a:r>
                      <a:endParaRPr lang="en-US" sz="15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(</a:t>
                      </a:r>
                      <a:endParaRPr lang="en-US" sz="1500" dirty="0"/>
                    </a:p>
                  </a:txBody>
                  <a:tcPr marT="34290" marB="34290" anchor="ctr" anchorCtr="1"/>
                </a:tc>
              </a:tr>
              <a:tr h="5257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GT1b</a:t>
                      </a:r>
                      <a:endParaRPr lang="en-US" sz="15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Non-cirrhotic</a:t>
                      </a:r>
                      <a:endParaRPr lang="en-US" sz="15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12 </a:t>
                      </a:r>
                      <a:r>
                        <a:rPr lang="en-US" sz="1500" dirty="0" err="1" smtClean="0"/>
                        <a:t>wks</a:t>
                      </a:r>
                      <a:endParaRPr lang="en-US" sz="15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12 </a:t>
                      </a:r>
                      <a:r>
                        <a:rPr lang="en-US" sz="1500" baseline="0" dirty="0" err="1" smtClean="0"/>
                        <a:t>wks</a:t>
                      </a:r>
                      <a:endParaRPr lang="en-US" sz="15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12 </a:t>
                      </a:r>
                      <a:r>
                        <a:rPr lang="en-US" sz="1500" dirty="0" err="1" smtClean="0"/>
                        <a:t>wks</a:t>
                      </a:r>
                      <a:endParaRPr lang="en-US" sz="15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12 </a:t>
                      </a:r>
                      <a:r>
                        <a:rPr lang="en-US" sz="1500" dirty="0" err="1" smtClean="0"/>
                        <a:t>wks</a:t>
                      </a:r>
                      <a:endParaRPr lang="en-US" sz="1500" dirty="0"/>
                    </a:p>
                  </a:txBody>
                  <a:tcPr marT="34290" marB="34290" anchor="ctr" anchorCtr="1"/>
                </a:tc>
              </a:tr>
              <a:tr h="525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Cirrhosis</a:t>
                      </a:r>
                      <a:endParaRPr lang="en-US" sz="15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12 </a:t>
                      </a:r>
                      <a:r>
                        <a:rPr lang="en-US" sz="1500" dirty="0" err="1" smtClean="0"/>
                        <a:t>wks</a:t>
                      </a:r>
                      <a:endParaRPr lang="en-US" sz="15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12 </a:t>
                      </a:r>
                      <a:r>
                        <a:rPr lang="en-US" sz="1500" dirty="0" err="1" smtClean="0"/>
                        <a:t>wks</a:t>
                      </a:r>
                      <a:endParaRPr lang="en-US" sz="15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24 </a:t>
                      </a:r>
                      <a:r>
                        <a:rPr lang="en-US" sz="1500" dirty="0" err="1" smtClean="0"/>
                        <a:t>wks</a:t>
                      </a:r>
                      <a:endParaRPr lang="en-US" sz="15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(</a:t>
                      </a:r>
                      <a:endParaRPr lang="en-US" sz="15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24 </a:t>
                      </a:r>
                      <a:r>
                        <a:rPr lang="en-US" sz="1500" dirty="0" err="1" smtClean="0"/>
                        <a:t>wks</a:t>
                      </a:r>
                      <a:endParaRPr lang="en-US" sz="15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(</a:t>
                      </a:r>
                      <a:endParaRPr lang="en-US" sz="1500" dirty="0"/>
                    </a:p>
                  </a:txBody>
                  <a:tcPr marT="34290" marB="34290" anchor="ctr" anchorCtr="1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38700" y="4759732"/>
            <a:ext cx="4305300" cy="321588"/>
          </a:xfrm>
        </p:spPr>
        <p:txBody>
          <a:bodyPr/>
          <a:lstStyle/>
          <a:p>
            <a:r>
              <a:rPr lang="en-US" sz="1400" b="1" smtClean="0"/>
              <a:t>hcvguidelines.org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75389" y="4238626"/>
            <a:ext cx="2415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Unclear role of Q80K testing.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350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86" y="205979"/>
            <a:ext cx="8865041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Treatment experienced GT1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1344" y="4820576"/>
            <a:ext cx="2907792" cy="273844"/>
          </a:xfrm>
        </p:spPr>
        <p:txBody>
          <a:bodyPr/>
          <a:lstStyle/>
          <a:p>
            <a:r>
              <a:rPr lang="en-US" sz="1400" smtClean="0"/>
              <a:t>hcvguidelines.org</a:t>
            </a:r>
            <a:endParaRPr lang="en-US" sz="1400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92297"/>
              </p:ext>
            </p:extLst>
          </p:nvPr>
        </p:nvGraphicFramePr>
        <p:xfrm>
          <a:off x="820161" y="1256420"/>
          <a:ext cx="7367666" cy="2966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564"/>
                <a:gridCol w="1055340"/>
                <a:gridCol w="1106860"/>
                <a:gridCol w="1169761"/>
                <a:gridCol w="1243958"/>
                <a:gridCol w="1264183"/>
              </a:tblGrid>
              <a:tr h="44265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Failed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Cirrhosis</a:t>
                      </a:r>
                      <a:r>
                        <a:rPr lang="en-US" sz="1400" baseline="0" dirty="0" smtClean="0"/>
                        <a:t> status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SOF/LDV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</a:t>
                      </a:r>
                      <a:r>
                        <a:rPr lang="en-US" sz="1400" dirty="0" smtClean="0"/>
                        <a:t> (1a/1b)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SOF+SMV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SOF+DCV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</a:tr>
              <a:tr h="30485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PEG/RBV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NC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12+R/12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</a:tr>
              <a:tr h="44265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 + R</a:t>
                      </a:r>
                      <a:r>
                        <a:rPr lang="en-US" sz="1400" baseline="0" dirty="0" smtClean="0"/>
                        <a:t> or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24+R/12</a:t>
                      </a:r>
                      <a:r>
                        <a:rPr lang="en-US" sz="1400" baseline="30000" dirty="0" smtClean="0"/>
                        <a:t>#</a:t>
                      </a:r>
                      <a:endParaRPr lang="en-US" sz="1400" baseline="300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 (RBV)</a:t>
                      </a:r>
                      <a:r>
                        <a:rPr lang="en-US" sz="1400" baseline="30000" dirty="0" smtClean="0"/>
                        <a:t>*</a:t>
                      </a:r>
                      <a:endParaRPr lang="en-US" sz="1400" baseline="300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r>
                        <a:rPr lang="en-US" sz="1400" baseline="0" dirty="0" smtClean="0"/>
                        <a:t> (RBV)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</a:tr>
              <a:tr h="32573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PEG</a:t>
                      </a:r>
                      <a:r>
                        <a:rPr lang="en-US" sz="1400" baseline="0" dirty="0" smtClean="0"/>
                        <a:t>/RBV + PI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NC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NR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NR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</a:tr>
              <a:tr h="44265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 + R or</a:t>
                      </a:r>
                    </a:p>
                    <a:p>
                      <a:pPr algn="ctr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NR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NR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r>
                        <a:rPr lang="en-US" sz="1400" baseline="0" dirty="0" smtClean="0"/>
                        <a:t> (RBV)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</a:tr>
              <a:tr h="30485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PEG/RBV + SOF</a:t>
                      </a:r>
                    </a:p>
                    <a:p>
                      <a:pPr algn="ctr"/>
                      <a:r>
                        <a:rPr lang="en-US" sz="1400" dirty="0" smtClean="0"/>
                        <a:t>(or SOF/RBV)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NC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 (+R)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12+R/12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 (+R)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75168" marR="75168" marT="37584" marB="37584" anchor="ctr" anchorCtr="1"/>
                </a:tc>
              </a:tr>
              <a:tr h="44265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 + R or</a:t>
                      </a:r>
                    </a:p>
                    <a:p>
                      <a:pPr algn="ctr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24+R/12</a:t>
                      </a:r>
                      <a:r>
                        <a:rPr lang="en-US" sz="1400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#</a:t>
                      </a:r>
                      <a:endParaRPr lang="en-US" sz="1400" baseline="30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 (RBV)</a:t>
                      </a:r>
                      <a:r>
                        <a:rPr lang="en-US" sz="1400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*</a:t>
                      </a:r>
                      <a:endParaRPr lang="en-US" sz="1400" baseline="30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75168" marR="75168" marT="37584" marB="37584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(RBV)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75168" marR="75168" marT="37584" marB="37584" anchor="ctr" anchorCtr="1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71882" y="4291035"/>
            <a:ext cx="5553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#TURQ-III: 100% SVR12 in GT1b without RBV (n=60)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Feld JJ. 15</a:t>
            </a:r>
            <a:r>
              <a:rPr lang="en-US" sz="1200" i="1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 ISHVLD 2015.</a:t>
            </a:r>
          </a:p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*Role of Q80K unclear; associated with lower response rate with 12 weeks of therapy.</a:t>
            </a:r>
            <a:endParaRPr lang="en-US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89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86" y="205979"/>
            <a:ext cx="8865041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GT2/3 Guideline Recommendations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56200" y="4869657"/>
            <a:ext cx="3987800" cy="273844"/>
          </a:xfrm>
        </p:spPr>
        <p:txBody>
          <a:bodyPr/>
          <a:lstStyle/>
          <a:p>
            <a:r>
              <a:rPr lang="en-US" dirty="0" err="1" smtClean="0"/>
              <a:t>hcvguidelines.org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668028"/>
              </p:ext>
            </p:extLst>
          </p:nvPr>
        </p:nvGraphicFramePr>
        <p:xfrm>
          <a:off x="730214" y="1052037"/>
          <a:ext cx="5845583" cy="38480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3504"/>
                <a:gridCol w="768096"/>
                <a:gridCol w="1490133"/>
                <a:gridCol w="1337734"/>
                <a:gridCol w="1646116"/>
              </a:tblGrid>
              <a:tr h="617220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Option-1</a:t>
                      </a:r>
                      <a:endParaRPr lang="en-US" sz="18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Option-2</a:t>
                      </a:r>
                      <a:endParaRPr lang="en-US" sz="18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Option-3</a:t>
                      </a:r>
                      <a:endParaRPr lang="en-US" sz="1800" dirty="0"/>
                    </a:p>
                  </a:txBody>
                  <a:tcPr marT="34290" marB="34290" anchor="ctr" anchorCtr="1"/>
                </a:tc>
              </a:tr>
              <a:tr h="61722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GT2</a:t>
                      </a:r>
                      <a:endParaRPr lang="en-US" sz="18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Naïve</a:t>
                      </a:r>
                      <a:endParaRPr lang="en-US" sz="18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SOF/RBV</a:t>
                      </a:r>
                    </a:p>
                    <a:p>
                      <a:pPr algn="ctr"/>
                      <a:r>
                        <a:rPr lang="en-US" sz="1800" dirty="0" smtClean="0"/>
                        <a:t>12-16 </a:t>
                      </a:r>
                      <a:r>
                        <a:rPr lang="en-US" sz="1800" dirty="0" err="1" smtClean="0"/>
                        <a:t>wks</a:t>
                      </a:r>
                      <a:endParaRPr lang="en-US" sz="1800" dirty="0" smtClean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SOF/DCV</a:t>
                      </a:r>
                    </a:p>
                    <a:p>
                      <a:pPr algn="ctr"/>
                      <a:r>
                        <a:rPr lang="en-US" sz="1800" dirty="0" smtClean="0"/>
                        <a:t>12 </a:t>
                      </a:r>
                      <a:r>
                        <a:rPr lang="en-US" sz="1800" dirty="0" err="1" smtClean="0"/>
                        <a:t>wks</a:t>
                      </a:r>
                      <a:endParaRPr lang="en-US" sz="1800" dirty="0" smtClean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--</a:t>
                      </a:r>
                      <a:endParaRPr lang="en-US" sz="1800" dirty="0"/>
                    </a:p>
                  </a:txBody>
                  <a:tcPr marT="34290" marB="34290" anchor="ctr" anchorCtr="1"/>
                </a:tc>
              </a:tr>
              <a:tr h="617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Exp</a:t>
                      </a:r>
                      <a:endParaRPr lang="en-US" sz="18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SOF/RBV</a:t>
                      </a:r>
                    </a:p>
                    <a:p>
                      <a:pPr algn="ctr"/>
                      <a:r>
                        <a:rPr lang="en-US" sz="1800" dirty="0" smtClean="0"/>
                        <a:t>16-24 </a:t>
                      </a:r>
                      <a:r>
                        <a:rPr lang="en-US" sz="1800" dirty="0" err="1" smtClean="0"/>
                        <a:t>wks</a:t>
                      </a:r>
                      <a:endParaRPr lang="en-US" sz="1800" dirty="0" smtClean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SOF/PEG/RBV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12 </a:t>
                      </a:r>
                      <a:r>
                        <a:rPr lang="en-US" sz="1500" dirty="0" err="1" smtClean="0"/>
                        <a:t>wks</a:t>
                      </a:r>
                      <a:endParaRPr lang="en-US" sz="1500" dirty="0" smtClean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SOF/DCV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</a:t>
                      </a:r>
                    </a:p>
                    <a:p>
                      <a:pPr algn="ctr"/>
                      <a:r>
                        <a:rPr lang="en-US" sz="1800" dirty="0" smtClean="0"/>
                        <a:t>24 weeks</a:t>
                      </a:r>
                      <a:endParaRPr lang="en-US" sz="1800" dirty="0"/>
                    </a:p>
                  </a:txBody>
                  <a:tcPr marT="34290" marB="34290" anchor="ctr" anchorCtr="1"/>
                </a:tc>
              </a:tr>
              <a:tr h="61722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GT3</a:t>
                      </a:r>
                      <a:endParaRPr lang="en-US" sz="18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Naive</a:t>
                      </a:r>
                      <a:endParaRPr lang="en-US" sz="18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SOF/PEG/RBV</a:t>
                      </a:r>
                    </a:p>
                    <a:p>
                      <a:pPr algn="ctr"/>
                      <a:r>
                        <a:rPr lang="en-US" sz="1800" dirty="0" smtClean="0"/>
                        <a:t>12 </a:t>
                      </a:r>
                      <a:r>
                        <a:rPr lang="en-US" sz="1800" dirty="0" err="1" smtClean="0"/>
                        <a:t>wks</a:t>
                      </a:r>
                      <a:endParaRPr lang="en-US" sz="1800" dirty="0" smtClean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SOF/DCV</a:t>
                      </a:r>
                    </a:p>
                    <a:p>
                      <a:pPr algn="ctr"/>
                      <a:r>
                        <a:rPr lang="en-US" sz="1600" dirty="0" smtClean="0"/>
                        <a:t>12-24</a:t>
                      </a:r>
                      <a:r>
                        <a:rPr lang="en-US" sz="1600" baseline="0" dirty="0" smtClean="0"/>
                        <a:t> weeks</a:t>
                      </a:r>
                      <a:endParaRPr lang="en-US" sz="1600" dirty="0" smtClean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SOF/RBV</a:t>
                      </a:r>
                    </a:p>
                    <a:p>
                      <a:pPr algn="ctr"/>
                      <a:r>
                        <a:rPr lang="en-US" sz="1800" dirty="0" smtClean="0"/>
                        <a:t>24 </a:t>
                      </a:r>
                      <a:r>
                        <a:rPr lang="en-US" sz="1800" dirty="0" err="1" smtClean="0"/>
                        <a:t>wks</a:t>
                      </a:r>
                      <a:endParaRPr lang="en-US" sz="1800" dirty="0"/>
                    </a:p>
                    <a:p>
                      <a:pPr algn="ctr"/>
                      <a:r>
                        <a:rPr lang="en-US" sz="1800" dirty="0" smtClean="0"/>
                        <a:t>(alternative)</a:t>
                      </a:r>
                    </a:p>
                  </a:txBody>
                  <a:tcPr marT="34290" marB="34290" anchor="ctr" anchorCtr="1"/>
                </a:tc>
              </a:tr>
              <a:tr h="617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Exp</a:t>
                      </a:r>
                      <a:endParaRPr lang="en-US" sz="1800" dirty="0"/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SOF/PEG/RBV</a:t>
                      </a:r>
                    </a:p>
                    <a:p>
                      <a:pPr algn="ctr"/>
                      <a:r>
                        <a:rPr lang="en-US" sz="1800" dirty="0" smtClean="0"/>
                        <a:t>(12 </a:t>
                      </a:r>
                      <a:r>
                        <a:rPr lang="en-US" sz="1800" dirty="0" err="1" smtClean="0"/>
                        <a:t>wks</a:t>
                      </a:r>
                      <a:r>
                        <a:rPr lang="en-US" sz="1800" dirty="0" smtClean="0"/>
                        <a:t>)</a:t>
                      </a:r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SOF/DCV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</a:t>
                      </a:r>
                    </a:p>
                    <a:p>
                      <a:pPr algn="ctr"/>
                      <a:r>
                        <a:rPr lang="en-US" sz="1600" dirty="0" smtClean="0"/>
                        <a:t>12-24 weeks</a:t>
                      </a:r>
                    </a:p>
                  </a:txBody>
                  <a:tcPr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34290" marB="34290" anchor="ctr" anchorCtr="1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38065" y="1735667"/>
            <a:ext cx="21249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GT3: Patients with cirrhosis are recommended to receive 24 weeks of SOF/DCV due to lower response with just 12 </a:t>
            </a:r>
            <a:r>
              <a:rPr lang="en-US" smtClean="0"/>
              <a:t>weeks pending </a:t>
            </a:r>
            <a:r>
              <a:rPr lang="en-US" dirty="0" smtClean="0"/>
              <a:t>additional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002926"/>
              </p:ext>
            </p:extLst>
          </p:nvPr>
        </p:nvGraphicFramePr>
        <p:xfrm>
          <a:off x="457201" y="721704"/>
          <a:ext cx="6934199" cy="4330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3937"/>
                <a:gridCol w="653270"/>
                <a:gridCol w="978602"/>
                <a:gridCol w="978602"/>
                <a:gridCol w="894620"/>
                <a:gridCol w="1062584"/>
                <a:gridCol w="1062584"/>
              </a:tblGrid>
              <a:tr h="412069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SOF</a:t>
                      </a:r>
                      <a:endParaRPr lang="en-US" sz="1400" dirty="0"/>
                    </a:p>
                  </a:txBody>
                  <a:tcPr marT="34290" marB="34290"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SOF/LDV</a:t>
                      </a:r>
                      <a:endParaRPr lang="en-US" sz="1400" dirty="0"/>
                    </a:p>
                  </a:txBody>
                  <a:tcPr marT="34290" marB="34290"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SMV</a:t>
                      </a:r>
                      <a:endParaRPr lang="en-US" sz="1400" dirty="0"/>
                    </a:p>
                  </a:txBody>
                  <a:tcPr marT="34290" marB="34290"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DCV</a:t>
                      </a:r>
                      <a:endParaRPr lang="en-US" sz="1400" dirty="0"/>
                    </a:p>
                  </a:txBody>
                  <a:tcPr marT="34290" marB="34290"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</a:t>
                      </a:r>
                      <a:r>
                        <a:rPr lang="en-US" sz="1400" dirty="0" smtClean="0"/>
                        <a:t>-D</a:t>
                      </a:r>
                      <a:endParaRPr lang="en-US" sz="1400" dirty="0"/>
                    </a:p>
                  </a:txBody>
                  <a:tcPr marT="34290" marB="34290"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GZP/EBR</a:t>
                      </a:r>
                      <a:endParaRPr lang="en-US" sz="1400" dirty="0"/>
                    </a:p>
                  </a:txBody>
                  <a:tcPr marT="34290" marB="34290" anchor="ctr" anchorCtr="1">
                    <a:solidFill>
                      <a:schemeClr val="tx1"/>
                    </a:solidFill>
                  </a:tcPr>
                </a:tc>
              </a:tr>
              <a:tr h="236287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TDF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RAL/DTG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</a:tr>
              <a:tr h="379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HIV PI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</a:rPr>
                        <a:t>/EFV</a:t>
                      </a:r>
                    </a:p>
                    <a:p>
                      <a:pPr algn="ctr"/>
                      <a:r>
                        <a:rPr lang="en-US" sz="1100" baseline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TDF)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541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EFV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TDF)</a:t>
                      </a:r>
                      <a:endParaRPr lang="en-US" sz="11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SMV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DCV 90mg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GZP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FF0000"/>
                    </a:solidFill>
                  </a:tcPr>
                </a:tc>
              </a:tr>
              <a:tr h="39764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RLP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RLP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4B8416"/>
                    </a:solidFill>
                  </a:tcPr>
                </a:tc>
              </a:tr>
              <a:tr h="26492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RAL/DTG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</a:tr>
              <a:tr h="264928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ATV/r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SMV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DCV 30mg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GZP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FF0000"/>
                    </a:solidFill>
                  </a:tcPr>
                </a:tc>
              </a:tr>
              <a:tr h="2649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TDF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928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DRV/r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ABC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SMV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DRV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GZP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FF0000"/>
                    </a:solidFill>
                  </a:tcPr>
                </a:tc>
              </a:tr>
              <a:tr h="2649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TDF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541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EVG/c/FTC/TDF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SMV*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DCV 30mg*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en-US" sz="1400" smtClean="0">
                          <a:solidFill>
                            <a:schemeClr val="bg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GZP</a:t>
                      </a:r>
                      <a:endParaRPr lang="en-US" sz="1400" smtClean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FF0000"/>
                    </a:solidFill>
                  </a:tcPr>
                </a:tc>
              </a:tr>
              <a:tr h="46541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EVG/c/FTC/TAF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 data</a:t>
                      </a:r>
                      <a:endParaRPr lang="en-US" sz="1400" dirty="0"/>
                    </a:p>
                  </a:txBody>
                  <a:tcPr marT="34290" marB="34290" anchor="ctr" anchorCtr="1">
                    <a:solidFill>
                      <a:srgbClr val="4B84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34290" marB="34290" anchor="ctr" anchorCtr="1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T="34290" marB="34290" anchor="ctr" anchorCtr="1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8470" y="2699034"/>
            <a:ext cx="1346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*not studied, based on predicted interactions.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134"/>
            <a:ext cx="8229600" cy="6555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Drug interaction scorecard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3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1409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HCV treatment should be a priority in those with HIV</a:t>
            </a:r>
          </a:p>
          <a:p>
            <a:r>
              <a:rPr lang="en-US" dirty="0" smtClean="0"/>
              <a:t>Efficacy is not an issue when considering treatment for HCV in those with HIV</a:t>
            </a:r>
          </a:p>
          <a:p>
            <a:pPr lvl="1"/>
            <a:r>
              <a:rPr lang="en-US" dirty="0" smtClean="0"/>
              <a:t>I would not use 8 weeks in those with HIV</a:t>
            </a:r>
          </a:p>
          <a:p>
            <a:r>
              <a:rPr lang="en-US" dirty="0" smtClean="0"/>
              <a:t>Keep a Pharmacist close by…drug interactions are the major consideration</a:t>
            </a:r>
          </a:p>
          <a:p>
            <a:r>
              <a:rPr lang="en-US" dirty="0" smtClean="0"/>
              <a:t>Carefully review HIV treatment history before switching to accommodate HCV therapy</a:t>
            </a:r>
          </a:p>
          <a:p>
            <a:r>
              <a:rPr lang="en-US" dirty="0" smtClean="0"/>
              <a:t>Re-infection can and will happen</a:t>
            </a:r>
            <a:r>
              <a:rPr lang="is-IS" dirty="0" smtClean="0"/>
              <a:t>…counsel your patients on re-infection risks.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1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ivic">
  <a:themeElements>
    <a:clrScheme name="Custom 18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C5D1D7"/>
      </a:accent1>
      <a:accent2>
        <a:srgbClr val="C5D1D7"/>
      </a:accent2>
      <a:accent3>
        <a:srgbClr val="A0BC9D"/>
      </a:accent3>
      <a:accent4>
        <a:srgbClr val="8FB08C"/>
      </a:accent4>
      <a:accent5>
        <a:srgbClr val="BFD2BD"/>
      </a:accent5>
      <a:accent6>
        <a:srgbClr val="FFFFFF"/>
      </a:accent6>
      <a:hlink>
        <a:srgbClr val="646B86"/>
      </a:hlink>
      <a:folHlink>
        <a:srgbClr val="646B8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ivic">
  <a:themeElements>
    <a:clrScheme name="Custom 18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C5D1D7"/>
      </a:accent1>
      <a:accent2>
        <a:srgbClr val="C5D1D7"/>
      </a:accent2>
      <a:accent3>
        <a:srgbClr val="A0BC9D"/>
      </a:accent3>
      <a:accent4>
        <a:srgbClr val="8FB08C"/>
      </a:accent4>
      <a:accent5>
        <a:srgbClr val="BFD2BD"/>
      </a:accent5>
      <a:accent6>
        <a:srgbClr val="FFFFFF"/>
      </a:accent6>
      <a:hlink>
        <a:srgbClr val="646B86"/>
      </a:hlink>
      <a:folHlink>
        <a:srgbClr val="646B8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Civic">
  <a:themeElements>
    <a:clrScheme name="Custom 18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C5D1D7"/>
      </a:accent1>
      <a:accent2>
        <a:srgbClr val="C5D1D7"/>
      </a:accent2>
      <a:accent3>
        <a:srgbClr val="A0BC9D"/>
      </a:accent3>
      <a:accent4>
        <a:srgbClr val="8FB08C"/>
      </a:accent4>
      <a:accent5>
        <a:srgbClr val="BFD2BD"/>
      </a:accent5>
      <a:accent6>
        <a:srgbClr val="FFFFFF"/>
      </a:accent6>
      <a:hlink>
        <a:srgbClr val="646B86"/>
      </a:hlink>
      <a:folHlink>
        <a:srgbClr val="646B8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2_Civic">
  <a:themeElements>
    <a:clrScheme name="Custom 18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C5D1D7"/>
      </a:accent1>
      <a:accent2>
        <a:srgbClr val="C5D1D7"/>
      </a:accent2>
      <a:accent3>
        <a:srgbClr val="A0BC9D"/>
      </a:accent3>
      <a:accent4>
        <a:srgbClr val="8FB08C"/>
      </a:accent4>
      <a:accent5>
        <a:srgbClr val="BFD2BD"/>
      </a:accent5>
      <a:accent6>
        <a:srgbClr val="FFFFFF"/>
      </a:accent6>
      <a:hlink>
        <a:srgbClr val="646B86"/>
      </a:hlink>
      <a:folHlink>
        <a:srgbClr val="646B8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2558</TotalTime>
  <Words>651</Words>
  <Application>Microsoft Office PowerPoint</Application>
  <PresentationFormat>On-screen Show (16:9)</PresentationFormat>
  <Paragraphs>199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Georgia</vt:lpstr>
      <vt:lpstr>Wingdings</vt:lpstr>
      <vt:lpstr>Wingdings 2</vt:lpstr>
      <vt:lpstr>Office Theme</vt:lpstr>
      <vt:lpstr>2_Civic</vt:lpstr>
      <vt:lpstr>3_Civic</vt:lpstr>
      <vt:lpstr>4_Civic</vt:lpstr>
      <vt:lpstr>12_Civic</vt:lpstr>
      <vt:lpstr>State of the Art in Hepatitis C Virus Infection in HIV/HCV-Coinfected Patients</vt:lpstr>
      <vt:lpstr>HIV treatment does not completely abrogate the negative effect</vt:lpstr>
      <vt:lpstr>Treating HCV is a good thing…whether you are co-infected or not.</vt:lpstr>
      <vt:lpstr>Unique Aspects in the Evaluation of the Co-Infected Patient</vt:lpstr>
      <vt:lpstr>Treatment naïve GT1</vt:lpstr>
      <vt:lpstr>Treatment experienced GT1</vt:lpstr>
      <vt:lpstr>GT2/3 Guideline Recommendations </vt:lpstr>
      <vt:lpstr>Drug interaction scorecard</vt:lpstr>
      <vt:lpstr>Summary</vt:lpstr>
    </vt:vector>
  </TitlesOfParts>
  <Company>UCSD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for Treating HCV-Infection in HCV/HIV Coinfected Patients.</dc:title>
  <dc:creator>David Wyles</dc:creator>
  <cp:lastModifiedBy>Daniel Garcia</cp:lastModifiedBy>
  <cp:revision>158</cp:revision>
  <cp:lastPrinted>2015-11-18T23:54:46Z</cp:lastPrinted>
  <dcterms:created xsi:type="dcterms:W3CDTF">2014-09-03T17:34:50Z</dcterms:created>
  <dcterms:modified xsi:type="dcterms:W3CDTF">2015-12-21T22:46:54Z</dcterms:modified>
</cp:coreProperties>
</file>